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994525" cy="928052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D9BE8A0-F638-4FB4-A2FA-4A3A398D847F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2FAE6354-13F8-41EF-A64A-2745990091BC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"/>
          <p:cNvSpPr/>
          <p:nvPr/>
        </p:nvSpPr>
        <p:spPr>
          <a:xfrm>
            <a:off x="2390760" y="1887480"/>
            <a:ext cx="563076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1808280" y="1612800"/>
            <a:ext cx="33019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North America Business Units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2390760" y="1898640"/>
            <a:ext cx="0" cy="25704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3352680" y="1911240"/>
            <a:ext cx="1800" cy="25416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4410000" y="1898640"/>
            <a:ext cx="0" cy="25416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0" name="ENE_COLOR" descr=""/>
          <p:cNvPicPr/>
          <p:nvPr/>
        </p:nvPicPr>
        <p:blipFill>
          <a:blip r:embed="rId1"/>
          <a:stretch/>
        </p:blipFill>
        <p:spPr>
          <a:xfrm>
            <a:off x="7478640" y="233280"/>
            <a:ext cx="1295640" cy="12956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1" name=""/>
          <p:cNvSpPr/>
          <p:nvPr/>
        </p:nvSpPr>
        <p:spPr>
          <a:xfrm>
            <a:off x="6031080" y="309600"/>
            <a:ext cx="2286000" cy="991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9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5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Broadband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5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Services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2762280" y="3438360"/>
            <a:ext cx="0" cy="22716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3" name=""/>
          <p:cNvGrpSpPr/>
          <p:nvPr/>
        </p:nvGrpSpPr>
        <p:grpSpPr>
          <a:xfrm>
            <a:off x="2011320" y="2149560"/>
            <a:ext cx="761760" cy="1377360"/>
            <a:chOff x="2011320" y="2149560"/>
            <a:chExt cx="761760" cy="1377360"/>
          </a:xfrm>
        </p:grpSpPr>
        <p:sp>
          <p:nvSpPr>
            <p:cNvPr id="14" name=""/>
            <p:cNvSpPr/>
            <p:nvPr/>
          </p:nvSpPr>
          <p:spPr>
            <a:xfrm>
              <a:off x="2011320" y="2149560"/>
              <a:ext cx="761760" cy="423720"/>
            </a:xfrm>
            <a:prstGeom prst="rect">
              <a:avLst/>
            </a:prstGeom>
            <a:noFill/>
            <a:ln w="284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Wholesale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" name=""/>
            <p:cNvSpPr/>
            <p:nvPr/>
          </p:nvSpPr>
          <p:spPr>
            <a:xfrm>
              <a:off x="2011320" y="2573280"/>
              <a:ext cx="761760" cy="264600"/>
            </a:xfrm>
            <a:prstGeom prst="rect">
              <a:avLst/>
            </a:prstGeom>
            <a:noFill/>
            <a:ln w="284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Ted Seitz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" name=""/>
            <p:cNvSpPr/>
            <p:nvPr/>
          </p:nvSpPr>
          <p:spPr>
            <a:xfrm>
              <a:off x="2011320" y="2838240"/>
              <a:ext cx="761760" cy="688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91440" anchor="t">
              <a:noAutofit/>
            </a:bodyPr>
            <a:p>
              <a:pPr algn="ctr">
                <a:lnSpc>
                  <a:spcPct val="85000"/>
                </a:lnSpc>
                <a:buClr>
                  <a:srgbClr val="000000"/>
                </a:buClr>
                <a:buFont typeface="Times New Roman"/>
                <a:buChar char="•"/>
                <a:tabLst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7" name=""/>
          <p:cNvGrpSpPr/>
          <p:nvPr/>
        </p:nvGrpSpPr>
        <p:grpSpPr>
          <a:xfrm>
            <a:off x="2379600" y="3665520"/>
            <a:ext cx="761760" cy="1378080"/>
            <a:chOff x="2379600" y="3665520"/>
            <a:chExt cx="761760" cy="1378080"/>
          </a:xfrm>
        </p:grpSpPr>
        <p:sp>
          <p:nvSpPr>
            <p:cNvPr id="18" name=""/>
            <p:cNvSpPr/>
            <p:nvPr/>
          </p:nvSpPr>
          <p:spPr>
            <a:xfrm>
              <a:off x="2379600" y="3665520"/>
              <a:ext cx="761760" cy="424080"/>
            </a:xfrm>
            <a:prstGeom prst="rect">
              <a:avLst/>
            </a:prstGeom>
            <a:noFill/>
            <a:ln w="284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EBS Europe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" name=""/>
            <p:cNvSpPr/>
            <p:nvPr/>
          </p:nvSpPr>
          <p:spPr>
            <a:xfrm>
              <a:off x="2379600" y="4089600"/>
              <a:ext cx="761760" cy="264600"/>
            </a:xfrm>
            <a:prstGeom prst="rect">
              <a:avLst/>
            </a:prstGeom>
            <a:noFill/>
            <a:ln w="284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Steve Elliott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" name=""/>
            <p:cNvSpPr/>
            <p:nvPr/>
          </p:nvSpPr>
          <p:spPr>
            <a:xfrm>
              <a:off x="2379600" y="4354560"/>
              <a:ext cx="761760" cy="689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0" bIns="9144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1" name=""/>
          <p:cNvGrpSpPr/>
          <p:nvPr/>
        </p:nvGrpSpPr>
        <p:grpSpPr>
          <a:xfrm>
            <a:off x="2976480" y="2165400"/>
            <a:ext cx="761760" cy="1378080"/>
            <a:chOff x="2976480" y="2165400"/>
            <a:chExt cx="761760" cy="1378080"/>
          </a:xfrm>
        </p:grpSpPr>
        <p:sp>
          <p:nvSpPr>
            <p:cNvPr id="22" name=""/>
            <p:cNvSpPr/>
            <p:nvPr/>
          </p:nvSpPr>
          <p:spPr>
            <a:xfrm>
              <a:off x="2976480" y="2165400"/>
              <a:ext cx="761760" cy="424080"/>
            </a:xfrm>
            <a:prstGeom prst="rect">
              <a:avLst/>
            </a:prstGeom>
            <a:noFill/>
            <a:ln w="284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Content</a:t>
              </a:r>
              <a:br>
                <a:rPr sz="900"/>
              </a:b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Origination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" name=""/>
            <p:cNvSpPr/>
            <p:nvPr/>
          </p:nvSpPr>
          <p:spPr>
            <a:xfrm>
              <a:off x="2976480" y="2589480"/>
              <a:ext cx="761760" cy="264600"/>
            </a:xfrm>
            <a:prstGeom prst="rect">
              <a:avLst/>
            </a:prstGeom>
            <a:noFill/>
            <a:ln w="284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David Cox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" name=""/>
            <p:cNvSpPr/>
            <p:nvPr/>
          </p:nvSpPr>
          <p:spPr>
            <a:xfrm>
              <a:off x="2976480" y="2854440"/>
              <a:ext cx="761760" cy="689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91440" anchor="t">
              <a:noAutofit/>
            </a:bodyPr>
            <a:p>
              <a:pPr algn="ctr">
                <a:lnSpc>
                  <a:spcPct val="80000"/>
                </a:lnSpc>
                <a:buClr>
                  <a:srgbClr val="000000"/>
                </a:buClr>
                <a:buFont typeface="Times New Roman"/>
                <a:buChar char="•"/>
                <a:tabLst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5" name=""/>
          <p:cNvGrpSpPr/>
          <p:nvPr/>
        </p:nvGrpSpPr>
        <p:grpSpPr>
          <a:xfrm>
            <a:off x="3935520" y="2146320"/>
            <a:ext cx="866160" cy="1378080"/>
            <a:chOff x="3935520" y="2146320"/>
            <a:chExt cx="866160" cy="1378080"/>
          </a:xfrm>
        </p:grpSpPr>
        <p:sp>
          <p:nvSpPr>
            <p:cNvPr id="26" name=""/>
            <p:cNvSpPr/>
            <p:nvPr/>
          </p:nvSpPr>
          <p:spPr>
            <a:xfrm>
              <a:off x="3935520" y="2146320"/>
              <a:ext cx="866160" cy="424080"/>
            </a:xfrm>
            <a:prstGeom prst="rect">
              <a:avLst/>
            </a:prstGeom>
            <a:noFill/>
            <a:ln w="284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Business 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Ventures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" name=""/>
            <p:cNvSpPr/>
            <p:nvPr/>
          </p:nvSpPr>
          <p:spPr>
            <a:xfrm>
              <a:off x="3935520" y="2570400"/>
              <a:ext cx="866160" cy="264600"/>
            </a:xfrm>
            <a:prstGeom prst="rect">
              <a:avLst/>
            </a:prstGeom>
            <a:noFill/>
            <a:ln w="284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Kevin Garland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" name=""/>
            <p:cNvSpPr/>
            <p:nvPr/>
          </p:nvSpPr>
          <p:spPr>
            <a:xfrm>
              <a:off x="3935520" y="2835360"/>
              <a:ext cx="866160" cy="689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91440" anchor="t">
              <a:noAutofit/>
            </a:bodyPr>
            <a:p>
              <a:pPr algn="ctr">
                <a:lnSpc>
                  <a:spcPct val="85000"/>
                </a:lnSpc>
                <a:buClr>
                  <a:srgbClr val="000000"/>
                </a:buClr>
                <a:buFont typeface="Times New Roman"/>
                <a:buChar char="•"/>
                <a:tabLst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9" name=""/>
          <p:cNvGrpSpPr/>
          <p:nvPr/>
        </p:nvGrpSpPr>
        <p:grpSpPr>
          <a:xfrm>
            <a:off x="5462640" y="3652920"/>
            <a:ext cx="844200" cy="1395360"/>
            <a:chOff x="5462640" y="3652920"/>
            <a:chExt cx="844200" cy="1395360"/>
          </a:xfrm>
        </p:grpSpPr>
        <p:sp>
          <p:nvSpPr>
            <p:cNvPr id="30" name=""/>
            <p:cNvSpPr/>
            <p:nvPr/>
          </p:nvSpPr>
          <p:spPr>
            <a:xfrm>
              <a:off x="5462640" y="3652920"/>
              <a:ext cx="844200" cy="429480"/>
            </a:xfrm>
            <a:prstGeom prst="rect">
              <a:avLst/>
            </a:prstGeom>
            <a:noFill/>
            <a:ln w="284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EBS Latin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America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" name=""/>
            <p:cNvSpPr/>
            <p:nvPr/>
          </p:nvSpPr>
          <p:spPr>
            <a:xfrm>
              <a:off x="5462640" y="4082400"/>
              <a:ext cx="844200" cy="268200"/>
            </a:xfrm>
            <a:prstGeom prst="rect">
              <a:avLst/>
            </a:prstGeom>
            <a:noFill/>
            <a:ln w="284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 Jon Thomsen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" name=""/>
            <p:cNvSpPr/>
            <p:nvPr/>
          </p:nvSpPr>
          <p:spPr>
            <a:xfrm>
              <a:off x="5462640" y="4350600"/>
              <a:ext cx="844200" cy="697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0" bIns="9144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3" name=""/>
          <p:cNvGrpSpPr/>
          <p:nvPr/>
        </p:nvGrpSpPr>
        <p:grpSpPr>
          <a:xfrm>
            <a:off x="4398840" y="3652920"/>
            <a:ext cx="888840" cy="1344240"/>
            <a:chOff x="4398840" y="3652920"/>
            <a:chExt cx="888840" cy="1344240"/>
          </a:xfrm>
        </p:grpSpPr>
        <p:sp>
          <p:nvSpPr>
            <p:cNvPr id="34" name=""/>
            <p:cNvSpPr/>
            <p:nvPr/>
          </p:nvSpPr>
          <p:spPr>
            <a:xfrm>
              <a:off x="4398840" y="3652920"/>
              <a:ext cx="888840" cy="413640"/>
            </a:xfrm>
            <a:prstGeom prst="rect">
              <a:avLst/>
            </a:prstGeom>
            <a:noFill/>
            <a:ln w="284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Global Trading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and Risk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Management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" name=""/>
            <p:cNvSpPr/>
            <p:nvPr/>
          </p:nvSpPr>
          <p:spPr>
            <a:xfrm>
              <a:off x="4398840" y="4066560"/>
              <a:ext cx="888840" cy="258480"/>
            </a:xfrm>
            <a:prstGeom prst="rect">
              <a:avLst/>
            </a:prstGeom>
            <a:noFill/>
            <a:ln w="284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Jim Fallon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" name=""/>
            <p:cNvSpPr/>
            <p:nvPr/>
          </p:nvSpPr>
          <p:spPr>
            <a:xfrm>
              <a:off x="4398840" y="4325040"/>
              <a:ext cx="888840" cy="672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0" bIns="9144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7" name=""/>
          <p:cNvSpPr/>
          <p:nvPr/>
        </p:nvSpPr>
        <p:spPr>
          <a:xfrm>
            <a:off x="5473800" y="1911240"/>
            <a:ext cx="0" cy="25416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7534440" y="1898640"/>
            <a:ext cx="0" cy="26676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4791240" y="3435480"/>
            <a:ext cx="0" cy="21744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5864400" y="3448080"/>
            <a:ext cx="0" cy="24120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41" name=""/>
          <p:cNvGrpSpPr/>
          <p:nvPr/>
        </p:nvGrpSpPr>
        <p:grpSpPr>
          <a:xfrm>
            <a:off x="7054920" y="2165400"/>
            <a:ext cx="885240" cy="1386000"/>
            <a:chOff x="7054920" y="2165400"/>
            <a:chExt cx="885240" cy="1386000"/>
          </a:xfrm>
        </p:grpSpPr>
        <p:sp>
          <p:nvSpPr>
            <p:cNvPr id="42" name=""/>
            <p:cNvSpPr/>
            <p:nvPr/>
          </p:nvSpPr>
          <p:spPr>
            <a:xfrm>
              <a:off x="7054920" y="2165400"/>
              <a:ext cx="885240" cy="426600"/>
            </a:xfrm>
            <a:prstGeom prst="rect">
              <a:avLst/>
            </a:prstGeom>
            <a:noFill/>
            <a:ln w="284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Enterprise</a:t>
              </a:r>
              <a:br>
                <a:rPr sz="900"/>
              </a:b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Services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" name=""/>
            <p:cNvSpPr/>
            <p:nvPr/>
          </p:nvSpPr>
          <p:spPr>
            <a:xfrm>
              <a:off x="7054920" y="2592000"/>
              <a:ext cx="885240" cy="266400"/>
            </a:xfrm>
            <a:prstGeom prst="rect">
              <a:avLst/>
            </a:prstGeom>
            <a:noFill/>
            <a:ln w="284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Jim Crowder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" name=""/>
            <p:cNvSpPr/>
            <p:nvPr/>
          </p:nvSpPr>
          <p:spPr>
            <a:xfrm>
              <a:off x="7054920" y="2858400"/>
              <a:ext cx="885240" cy="6930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0" bIns="91440" anchor="t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45" name=""/>
          <p:cNvSpPr/>
          <p:nvPr/>
        </p:nvSpPr>
        <p:spPr>
          <a:xfrm>
            <a:off x="6435720" y="1898640"/>
            <a:ext cx="7920" cy="24768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46" name=""/>
          <p:cNvGrpSpPr/>
          <p:nvPr/>
        </p:nvGrpSpPr>
        <p:grpSpPr>
          <a:xfrm>
            <a:off x="4408560" y="5216400"/>
            <a:ext cx="869760" cy="785520"/>
            <a:chOff x="4408560" y="5216400"/>
            <a:chExt cx="869760" cy="785520"/>
          </a:xfrm>
        </p:grpSpPr>
        <p:sp>
          <p:nvSpPr>
            <p:cNvPr id="47" name=""/>
            <p:cNvSpPr/>
            <p:nvPr/>
          </p:nvSpPr>
          <p:spPr>
            <a:xfrm>
              <a:off x="4408560" y="5216400"/>
              <a:ext cx="869760" cy="492480"/>
            </a:xfrm>
            <a:prstGeom prst="rect">
              <a:avLst/>
            </a:prstGeom>
            <a:noFill/>
            <a:ln w="284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Network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 Engineering 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and Operations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" name=""/>
            <p:cNvSpPr/>
            <p:nvPr/>
          </p:nvSpPr>
          <p:spPr>
            <a:xfrm>
              <a:off x="4408560" y="5706720"/>
              <a:ext cx="869760" cy="295200"/>
            </a:xfrm>
            <a:prstGeom prst="rect">
              <a:avLst/>
            </a:prstGeom>
            <a:noFill/>
            <a:ln w="284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18360" bIns="1836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49" name=""/>
          <p:cNvGrpSpPr/>
          <p:nvPr/>
        </p:nvGrpSpPr>
        <p:grpSpPr>
          <a:xfrm>
            <a:off x="6580080" y="5230800"/>
            <a:ext cx="898200" cy="765000"/>
            <a:chOff x="6580080" y="5230800"/>
            <a:chExt cx="898200" cy="765000"/>
          </a:xfrm>
        </p:grpSpPr>
        <p:sp>
          <p:nvSpPr>
            <p:cNvPr id="50" name=""/>
            <p:cNvSpPr/>
            <p:nvPr/>
          </p:nvSpPr>
          <p:spPr>
            <a:xfrm>
              <a:off x="6580080" y="5230800"/>
              <a:ext cx="898200" cy="479520"/>
            </a:xfrm>
            <a:prstGeom prst="rect">
              <a:avLst/>
            </a:prstGeom>
            <a:noFill/>
            <a:ln w="284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Product and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Information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Engineering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" name=""/>
            <p:cNvSpPr/>
            <p:nvPr/>
          </p:nvSpPr>
          <p:spPr>
            <a:xfrm>
              <a:off x="6580080" y="5708160"/>
              <a:ext cx="898200" cy="287640"/>
            </a:xfrm>
            <a:prstGeom prst="rect">
              <a:avLst/>
            </a:prstGeom>
            <a:noFill/>
            <a:ln w="284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18360" bIns="1836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Everett Plante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52" name=""/>
          <p:cNvGrpSpPr/>
          <p:nvPr/>
        </p:nvGrpSpPr>
        <p:grpSpPr>
          <a:xfrm>
            <a:off x="5452920" y="5230800"/>
            <a:ext cx="1012680" cy="788400"/>
            <a:chOff x="5452920" y="5230800"/>
            <a:chExt cx="1012680" cy="788400"/>
          </a:xfrm>
        </p:grpSpPr>
        <p:sp>
          <p:nvSpPr>
            <p:cNvPr id="53" name=""/>
            <p:cNvSpPr/>
            <p:nvPr/>
          </p:nvSpPr>
          <p:spPr>
            <a:xfrm>
              <a:off x="5452920" y="5230800"/>
              <a:ext cx="1012680" cy="494640"/>
            </a:xfrm>
            <a:prstGeom prst="rect">
              <a:avLst/>
            </a:prstGeom>
            <a:noFill/>
            <a:ln w="284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Enron Broadband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 Switching Systems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" name=""/>
            <p:cNvSpPr/>
            <p:nvPr/>
          </p:nvSpPr>
          <p:spPr>
            <a:xfrm>
              <a:off x="5452920" y="5722920"/>
              <a:ext cx="1012680" cy="296280"/>
            </a:xfrm>
            <a:prstGeom prst="rect">
              <a:avLst/>
            </a:prstGeom>
            <a:noFill/>
            <a:ln w="284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18360" bIns="1836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T. Stavropoulos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55" name=""/>
          <p:cNvGrpSpPr/>
          <p:nvPr/>
        </p:nvGrpSpPr>
        <p:grpSpPr>
          <a:xfrm>
            <a:off x="3341520" y="3676680"/>
            <a:ext cx="863280" cy="1378080"/>
            <a:chOff x="3341520" y="3676680"/>
            <a:chExt cx="863280" cy="1378080"/>
          </a:xfrm>
        </p:grpSpPr>
        <p:sp>
          <p:nvSpPr>
            <p:cNvPr id="56" name=""/>
            <p:cNvSpPr/>
            <p:nvPr/>
          </p:nvSpPr>
          <p:spPr>
            <a:xfrm>
              <a:off x="3341520" y="3676680"/>
              <a:ext cx="863280" cy="424080"/>
            </a:xfrm>
            <a:prstGeom prst="rect">
              <a:avLst/>
            </a:prstGeom>
            <a:noFill/>
            <a:ln w="284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EBS Asia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Origination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" name=""/>
            <p:cNvSpPr/>
            <p:nvPr/>
          </p:nvSpPr>
          <p:spPr>
            <a:xfrm>
              <a:off x="3341520" y="4100760"/>
              <a:ext cx="863280" cy="264600"/>
            </a:xfrm>
            <a:prstGeom prst="rect">
              <a:avLst/>
            </a:prstGeom>
            <a:noFill/>
            <a:ln w="284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Sanjay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 Bhatnagar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" name=""/>
            <p:cNvSpPr/>
            <p:nvPr/>
          </p:nvSpPr>
          <p:spPr>
            <a:xfrm>
              <a:off x="3341520" y="4365720"/>
              <a:ext cx="863280" cy="689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0" bIns="9144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59" name=""/>
          <p:cNvSpPr/>
          <p:nvPr/>
        </p:nvSpPr>
        <p:spPr>
          <a:xfrm>
            <a:off x="4175280" y="328680"/>
            <a:ext cx="9349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Ken Rice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CEO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4004640" y="847800"/>
            <a:ext cx="12956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Kevin Hannon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COO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4408560" y="5773680"/>
            <a:ext cx="10112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Mike Golden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2828880" y="2870280"/>
            <a:ext cx="1060200" cy="506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Franklin Bay</a:t>
            </a:r>
            <a:br>
              <a:rPr sz="900"/>
            </a:b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Stewart Seeligson</a:t>
            </a:r>
            <a:br>
              <a:rPr sz="900"/>
            </a:b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April Hodgson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3219480" y="4378320"/>
            <a:ext cx="100296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Anthony Duenner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3230640" y="5931000"/>
            <a:ext cx="980640" cy="919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Lou Casari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Gay Mayeux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Barry Pearce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David Reece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Sherron Watkins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Philip Lord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3890880" y="2878200"/>
            <a:ext cx="86688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Patrick Hickey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4314960" y="4295880"/>
            <a:ext cx="1225080" cy="781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Paul Racicot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Diane Hetzel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Andrew Unverzagt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Pravin Jain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Raj Thapar 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4326120" y="6002280"/>
            <a:ext cx="1091520" cy="506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Kenneth Burroughs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Dorn Hetzel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David Leatherwood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2338560" y="5969160"/>
            <a:ext cx="81252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Kenneth Stott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7056720" y="2822400"/>
            <a:ext cx="964800" cy="644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Boris Brevnov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Matt Harris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Brad Nebergall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Michael Rogala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2198520" y="4363920"/>
            <a:ext cx="1263960" cy="36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Stephen Barth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Kevin Kohnstamm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6502320" y="6002280"/>
            <a:ext cx="1001880" cy="36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Larry Ciscon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James Reece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72" name=""/>
          <p:cNvGrpSpPr/>
          <p:nvPr/>
        </p:nvGrpSpPr>
        <p:grpSpPr>
          <a:xfrm>
            <a:off x="4997520" y="2151000"/>
            <a:ext cx="890280" cy="1455840"/>
            <a:chOff x="4997520" y="2151000"/>
            <a:chExt cx="890280" cy="1455840"/>
          </a:xfrm>
        </p:grpSpPr>
        <p:sp>
          <p:nvSpPr>
            <p:cNvPr id="73" name=""/>
            <p:cNvSpPr/>
            <p:nvPr/>
          </p:nvSpPr>
          <p:spPr>
            <a:xfrm>
              <a:off x="4997520" y="2151000"/>
              <a:ext cx="890280" cy="447840"/>
            </a:xfrm>
            <a:prstGeom prst="rect">
              <a:avLst/>
            </a:prstGeom>
            <a:noFill/>
            <a:ln w="284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 Semiconductor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Services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" name=""/>
            <p:cNvSpPr/>
            <p:nvPr/>
          </p:nvSpPr>
          <p:spPr>
            <a:xfrm>
              <a:off x="4997520" y="2598840"/>
              <a:ext cx="890280" cy="279720"/>
            </a:xfrm>
            <a:prstGeom prst="rect">
              <a:avLst/>
            </a:prstGeom>
            <a:noFill/>
            <a:ln w="284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Wade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Doshier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" name=""/>
            <p:cNvSpPr/>
            <p:nvPr/>
          </p:nvSpPr>
          <p:spPr>
            <a:xfrm>
              <a:off x="4997520" y="2878920"/>
              <a:ext cx="890280" cy="727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0" bIns="9144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76" name=""/>
          <p:cNvSpPr/>
          <p:nvPr/>
        </p:nvSpPr>
        <p:spPr>
          <a:xfrm>
            <a:off x="6896160" y="3448080"/>
            <a:ext cx="0" cy="20484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77" name=""/>
          <p:cNvGrpSpPr/>
          <p:nvPr/>
        </p:nvGrpSpPr>
        <p:grpSpPr>
          <a:xfrm>
            <a:off x="6491160" y="3625920"/>
            <a:ext cx="834840" cy="1503360"/>
            <a:chOff x="6491160" y="3625920"/>
            <a:chExt cx="834840" cy="1503360"/>
          </a:xfrm>
        </p:grpSpPr>
        <p:sp>
          <p:nvSpPr>
            <p:cNvPr id="78" name=""/>
            <p:cNvSpPr/>
            <p:nvPr/>
          </p:nvSpPr>
          <p:spPr>
            <a:xfrm>
              <a:off x="6491160" y="3625920"/>
              <a:ext cx="834840" cy="462600"/>
            </a:xfrm>
            <a:prstGeom prst="rect">
              <a:avLst/>
            </a:prstGeom>
            <a:noFill/>
            <a:ln w="284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Chief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Commercial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Officer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9" name=""/>
            <p:cNvSpPr/>
            <p:nvPr/>
          </p:nvSpPr>
          <p:spPr>
            <a:xfrm>
              <a:off x="6491160" y="4088520"/>
              <a:ext cx="834840" cy="288720"/>
            </a:xfrm>
            <a:prstGeom prst="rect">
              <a:avLst/>
            </a:prstGeom>
            <a:noFill/>
            <a:ln w="284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Diomedes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Christodoulou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0" name=""/>
            <p:cNvSpPr/>
            <p:nvPr/>
          </p:nvSpPr>
          <p:spPr>
            <a:xfrm>
              <a:off x="6491160" y="4377600"/>
              <a:ext cx="834840" cy="751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0" bIns="9144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81" name=""/>
          <p:cNvSpPr/>
          <p:nvPr/>
        </p:nvSpPr>
        <p:spPr>
          <a:xfrm>
            <a:off x="8012160" y="6396120"/>
            <a:ext cx="92016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November 2000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3935520" y="309600"/>
            <a:ext cx="1431720" cy="53640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3935520" y="846000"/>
            <a:ext cx="1431720" cy="51912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84" name=""/>
          <p:cNvGrpSpPr/>
          <p:nvPr/>
        </p:nvGrpSpPr>
        <p:grpSpPr>
          <a:xfrm>
            <a:off x="6099120" y="2139840"/>
            <a:ext cx="796680" cy="1438560"/>
            <a:chOff x="6099120" y="2139840"/>
            <a:chExt cx="796680" cy="1438560"/>
          </a:xfrm>
        </p:grpSpPr>
        <p:sp>
          <p:nvSpPr>
            <p:cNvPr id="85" name=""/>
            <p:cNvSpPr/>
            <p:nvPr/>
          </p:nvSpPr>
          <p:spPr>
            <a:xfrm>
              <a:off x="6099120" y="2139840"/>
              <a:ext cx="796680" cy="442440"/>
            </a:xfrm>
            <a:prstGeom prst="rect">
              <a:avLst/>
            </a:prstGeom>
            <a:noFill/>
            <a:ln w="284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Enron Media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Services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6" name=""/>
            <p:cNvSpPr/>
            <p:nvPr/>
          </p:nvSpPr>
          <p:spPr>
            <a:xfrm>
              <a:off x="6099120" y="2582280"/>
              <a:ext cx="796680" cy="276480"/>
            </a:xfrm>
            <a:prstGeom prst="rect">
              <a:avLst/>
            </a:prstGeom>
            <a:noFill/>
            <a:ln w="284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Edward 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Ondarza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7" name=""/>
            <p:cNvSpPr/>
            <p:nvPr/>
          </p:nvSpPr>
          <p:spPr>
            <a:xfrm>
              <a:off x="6099120" y="2859120"/>
              <a:ext cx="796680" cy="719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0" bIns="9144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88" name=""/>
          <p:cNvSpPr/>
          <p:nvPr/>
        </p:nvSpPr>
        <p:spPr>
          <a:xfrm>
            <a:off x="2766960" y="3448080"/>
            <a:ext cx="526104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3751200" y="3435480"/>
            <a:ext cx="0" cy="23004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90" name=""/>
          <p:cNvGrpSpPr/>
          <p:nvPr/>
        </p:nvGrpSpPr>
        <p:grpSpPr>
          <a:xfrm>
            <a:off x="2390760" y="5216400"/>
            <a:ext cx="761760" cy="1503360"/>
            <a:chOff x="2390760" y="5216400"/>
            <a:chExt cx="761760" cy="1503360"/>
          </a:xfrm>
        </p:grpSpPr>
        <p:sp>
          <p:nvSpPr>
            <p:cNvPr id="91" name=""/>
            <p:cNvSpPr/>
            <p:nvPr/>
          </p:nvSpPr>
          <p:spPr>
            <a:xfrm>
              <a:off x="2390760" y="5216400"/>
              <a:ext cx="761760" cy="462600"/>
            </a:xfrm>
            <a:prstGeom prst="rect">
              <a:avLst/>
            </a:prstGeom>
            <a:noFill/>
            <a:ln w="284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Structuring 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2" name=""/>
            <p:cNvSpPr/>
            <p:nvPr/>
          </p:nvSpPr>
          <p:spPr>
            <a:xfrm>
              <a:off x="2390760" y="5679000"/>
              <a:ext cx="761760" cy="288720"/>
            </a:xfrm>
            <a:prstGeom prst="rect">
              <a:avLst/>
            </a:prstGeom>
            <a:noFill/>
            <a:ln w="284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Brad Richter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3" name=""/>
            <p:cNvSpPr/>
            <p:nvPr/>
          </p:nvSpPr>
          <p:spPr>
            <a:xfrm>
              <a:off x="2390760" y="5968080"/>
              <a:ext cx="761760" cy="751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0" bIns="9144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94" name=""/>
          <p:cNvSpPr/>
          <p:nvPr/>
        </p:nvSpPr>
        <p:spPr>
          <a:xfrm>
            <a:off x="4802040" y="5064120"/>
            <a:ext cx="0" cy="15228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95" name=""/>
          <p:cNvGrpSpPr/>
          <p:nvPr/>
        </p:nvGrpSpPr>
        <p:grpSpPr>
          <a:xfrm>
            <a:off x="3321000" y="5207040"/>
            <a:ext cx="863280" cy="1503360"/>
            <a:chOff x="3321000" y="5207040"/>
            <a:chExt cx="863280" cy="1503360"/>
          </a:xfrm>
        </p:grpSpPr>
        <p:sp>
          <p:nvSpPr>
            <p:cNvPr id="96" name=""/>
            <p:cNvSpPr/>
            <p:nvPr/>
          </p:nvSpPr>
          <p:spPr>
            <a:xfrm>
              <a:off x="3321000" y="5207040"/>
              <a:ext cx="863280" cy="462600"/>
            </a:xfrm>
            <a:prstGeom prst="rect">
              <a:avLst/>
            </a:prstGeom>
            <a:noFill/>
            <a:ln w="284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Risk Mgmt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Operations and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Reporting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7" name=""/>
            <p:cNvSpPr/>
            <p:nvPr/>
          </p:nvSpPr>
          <p:spPr>
            <a:xfrm>
              <a:off x="3321000" y="5669640"/>
              <a:ext cx="863280" cy="288720"/>
            </a:xfrm>
            <a:prstGeom prst="rect">
              <a:avLst/>
            </a:prstGeom>
            <a:noFill/>
            <a:ln w="284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John Echols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8" name=""/>
            <p:cNvSpPr/>
            <p:nvPr/>
          </p:nvSpPr>
          <p:spPr>
            <a:xfrm>
              <a:off x="3321000" y="5958720"/>
              <a:ext cx="863280" cy="751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0" bIns="9144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99" name=""/>
          <p:cNvSpPr/>
          <p:nvPr/>
        </p:nvSpPr>
        <p:spPr>
          <a:xfrm>
            <a:off x="2771640" y="5064120"/>
            <a:ext cx="526104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5899320" y="5073480"/>
            <a:ext cx="0" cy="15732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>
            <a:off x="3141720" y="3189240"/>
            <a:ext cx="33019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Global Business Units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>
            <a:off x="1978200" y="4770360"/>
            <a:ext cx="33019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Global Functions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"/>
          <p:cNvSpPr/>
          <p:nvPr/>
        </p:nvSpPr>
        <p:spPr>
          <a:xfrm>
            <a:off x="4637160" y="1365120"/>
            <a:ext cx="0" cy="52236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>
            <a:off x="8023320" y="1927080"/>
            <a:ext cx="11160" cy="3148200"/>
          </a:xfrm>
          <a:prstGeom prst="line">
            <a:avLst/>
          </a:prstGeom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>
            <a:off x="51120" y="23760"/>
            <a:ext cx="2458440" cy="1759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Global Staff Functions</a:t>
            </a: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: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Strategic Development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- Scott Yeager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Steve Pearlman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Legal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- Kristina Mordaunt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Corporate Development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- Rich DiMichele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Mark Russ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Human Resources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- Marla Barnard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Marketing, PR and Research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- Kelly Kimberly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Tony Mends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Business Control and Security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- John Brindle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Finance 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- Kevin Howard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Jim Ginty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>
            <a:off x="3760920" y="5075280"/>
            <a:ext cx="1440" cy="13176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>
            <a:off x="2771640" y="5054760"/>
            <a:ext cx="0" cy="17604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>
            <a:off x="7000920" y="5073480"/>
            <a:ext cx="0" cy="15732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>
            <a:off x="3935520" y="-39600"/>
            <a:ext cx="793800" cy="24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"/>
          <p:cNvSpPr/>
          <p:nvPr/>
        </p:nvSpPr>
        <p:spPr>
          <a:xfrm>
            <a:off x="3635280" y="23760"/>
            <a:ext cx="2079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Office of the Chairman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"/>
          <p:cNvSpPr/>
          <p:nvPr/>
        </p:nvSpPr>
        <p:spPr>
          <a:xfrm>
            <a:off x="49320" y="23760"/>
            <a:ext cx="2455920" cy="169560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1603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2000-01-31T16:42:52Z</dcterms:created>
  <dc:creator>joe_hirko</dc:creator>
  <dc:description/>
  <dc:language>en-US</dc:language>
  <cp:lastModifiedBy>Jeff Youngflesh</cp:lastModifiedBy>
  <cp:lastPrinted>2000-11-28T13:24:19Z</cp:lastPrinted>
  <dcterms:modified xsi:type="dcterms:W3CDTF">2000-11-30T12:29:39Z</dcterms:modified>
  <cp:revision>113</cp:revision>
  <dc:subject/>
  <dc:title>No Slide Title</dc:title>
</cp:coreProperties>
</file>