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3CA5F9-40E4-4EFA-8684-28697D0F812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3F7FDE-85FD-4FBA-BB39-0801BCB0692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762120" y="2895480"/>
            <a:ext cx="7696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Affairs – Value Created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762120" y="380880"/>
            <a:ext cx="746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Strategies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62120" y="1219320"/>
            <a:ext cx="7543800" cy="518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Spread the competition “virus”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arsenal of business, industry and academic parties that can “push the competition message” within their circles of influence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Seek to find parties that will help Enron with this fight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co-author Op-Ed articles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mention crisis in their speeches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co-author letters to FERC and Congress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 to take media referrals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“truth squad” to communicate to key policy makers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really happened in California this summer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AutoNum type="alphaL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upcoming winter natural gas price crunch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80880" y="137160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914400" y="1752480"/>
            <a:ext cx="152280" cy="15264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914400" y="5181480"/>
            <a:ext cx="152280" cy="15264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914400" y="2819520"/>
            <a:ext cx="152280" cy="15228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762120" y="1219320"/>
            <a:ext cx="7543800" cy="547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Bluegrass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Very short term opportunity to have FERC take decisive action to remedy market dislocations with true reform.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Political will does not currently exist to take such action, although current discussions seem to indicate that a small opportunity exists.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the Democratic leadership to convince FERC that action now is in the best interest of Vice President Gore.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Three Democrats to One Republican on FERC.  Commissioner Breathitt is the swing vote on the FERC.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Multiple avenues before FERC today to implement our 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Keep Congress from taking any partial action on reliability or industry reform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Our goal is to provide “air cover” for FERC to finish the job on transmission access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80880" y="137160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62120" y="380880"/>
            <a:ext cx="746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Strategies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914400" y="1828800"/>
            <a:ext cx="152280" cy="15228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914400" y="2514600"/>
            <a:ext cx="152280" cy="15228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914400" y="3352680"/>
            <a:ext cx="152280" cy="15264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914400" y="5334120"/>
            <a:ext cx="152280" cy="15228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914400" y="6095880"/>
            <a:ext cx="152280" cy="15264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914400" y="4114800"/>
            <a:ext cx="152280" cy="15228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914400" y="4876920"/>
            <a:ext cx="152280" cy="15228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762120" y="1219320"/>
            <a:ext cx="7543800" cy="347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 the problem, not the blame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 are numerous investigations of the price spikes in California (California PUC, California EOB, Cal PX, Cal ISO, FERC, California AG, California Auditor General, GAO, etc.)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“witch hunt” in California focused on paying for the deferral and utility undercollection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Our focus in on managing the downside of these investigations to ensure that Enron is not “fingered” or penalized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62120" y="380880"/>
            <a:ext cx="746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Strategies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80880" y="137160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914400" y="1828800"/>
            <a:ext cx="152280" cy="15228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914400" y="2895480"/>
            <a:ext cx="152280" cy="15264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914400" y="3657600"/>
            <a:ext cx="152280" cy="15228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762120" y="380880"/>
            <a:ext cx="746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Strategies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62120" y="1219320"/>
            <a:ext cx="7543800" cy="28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Affairs needs assistance from Office of the Chair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leadership must help with discussing these options with industry and other leadership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have a list of who to call and the right messages, but we don’t have the contacts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virus begins with you!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80880" y="137160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914400" y="1828800"/>
            <a:ext cx="152280" cy="15228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762120" y="380880"/>
            <a:ext cx="746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Methodology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62120" y="1143000"/>
            <a:ext cx="7619760" cy="623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Difficult to quantify every activity undertaken by Public Affairs (in fact, much of what we do shouldn’t be quantified because “conclusions” may miss the point)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Ensures that Public Affairs continues to generate more value than actual expense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drives Public Affairs’ staff to view themselves as “originators” creating bottom-line value for 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enhancement (new opportunity, market expansion)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cost reduction (fee delay, rate decrease)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Calculation process focuses on the following rules –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buClr>
                <a:srgbClr val="000000"/>
              </a:buClr>
              <a:buFont typeface="Times New Roman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simplicity,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buClr>
                <a:srgbClr val="000000"/>
              </a:buClr>
              <a:buFont typeface="Times New Roman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consistency,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buClr>
                <a:srgbClr val="000000"/>
              </a:buClr>
              <a:buFont typeface="Times New Roman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objectivity,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buClr>
                <a:srgbClr val="000000"/>
              </a:buClr>
              <a:buFont typeface="Times New Roman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reasonableness,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buClr>
                <a:srgbClr val="000000"/>
              </a:buClr>
              <a:buFont typeface="Times New Roman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28600" y="129528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28600" y="236232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28600" y="312408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28600" y="48006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762120" y="380880"/>
            <a:ext cx="746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Created – Hard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80880" y="1143000"/>
            <a:ext cx="8382240" cy="580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Alberta Power Purchase Agreement Auction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$45,000,000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BLM / US Forest Service ROW Fee Delay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$44,500,000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TNPC Private Placement (EGA Service Contract)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$30,000,000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Green Credit Legislation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$25,000,000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1998 Revenue Adjustment Proceeding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$15,000,000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Termoflores ?????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$10,000,000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of Trakya Fuel Expense Arrearage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$5,000,000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Vitro Power Plant Permit Extension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$3,000,000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Italy Electricity Capacity Allocation Process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$2,000,000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Maine Electricity Consumers Cooperative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$1,250,000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-------------------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$180,750,000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52280" y="12952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52280" y="17524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52280" y="22096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52280" y="26668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52280" y="31240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52280" y="35053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52280" y="39625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52280" y="44956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52280" y="48769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52280" y="53341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762120" y="380880"/>
            <a:ext cx="746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Created – Soft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80880" y="1143000"/>
            <a:ext cx="8382240" cy="503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Oversaw EcoElectrica EPA Compliance efforts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Received OPUC Approvals for Coyote Springs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Reformed Cinergy Wholesale Electricity Scheduling Practices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Delayed implementation of California ISO Price Cap Reductions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Managed CEC Review of EES Green Product Reporting Error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Ensured EBS Trading avoided Universal Service Fees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Coordinated 2000 Peaker Plant Interconnection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Supported EES “Quick Entry” into SDG&amp;E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Completed Arcos Gas Transportation Agreement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Structured NYISO Transmission Congestion Contract Auction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Received Approvals for Sutton Bridge Divestiture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52280" y="12952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52280" y="17524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52280" y="22096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52280" y="26668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52280" y="31240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52280" y="35053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52280" y="39625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52280" y="44956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52280" y="48769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52280" y="53341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762120" y="380880"/>
            <a:ext cx="746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Created - Intangibles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80880" y="1143000"/>
            <a:ext cx="8382240" cy="410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Ohio Retail Access Settlements (7 Utilities)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WWF Cuiaba Funding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Responsibility Program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Friends of the Earth Shareholder Vote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 PX Investigation of Silver Peak Line Scheduling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Fortune Magazine – “Ten Who Get It”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52280" y="12952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52280" y="17524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52280" y="22096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52280" y="25909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52280" y="30481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52280" y="35053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52280" y="39625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762120" y="380880"/>
            <a:ext cx="746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Risk Management – Gross Exposure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80880" y="1143000"/>
            <a:ext cx="8382240" cy="642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United Illuminating ICAP Obligation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$168,750,000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1999 Peaker Emissions Limitations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$200,000,000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Puerto Suarez Brazilian Electricity Import Permit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$150,000,000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Transredes Deferred Account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$100,000,000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Cuiaba Bolivian Natural Gas Export Permit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$91,000,000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Dabhol - MSEB Merit Order Dispatch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$50,000,000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Elektro EBIDTA Recovery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$50,000,000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Hector Road Receipt Point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$41,600,000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Transredes Administrative Rule 411/99 + 412/99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$21,600,000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Pan-European Electricity Export Fee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$20,000,000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-------------------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$892,950,000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52280" y="12952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52280" y="17524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52280" y="22096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52280" y="26668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52280" y="31240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52280" y="35053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52280" y="39625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52280" y="44956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52280" y="48769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52280" y="53341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762120" y="2895480"/>
            <a:ext cx="7696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Affairs – Pushing the Message Forward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762120" y="380880"/>
            <a:ext cx="746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Background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800280" y="1143000"/>
            <a:ext cx="7543800" cy="577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The restructuring of the electric and natural gas industry to promote competition and customer choice is now facing serious questions given the current California “crisis”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state has moved away from previous competition decisions, although some states are slowing their movement toward competition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Affairs is responding by defending competition and by trying to seize the crisis mentality to “finish the job” on restructuring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Our key goals include –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FERC finish unbundling the electric transmission 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state regulators implement market-driven solutions for utilities to manage energy price volatility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Minimize any potential bottom-line impacts to Enron from ongoing investigations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80880" y="12193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80880" y="23623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80880" y="33526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80880" y="411480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914400" y="4648320"/>
            <a:ext cx="152280" cy="15228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914400" y="5791320"/>
            <a:ext cx="152280" cy="15228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914400" y="5105520"/>
            <a:ext cx="152280" cy="15228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762120" y="380880"/>
            <a:ext cx="746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Strategies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62120" y="2057400"/>
            <a:ext cx="7543800" cy="31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Spread the competition “virus”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Bluegrass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 the Problem, Not the Blame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80880" y="22096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80880" y="3048120"/>
            <a:ext cx="15264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80880" y="4038480"/>
            <a:ext cx="15264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2000-09-30T01:04:01Z</dcterms:created>
  <dc:creator>jsteffe</dc:creator>
  <dc:description/>
  <dc:language>en-US</dc:language>
  <cp:lastModifiedBy>jsteffe</cp:lastModifiedBy>
  <dcterms:modified xsi:type="dcterms:W3CDTF">2000-10-02T17:18:08Z</dcterms:modified>
  <cp:revision>17</cp:revision>
  <dc:subject/>
  <dc:title>PowerPoint Presentation</dc:title>
</cp:coreProperties>
</file>