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pptx" ContentType="application/vnd.openxmlformats-officedocument.presentationml.presentation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png" ContentType="image/png"/>
  <Override PartName="/ppt/media/image19.wmf" ContentType="image/x-wmf"/>
  <Override PartName="/ppt/media/image14.png" ContentType="image/png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2.wmf" ContentType="image/x-wmf"/>
  <Override PartName="/ppt/media/image11.wmf" ContentType="image/x-wmf"/>
  <Override PartName="/ppt/media/image8.wmf" ContentType="image/x-wmf"/>
  <Override PartName="/ppt/media/image1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683D40-F85F-439B-9C9F-85EBACA2A60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EEFE7C-4B3C-47C5-87F3-C95F2C955E3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172420-6E44-4E33-A32C-E06EF1F983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762120" y="1066680"/>
          <a:ext cx="7696080" cy="554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066680"/>
                    <a:ext cx="7696080" cy="55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"/>
          <p:cNvGraphicFramePr/>
          <p:nvPr/>
        </p:nvGraphicFramePr>
        <p:xfrm>
          <a:off x="1569960" y="228600"/>
          <a:ext cx="6002280" cy="641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9960" y="228600"/>
                    <a:ext cx="6002280" cy="641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"/>
          <p:cNvGraphicFramePr/>
          <p:nvPr/>
        </p:nvGraphicFramePr>
        <p:xfrm>
          <a:off x="0" y="1108080"/>
          <a:ext cx="9144000" cy="32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108080"/>
                    <a:ext cx="9144000" cy="32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152280" y="1371600"/>
          <a:ext cx="8839440" cy="31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371600"/>
                    <a:ext cx="8839440" cy="31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76320" y="533520"/>
            <a:ext cx="7238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Headcount: 06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3048120" y="1828800"/>
          <a:ext cx="2968560" cy="404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8120" y="1828800"/>
                    <a:ext cx="2968560" cy="404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457200" y="6094800"/>
            <a:ext cx="5645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Note 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*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Included in other headcount.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Structure</a:t>
            </a:r>
            <a:br>
              <a:rPr sz="1500"/>
            </a:b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1680" y="5638680"/>
            <a:ext cx="1133640" cy="36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Miguel A.Rodríguez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Driver/Clerk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95480" y="4419720"/>
            <a:ext cx="0" cy="4572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48120" y="5486400"/>
            <a:ext cx="0" cy="228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981080" y="2666880"/>
            <a:ext cx="1219320" cy="80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Steve Irvin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Jaime Williams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62720" y="3962520"/>
            <a:ext cx="990360" cy="510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J. Benavides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Adm.Assistant /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Recepcionist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751920" y="2514600"/>
            <a:ext cx="924120" cy="36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Pilar Cerezo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Accounting/ENA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66280" y="2895480"/>
            <a:ext cx="1009080" cy="36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Barbara Martínez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Adm.Assistant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148840" y="1828800"/>
            <a:ext cx="912600" cy="510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Louise Kitchen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Americas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09880" y="3048120"/>
            <a:ext cx="779760" cy="510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Sr.Director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Reg.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897800" y="3124080"/>
            <a:ext cx="1037520" cy="36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Kikumi Kishigami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200400" y="2819520"/>
            <a:ext cx="609480" cy="14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200400" y="3276720"/>
            <a:ext cx="609480" cy="14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590920" y="348624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600200" y="3048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304920" y="3809880"/>
            <a:ext cx="5257800" cy="1424520"/>
            <a:chOff x="304920" y="3809880"/>
            <a:chExt cx="5257800" cy="1424520"/>
          </a:xfrm>
        </p:grpSpPr>
        <p:sp>
          <p:nvSpPr>
            <p:cNvPr id="89" name=""/>
            <p:cNvSpPr/>
            <p:nvPr/>
          </p:nvSpPr>
          <p:spPr>
            <a:xfrm>
              <a:off x="1523880" y="4038480"/>
              <a:ext cx="91440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A. Vergara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Comm. Support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04920" y="4038480"/>
              <a:ext cx="106668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A. Pérez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Comm. 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733920" y="4647960"/>
              <a:ext cx="106668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Victor González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Enrique Lenci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Associates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143880" y="4038480"/>
              <a:ext cx="91260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Matthew Duffy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Comm.Manager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211280" y="4038480"/>
              <a:ext cx="91836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Carlos Alatorre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Analyst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860040" y="4724280"/>
              <a:ext cx="97524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Alejandra Reyes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Gabriela Cantú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Analysts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62120" y="3809880"/>
              <a:ext cx="396216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62120" y="3809880"/>
              <a:ext cx="144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1981080" y="3809880"/>
              <a:ext cx="180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600360" y="3809880"/>
              <a:ext cx="180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724280" y="3809880"/>
              <a:ext cx="180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962520" y="4419360"/>
              <a:ext cx="144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572000" y="4419360"/>
              <a:ext cx="144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181480" y="4267080"/>
              <a:ext cx="38124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1066680" y="4419360"/>
              <a:ext cx="180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2590920" y="2362320"/>
            <a:ext cx="144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" name=""/>
          <p:cNvGrpSpPr/>
          <p:nvPr/>
        </p:nvGrpSpPr>
        <p:grpSpPr>
          <a:xfrm>
            <a:off x="7033680" y="1905120"/>
            <a:ext cx="1185120" cy="3334680"/>
            <a:chOff x="7033680" y="1905120"/>
            <a:chExt cx="1185120" cy="3334680"/>
          </a:xfrm>
        </p:grpSpPr>
        <p:sp>
          <p:nvSpPr>
            <p:cNvPr id="106" name=""/>
            <p:cNvSpPr/>
            <p:nvPr/>
          </p:nvSpPr>
          <p:spPr>
            <a:xfrm>
              <a:off x="7101720" y="1905120"/>
              <a:ext cx="91260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Louise Kitchen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Americas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110360" y="2743200"/>
              <a:ext cx="89028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Jaime Alatorre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ENA VP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036560" y="3429000"/>
              <a:ext cx="108864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Ma.Elena Mendoza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Sr.Adm.Assistant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033680" y="4191120"/>
              <a:ext cx="118512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Guadalupe González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Adm.Assistant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039440" y="4876920"/>
              <a:ext cx="111132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Anastacio Martínez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Driver/Clerk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543800" y="24382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543800" y="312408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543800" y="3809880"/>
              <a:ext cx="0" cy="381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543800" y="4572000"/>
              <a:ext cx="0" cy="304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5" name=""/>
          <p:cNvSpPr/>
          <p:nvPr/>
        </p:nvSpPr>
        <p:spPr>
          <a:xfrm>
            <a:off x="1676520" y="1371600"/>
            <a:ext cx="1600200" cy="276840"/>
          </a:xfrm>
          <a:prstGeom prst="rect">
            <a:avLst/>
          </a:prstGeom>
          <a:solidFill>
            <a:srgbClr val="85cb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Monterrey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705720" y="1371600"/>
            <a:ext cx="1523880" cy="276840"/>
          </a:xfrm>
          <a:prstGeom prst="rect">
            <a:avLst/>
          </a:prstGeom>
          <a:solidFill>
            <a:srgbClr val="85cb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Mexico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38080" y="3581280"/>
            <a:ext cx="137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676520" y="1371600"/>
            <a:ext cx="1752480" cy="276840"/>
          </a:xfrm>
          <a:prstGeom prst="rect">
            <a:avLst/>
          </a:prstGeom>
          <a:solidFill>
            <a:srgbClr val="85cb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Monterrey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819520" y="358128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Origination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581360" y="33051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52480" y="456264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Structure</a:t>
            </a:r>
            <a:br>
              <a:rPr sz="1500"/>
            </a:b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895480" y="4419720"/>
            <a:ext cx="0" cy="4572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048120" y="5486400"/>
            <a:ext cx="0" cy="228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" name=""/>
          <p:cNvGrpSpPr/>
          <p:nvPr/>
        </p:nvGrpSpPr>
        <p:grpSpPr>
          <a:xfrm>
            <a:off x="3720960" y="1447920"/>
            <a:ext cx="1523880" cy="3868200"/>
            <a:chOff x="3720960" y="1447920"/>
            <a:chExt cx="1523880" cy="3868200"/>
          </a:xfrm>
        </p:grpSpPr>
        <p:grpSp>
          <p:nvGrpSpPr>
            <p:cNvPr id="126" name=""/>
            <p:cNvGrpSpPr/>
            <p:nvPr/>
          </p:nvGrpSpPr>
          <p:grpSpPr>
            <a:xfrm>
              <a:off x="4048920" y="1981440"/>
              <a:ext cx="1185120" cy="3334680"/>
              <a:chOff x="4048920" y="1981440"/>
              <a:chExt cx="1185120" cy="3334680"/>
            </a:xfrm>
          </p:grpSpPr>
          <p:sp>
            <p:nvSpPr>
              <p:cNvPr id="127" name=""/>
              <p:cNvSpPr/>
              <p:nvPr/>
            </p:nvSpPr>
            <p:spPr>
              <a:xfrm>
                <a:off x="4116960" y="1981440"/>
                <a:ext cx="912600" cy="5101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Louise Kitchen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COO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Enron Americas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4125600" y="2819520"/>
                <a:ext cx="89028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Jaime Alatorre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ENA VP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4051800" y="3505320"/>
                <a:ext cx="108864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Ma.Elena Mendoza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Sr.Adm.Assistant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4048920" y="4267440"/>
                <a:ext cx="118512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Guadalupe González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Adm.Assistant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4054680" y="4953240"/>
                <a:ext cx="111132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Anastacio Martínez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Driver/Clerk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4559040" y="2514600"/>
                <a:ext cx="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4559040" y="3200400"/>
                <a:ext cx="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4559040" y="3886200"/>
                <a:ext cx="0" cy="381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4559040" y="4648320"/>
                <a:ext cx="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6" name=""/>
            <p:cNvSpPr/>
            <p:nvPr/>
          </p:nvSpPr>
          <p:spPr>
            <a:xfrm>
              <a:off x="3720960" y="1447920"/>
              <a:ext cx="1523880" cy="276840"/>
            </a:xfrm>
            <a:prstGeom prst="rect">
              <a:avLst/>
            </a:prstGeom>
            <a:solidFill>
              <a:srgbClr val="85cb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Mexico office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27432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Organizational Structure</a:t>
            </a:r>
            <a:br>
              <a:rPr sz="1500"/>
            </a:br>
            <a:endParaRPr b="0" lang="en-US" sz="4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95480" y="4419720"/>
            <a:ext cx="0" cy="4572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48120" y="5486400"/>
            <a:ext cx="0" cy="228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1981080" y="1523880"/>
            <a:ext cx="6248160" cy="4629960"/>
            <a:chOff x="1981080" y="1523880"/>
            <a:chExt cx="6248160" cy="4629960"/>
          </a:xfrm>
        </p:grpSpPr>
        <p:sp>
          <p:nvSpPr>
            <p:cNvPr id="141" name=""/>
            <p:cNvSpPr/>
            <p:nvPr/>
          </p:nvSpPr>
          <p:spPr>
            <a:xfrm>
              <a:off x="2157840" y="5790960"/>
              <a:ext cx="113364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Miguel A.Rodríguez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Driver/Clerk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3657240" y="2819160"/>
              <a:ext cx="1219320" cy="8046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Steve Irvin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s-MX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Comm. 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Jaime Williams</a:t>
              </a: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s-MX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Comm. 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238880" y="4114800"/>
              <a:ext cx="99036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J. Benavides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Adm.Assistant 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Recepcionist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503680" y="2666880"/>
              <a:ext cx="77076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Pilar Cerezo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Accounting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2242440" y="3047760"/>
              <a:ext cx="100908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Barbara Martínez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Adm.Assistant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825000" y="1981080"/>
              <a:ext cx="91260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Louise Kitchen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Americas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5486040" y="3200400"/>
              <a:ext cx="779760" cy="51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Vacant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Sr.Director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Reg. Affairs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573960" y="3276360"/>
              <a:ext cx="1037520" cy="362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Kikumi Kishigami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Analyst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876560" y="2971800"/>
              <a:ext cx="609480" cy="144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876560" y="3429000"/>
              <a:ext cx="609480" cy="144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267080" y="3638520"/>
              <a:ext cx="0" cy="30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276360" y="3200400"/>
              <a:ext cx="380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3" name=""/>
            <p:cNvGrpSpPr/>
            <p:nvPr/>
          </p:nvGrpSpPr>
          <p:grpSpPr>
            <a:xfrm>
              <a:off x="1981080" y="3962160"/>
              <a:ext cx="5257800" cy="1424520"/>
              <a:chOff x="1981080" y="3962160"/>
              <a:chExt cx="5257800" cy="1424520"/>
            </a:xfrm>
          </p:grpSpPr>
          <p:sp>
            <p:nvSpPr>
              <p:cNvPr id="154" name=""/>
              <p:cNvSpPr/>
              <p:nvPr/>
            </p:nvSpPr>
            <p:spPr>
              <a:xfrm>
                <a:off x="3200040" y="4190760"/>
                <a:ext cx="914400" cy="5101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A. Vergara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Comm. Support 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Manager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1981080" y="4190760"/>
                <a:ext cx="106668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A. Pérez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Comm. Manager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5410080" y="4800240"/>
                <a:ext cx="1066680" cy="5101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Victor González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Enrique Lenci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Associates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4820040" y="4190760"/>
                <a:ext cx="91260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Matthew Duffy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Comm.Manager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5887440" y="4190760"/>
                <a:ext cx="918360" cy="36288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Carlos Alatorre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Analyst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2536200" y="4876560"/>
                <a:ext cx="975240" cy="5101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Alejandra Reyes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Gabriela Cantú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spcBef>
                    <a:spcPts val="2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8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Analysts</a:t>
                </a:r>
                <a:endPara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2438280" y="3962160"/>
                <a:ext cx="39621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2438280" y="3962160"/>
                <a:ext cx="144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3657240" y="3962160"/>
                <a:ext cx="180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5276520" y="3962160"/>
                <a:ext cx="180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6400440" y="3962160"/>
                <a:ext cx="180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5638680" y="4571640"/>
                <a:ext cx="144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6248160" y="4571640"/>
                <a:ext cx="144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6857640" y="4419360"/>
                <a:ext cx="3812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2742840" y="4571640"/>
                <a:ext cx="180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9" name=""/>
            <p:cNvSpPr/>
            <p:nvPr/>
          </p:nvSpPr>
          <p:spPr>
            <a:xfrm>
              <a:off x="4267080" y="2514600"/>
              <a:ext cx="1440" cy="30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352680" y="1523880"/>
              <a:ext cx="1600200" cy="276840"/>
            </a:xfrm>
            <a:prstGeom prst="rect">
              <a:avLst/>
            </a:prstGeom>
            <a:solidFill>
              <a:srgbClr val="85cb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Monterrey office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2514240" y="3733560"/>
              <a:ext cx="13716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 Black"/>
                </a:rPr>
                <a:t>     Risk Management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3352680" y="1523880"/>
              <a:ext cx="1752480" cy="276840"/>
            </a:xfrm>
            <a:prstGeom prst="rect">
              <a:avLst/>
            </a:prstGeom>
            <a:solidFill>
              <a:srgbClr val="85cb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Tahoma"/>
                </a:rPr>
                <a:t>Monterrey office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495680" y="3733560"/>
              <a:ext cx="12952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 Black"/>
                </a:rPr>
                <a:t>      Origination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6257520" y="3457440"/>
              <a:ext cx="3049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428640" y="4714920"/>
              <a:ext cx="0" cy="1522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6" name=""/>
          <p:cNvSpPr/>
          <p:nvPr/>
        </p:nvSpPr>
        <p:spPr>
          <a:xfrm flipV="1">
            <a:off x="6095880" y="2285640"/>
            <a:ext cx="53352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V="1">
            <a:off x="6257880" y="3047760"/>
            <a:ext cx="53352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400800" y="1676520"/>
            <a:ext cx="838080" cy="6094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705720" y="2514600"/>
            <a:ext cx="106668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540120" y="1687680"/>
            <a:ext cx="51804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010280" y="274320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"/>
          <p:cNvGraphicFramePr/>
          <p:nvPr/>
        </p:nvGraphicFramePr>
        <p:xfrm>
          <a:off x="457200" y="228600"/>
          <a:ext cx="8305920" cy="62262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28600"/>
                    <a:ext cx="8305920" cy="622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/>
          <p:nvPr/>
        </p:nvSpPr>
        <p:spPr>
          <a:xfrm>
            <a:off x="685800" y="380880"/>
            <a:ext cx="82296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Trading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31, 2001</a:t>
            </a:r>
            <a:r>
              <a:rPr b="1" lang="en-US" sz="4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5" name=""/>
          <p:cNvGraphicFramePr/>
          <p:nvPr/>
        </p:nvGraphicFramePr>
        <p:xfrm>
          <a:off x="228600" y="853920"/>
          <a:ext cx="8686800" cy="577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853920"/>
                    <a:ext cx="8686800" cy="577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87" name=""/>
          <p:cNvGrpSpPr/>
          <p:nvPr/>
        </p:nvGrpSpPr>
        <p:grpSpPr>
          <a:xfrm>
            <a:off x="380880" y="152280"/>
            <a:ext cx="914400" cy="795240"/>
            <a:chOff x="380880" y="152280"/>
            <a:chExt cx="914400" cy="795240"/>
          </a:xfrm>
        </p:grpSpPr>
        <p:sp>
          <p:nvSpPr>
            <p:cNvPr id="188" name=""/>
            <p:cNvSpPr/>
            <p:nvPr/>
          </p:nvSpPr>
          <p:spPr>
            <a:xfrm>
              <a:off x="761760" y="442080"/>
              <a:ext cx="533520" cy="505440"/>
            </a:xfrm>
            <a:custGeom>
              <a:avLst/>
              <a:gdLst/>
              <a:ahLst/>
              <a:rect l="l" t="t" r="r" b="b"/>
              <a:pathLst>
                <a:path w="1150" h="1250">
                  <a:moveTo>
                    <a:pt x="370" y="529"/>
                  </a:moveTo>
                  <a:lnTo>
                    <a:pt x="882" y="0"/>
                  </a:lnTo>
                  <a:lnTo>
                    <a:pt x="1149" y="259"/>
                  </a:lnTo>
                  <a:lnTo>
                    <a:pt x="169" y="1249"/>
                  </a:lnTo>
                  <a:lnTo>
                    <a:pt x="107" y="1187"/>
                  </a:lnTo>
                  <a:lnTo>
                    <a:pt x="181" y="997"/>
                  </a:lnTo>
                  <a:lnTo>
                    <a:pt x="57" y="1137"/>
                  </a:lnTo>
                  <a:lnTo>
                    <a:pt x="0" y="1079"/>
                  </a:lnTo>
                  <a:lnTo>
                    <a:pt x="254" y="817"/>
                  </a:lnTo>
                  <a:lnTo>
                    <a:pt x="320" y="881"/>
                  </a:lnTo>
                  <a:lnTo>
                    <a:pt x="239" y="1047"/>
                  </a:lnTo>
                  <a:lnTo>
                    <a:pt x="1033" y="259"/>
                  </a:lnTo>
                  <a:lnTo>
                    <a:pt x="894" y="118"/>
                  </a:lnTo>
                  <a:lnTo>
                    <a:pt x="427" y="586"/>
                  </a:lnTo>
                  <a:lnTo>
                    <a:pt x="370" y="52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72320" y="531000"/>
              <a:ext cx="200160" cy="166680"/>
            </a:xfrm>
            <a:custGeom>
              <a:avLst/>
              <a:gdLst/>
              <a:ahLst/>
              <a:rect l="l" t="t" r="r" b="b"/>
              <a:pathLst>
                <a:path w="432" h="412">
                  <a:moveTo>
                    <a:pt x="431" y="157"/>
                  </a:moveTo>
                  <a:lnTo>
                    <a:pt x="174" y="411"/>
                  </a:lnTo>
                  <a:lnTo>
                    <a:pt x="120" y="357"/>
                  </a:lnTo>
                  <a:lnTo>
                    <a:pt x="194" y="178"/>
                  </a:lnTo>
                  <a:lnTo>
                    <a:pt x="58" y="314"/>
                  </a:lnTo>
                  <a:lnTo>
                    <a:pt x="0" y="257"/>
                  </a:lnTo>
                  <a:lnTo>
                    <a:pt x="267" y="0"/>
                  </a:lnTo>
                  <a:lnTo>
                    <a:pt x="326" y="57"/>
                  </a:lnTo>
                  <a:lnTo>
                    <a:pt x="248" y="239"/>
                  </a:lnTo>
                  <a:lnTo>
                    <a:pt x="372" y="100"/>
                  </a:lnTo>
                  <a:lnTo>
                    <a:pt x="431" y="157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575280" y="615240"/>
              <a:ext cx="176040" cy="170640"/>
            </a:xfrm>
            <a:custGeom>
              <a:avLst/>
              <a:gdLst/>
              <a:ahLst/>
              <a:rect l="l" t="t" r="r" b="b"/>
              <a:pathLst>
                <a:path w="380" h="422">
                  <a:moveTo>
                    <a:pt x="0" y="249"/>
                  </a:moveTo>
                  <a:lnTo>
                    <a:pt x="255" y="0"/>
                  </a:lnTo>
                  <a:lnTo>
                    <a:pt x="344" y="89"/>
                  </a:lnTo>
                  <a:lnTo>
                    <a:pt x="367" y="117"/>
                  </a:lnTo>
                  <a:lnTo>
                    <a:pt x="375" y="142"/>
                  </a:lnTo>
                  <a:lnTo>
                    <a:pt x="379" y="153"/>
                  </a:lnTo>
                  <a:lnTo>
                    <a:pt x="379" y="160"/>
                  </a:lnTo>
                  <a:lnTo>
                    <a:pt x="371" y="185"/>
                  </a:lnTo>
                  <a:lnTo>
                    <a:pt x="367" y="206"/>
                  </a:lnTo>
                  <a:lnTo>
                    <a:pt x="359" y="214"/>
                  </a:lnTo>
                  <a:lnTo>
                    <a:pt x="344" y="228"/>
                  </a:lnTo>
                  <a:lnTo>
                    <a:pt x="328" y="242"/>
                  </a:lnTo>
                  <a:lnTo>
                    <a:pt x="313" y="249"/>
                  </a:lnTo>
                  <a:lnTo>
                    <a:pt x="301" y="253"/>
                  </a:lnTo>
                  <a:lnTo>
                    <a:pt x="293" y="253"/>
                  </a:lnTo>
                  <a:lnTo>
                    <a:pt x="274" y="253"/>
                  </a:lnTo>
                  <a:lnTo>
                    <a:pt x="262" y="249"/>
                  </a:lnTo>
                  <a:lnTo>
                    <a:pt x="266" y="264"/>
                  </a:lnTo>
                  <a:lnTo>
                    <a:pt x="262" y="281"/>
                  </a:lnTo>
                  <a:lnTo>
                    <a:pt x="259" y="296"/>
                  </a:lnTo>
                  <a:lnTo>
                    <a:pt x="243" y="310"/>
                  </a:lnTo>
                  <a:lnTo>
                    <a:pt x="193" y="367"/>
                  </a:lnTo>
                  <a:lnTo>
                    <a:pt x="177" y="392"/>
                  </a:lnTo>
                  <a:lnTo>
                    <a:pt x="177" y="410"/>
                  </a:lnTo>
                  <a:lnTo>
                    <a:pt x="174" y="421"/>
                  </a:lnTo>
                  <a:lnTo>
                    <a:pt x="162" y="410"/>
                  </a:lnTo>
                  <a:lnTo>
                    <a:pt x="108" y="363"/>
                  </a:lnTo>
                  <a:lnTo>
                    <a:pt x="104" y="353"/>
                  </a:lnTo>
                  <a:lnTo>
                    <a:pt x="108" y="349"/>
                  </a:lnTo>
                  <a:lnTo>
                    <a:pt x="112" y="342"/>
                  </a:lnTo>
                  <a:lnTo>
                    <a:pt x="135" y="310"/>
                  </a:lnTo>
                  <a:lnTo>
                    <a:pt x="177" y="278"/>
                  </a:lnTo>
                  <a:lnTo>
                    <a:pt x="181" y="267"/>
                  </a:lnTo>
                  <a:lnTo>
                    <a:pt x="185" y="253"/>
                  </a:lnTo>
                  <a:lnTo>
                    <a:pt x="189" y="242"/>
                  </a:lnTo>
                  <a:lnTo>
                    <a:pt x="189" y="228"/>
                  </a:lnTo>
                  <a:lnTo>
                    <a:pt x="181" y="217"/>
                  </a:lnTo>
                  <a:lnTo>
                    <a:pt x="177" y="214"/>
                  </a:lnTo>
                  <a:lnTo>
                    <a:pt x="166" y="203"/>
                  </a:lnTo>
                  <a:lnTo>
                    <a:pt x="201" y="156"/>
                  </a:lnTo>
                  <a:lnTo>
                    <a:pt x="228" y="174"/>
                  </a:lnTo>
                  <a:lnTo>
                    <a:pt x="239" y="185"/>
                  </a:lnTo>
                  <a:lnTo>
                    <a:pt x="262" y="185"/>
                  </a:lnTo>
                  <a:lnTo>
                    <a:pt x="274" y="174"/>
                  </a:lnTo>
                  <a:lnTo>
                    <a:pt x="290" y="171"/>
                  </a:lnTo>
                  <a:lnTo>
                    <a:pt x="293" y="156"/>
                  </a:lnTo>
                  <a:lnTo>
                    <a:pt x="297" y="153"/>
                  </a:lnTo>
                  <a:lnTo>
                    <a:pt x="297" y="146"/>
                  </a:lnTo>
                  <a:lnTo>
                    <a:pt x="297" y="128"/>
                  </a:lnTo>
                  <a:lnTo>
                    <a:pt x="293" y="117"/>
                  </a:lnTo>
                  <a:lnTo>
                    <a:pt x="266" y="99"/>
                  </a:lnTo>
                  <a:lnTo>
                    <a:pt x="54" y="303"/>
                  </a:lnTo>
                  <a:lnTo>
                    <a:pt x="0" y="249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68960" y="303480"/>
              <a:ext cx="359640" cy="395280"/>
            </a:xfrm>
            <a:custGeom>
              <a:avLst/>
              <a:gdLst/>
              <a:ahLst/>
              <a:rect l="l" t="t" r="r" b="b"/>
              <a:pathLst>
                <a:path w="775" h="977">
                  <a:moveTo>
                    <a:pt x="0" y="529"/>
                  </a:moveTo>
                  <a:lnTo>
                    <a:pt x="519" y="0"/>
                  </a:lnTo>
                  <a:lnTo>
                    <a:pt x="774" y="255"/>
                  </a:lnTo>
                  <a:lnTo>
                    <a:pt x="258" y="770"/>
                  </a:lnTo>
                  <a:lnTo>
                    <a:pt x="404" y="918"/>
                  </a:lnTo>
                  <a:lnTo>
                    <a:pt x="358" y="976"/>
                  </a:lnTo>
                  <a:lnTo>
                    <a:pt x="150" y="763"/>
                  </a:lnTo>
                  <a:lnTo>
                    <a:pt x="658" y="255"/>
                  </a:lnTo>
                  <a:lnTo>
                    <a:pt x="516" y="118"/>
                  </a:lnTo>
                  <a:lnTo>
                    <a:pt x="53" y="583"/>
                  </a:lnTo>
                  <a:lnTo>
                    <a:pt x="0" y="529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97160" y="152280"/>
              <a:ext cx="467280" cy="400680"/>
            </a:xfrm>
            <a:custGeom>
              <a:avLst/>
              <a:gdLst/>
              <a:ahLst/>
              <a:rect l="l" t="t" r="r" b="b"/>
              <a:pathLst>
                <a:path w="1007" h="991">
                  <a:moveTo>
                    <a:pt x="0" y="745"/>
                  </a:moveTo>
                  <a:lnTo>
                    <a:pt x="743" y="0"/>
                  </a:lnTo>
                  <a:lnTo>
                    <a:pt x="1006" y="270"/>
                  </a:lnTo>
                  <a:lnTo>
                    <a:pt x="489" y="788"/>
                  </a:lnTo>
                  <a:lnTo>
                    <a:pt x="635" y="936"/>
                  </a:lnTo>
                  <a:lnTo>
                    <a:pt x="589" y="990"/>
                  </a:lnTo>
                  <a:lnTo>
                    <a:pt x="370" y="777"/>
                  </a:lnTo>
                  <a:lnTo>
                    <a:pt x="886" y="266"/>
                  </a:lnTo>
                  <a:lnTo>
                    <a:pt x="740" y="118"/>
                  </a:lnTo>
                  <a:lnTo>
                    <a:pt x="57" y="802"/>
                  </a:lnTo>
                  <a:lnTo>
                    <a:pt x="0" y="745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80880" y="450720"/>
              <a:ext cx="188280" cy="157680"/>
            </a:xfrm>
            <a:custGeom>
              <a:avLst/>
              <a:gdLst/>
              <a:ahLst/>
              <a:rect l="l" t="t" r="r" b="b"/>
              <a:pathLst>
                <a:path w="406" h="390">
                  <a:moveTo>
                    <a:pt x="405" y="136"/>
                  </a:moveTo>
                  <a:lnTo>
                    <a:pt x="254" y="0"/>
                  </a:lnTo>
                  <a:lnTo>
                    <a:pt x="0" y="244"/>
                  </a:lnTo>
                  <a:lnTo>
                    <a:pt x="150" y="389"/>
                  </a:lnTo>
                  <a:lnTo>
                    <a:pt x="204" y="342"/>
                  </a:lnTo>
                  <a:lnTo>
                    <a:pt x="115" y="252"/>
                  </a:lnTo>
                  <a:lnTo>
                    <a:pt x="173" y="198"/>
                  </a:lnTo>
                  <a:lnTo>
                    <a:pt x="246" y="277"/>
                  </a:lnTo>
                  <a:lnTo>
                    <a:pt x="300" y="230"/>
                  </a:lnTo>
                  <a:lnTo>
                    <a:pt x="219" y="147"/>
                  </a:lnTo>
                  <a:lnTo>
                    <a:pt x="270" y="97"/>
                  </a:lnTo>
                  <a:lnTo>
                    <a:pt x="351" y="187"/>
                  </a:lnTo>
                  <a:lnTo>
                    <a:pt x="405" y="136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683280" y="709920"/>
              <a:ext cx="161280" cy="141480"/>
            </a:xfrm>
            <a:custGeom>
              <a:avLst/>
              <a:gdLst/>
              <a:ahLst/>
              <a:rect l="l" t="t" r="r" b="b"/>
              <a:pathLst>
                <a:path w="348" h="350">
                  <a:moveTo>
                    <a:pt x="167" y="214"/>
                  </a:moveTo>
                  <a:lnTo>
                    <a:pt x="257" y="123"/>
                  </a:lnTo>
                  <a:lnTo>
                    <a:pt x="269" y="116"/>
                  </a:lnTo>
                  <a:lnTo>
                    <a:pt x="272" y="105"/>
                  </a:lnTo>
                  <a:lnTo>
                    <a:pt x="269" y="98"/>
                  </a:lnTo>
                  <a:lnTo>
                    <a:pt x="272" y="87"/>
                  </a:lnTo>
                  <a:lnTo>
                    <a:pt x="265" y="87"/>
                  </a:lnTo>
                  <a:lnTo>
                    <a:pt x="249" y="83"/>
                  </a:lnTo>
                  <a:lnTo>
                    <a:pt x="245" y="79"/>
                  </a:lnTo>
                  <a:lnTo>
                    <a:pt x="241" y="76"/>
                  </a:lnTo>
                  <a:lnTo>
                    <a:pt x="226" y="76"/>
                  </a:lnTo>
                  <a:lnTo>
                    <a:pt x="222" y="79"/>
                  </a:lnTo>
                  <a:lnTo>
                    <a:pt x="214" y="87"/>
                  </a:lnTo>
                  <a:lnTo>
                    <a:pt x="93" y="214"/>
                  </a:lnTo>
                  <a:lnTo>
                    <a:pt x="77" y="221"/>
                  </a:lnTo>
                  <a:lnTo>
                    <a:pt x="77" y="229"/>
                  </a:lnTo>
                  <a:lnTo>
                    <a:pt x="74" y="232"/>
                  </a:lnTo>
                  <a:lnTo>
                    <a:pt x="74" y="250"/>
                  </a:lnTo>
                  <a:lnTo>
                    <a:pt x="81" y="258"/>
                  </a:lnTo>
                  <a:lnTo>
                    <a:pt x="93" y="265"/>
                  </a:lnTo>
                  <a:lnTo>
                    <a:pt x="105" y="269"/>
                  </a:lnTo>
                  <a:lnTo>
                    <a:pt x="113" y="269"/>
                  </a:lnTo>
                  <a:lnTo>
                    <a:pt x="120" y="261"/>
                  </a:lnTo>
                  <a:lnTo>
                    <a:pt x="124" y="258"/>
                  </a:lnTo>
                  <a:lnTo>
                    <a:pt x="128" y="254"/>
                  </a:lnTo>
                  <a:lnTo>
                    <a:pt x="167" y="214"/>
                  </a:lnTo>
                  <a:lnTo>
                    <a:pt x="226" y="272"/>
                  </a:lnTo>
                  <a:lnTo>
                    <a:pt x="206" y="294"/>
                  </a:lnTo>
                  <a:lnTo>
                    <a:pt x="179" y="319"/>
                  </a:lnTo>
                  <a:lnTo>
                    <a:pt x="152" y="330"/>
                  </a:lnTo>
                  <a:lnTo>
                    <a:pt x="132" y="349"/>
                  </a:lnTo>
                  <a:lnTo>
                    <a:pt x="113" y="345"/>
                  </a:lnTo>
                  <a:lnTo>
                    <a:pt x="81" y="341"/>
                  </a:lnTo>
                  <a:lnTo>
                    <a:pt x="70" y="327"/>
                  </a:lnTo>
                  <a:lnTo>
                    <a:pt x="58" y="316"/>
                  </a:lnTo>
                  <a:lnTo>
                    <a:pt x="38" y="301"/>
                  </a:lnTo>
                  <a:lnTo>
                    <a:pt x="19" y="287"/>
                  </a:lnTo>
                  <a:lnTo>
                    <a:pt x="7" y="272"/>
                  </a:lnTo>
                  <a:lnTo>
                    <a:pt x="3" y="254"/>
                  </a:lnTo>
                  <a:lnTo>
                    <a:pt x="0" y="232"/>
                  </a:lnTo>
                  <a:lnTo>
                    <a:pt x="0" y="214"/>
                  </a:lnTo>
                  <a:lnTo>
                    <a:pt x="3" y="203"/>
                  </a:lnTo>
                  <a:lnTo>
                    <a:pt x="11" y="185"/>
                  </a:lnTo>
                  <a:lnTo>
                    <a:pt x="23" y="156"/>
                  </a:lnTo>
                  <a:lnTo>
                    <a:pt x="167" y="18"/>
                  </a:lnTo>
                  <a:lnTo>
                    <a:pt x="187" y="3"/>
                  </a:lnTo>
                  <a:lnTo>
                    <a:pt x="206" y="3"/>
                  </a:lnTo>
                  <a:lnTo>
                    <a:pt x="226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72" y="3"/>
                  </a:lnTo>
                  <a:lnTo>
                    <a:pt x="292" y="18"/>
                  </a:lnTo>
                  <a:lnTo>
                    <a:pt x="304" y="36"/>
                  </a:lnTo>
                  <a:lnTo>
                    <a:pt x="308" y="39"/>
                  </a:lnTo>
                  <a:lnTo>
                    <a:pt x="323" y="54"/>
                  </a:lnTo>
                  <a:lnTo>
                    <a:pt x="335" y="65"/>
                  </a:lnTo>
                  <a:lnTo>
                    <a:pt x="343" y="76"/>
                  </a:lnTo>
                  <a:lnTo>
                    <a:pt x="347" y="94"/>
                  </a:lnTo>
                  <a:lnTo>
                    <a:pt x="347" y="112"/>
                  </a:lnTo>
                  <a:lnTo>
                    <a:pt x="347" y="127"/>
                  </a:lnTo>
                  <a:lnTo>
                    <a:pt x="339" y="145"/>
                  </a:lnTo>
                  <a:lnTo>
                    <a:pt x="335" y="156"/>
                  </a:lnTo>
                  <a:lnTo>
                    <a:pt x="323" y="178"/>
                  </a:lnTo>
                  <a:lnTo>
                    <a:pt x="226" y="272"/>
                  </a:lnTo>
                  <a:lnTo>
                    <a:pt x="167" y="214"/>
                  </a:lnTo>
                </a:path>
              </a:pathLst>
            </a:cu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5" name=""/>
          <p:cNvSpPr/>
          <p:nvPr/>
        </p:nvSpPr>
        <p:spPr>
          <a:xfrm>
            <a:off x="2514600" y="5410080"/>
            <a:ext cx="990720" cy="120492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Dev. Group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Dave Poston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Lei Chen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Bala Kandaswamy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Dan Maxwell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Jim 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Susmitha Nallur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Richard Schweiger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Mike Tully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657600" y="5638680"/>
            <a:ext cx="1143000" cy="73404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Infrastructure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Steiner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Chip Cox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Paul Kane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Darryl Miles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447920" y="4800600"/>
            <a:ext cx="838080" cy="159804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EES Team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Jeff Richter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Andy Chen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Tim Coffing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Terry Donovan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David Frost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John Oh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Murray O’Neil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Todd Perry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Gordon Savage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Chris Stokley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Steve Swain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/>
          <p:nvPr/>
        </p:nvSpPr>
        <p:spPr>
          <a:xfrm>
            <a:off x="3298680" y="4075200"/>
            <a:ext cx="7920" cy="133200"/>
          </a:xfrm>
          <a:custGeom>
            <a:avLst/>
            <a:gdLst/>
            <a:ahLst/>
            <a:rect l="l" t="t" r="r" b="b"/>
            <a:pathLst>
              <a:path w="5" h="84">
                <a:moveTo>
                  <a:pt x="5" y="0"/>
                </a:moveTo>
                <a:cubicBezTo>
                  <a:pt x="0" y="29"/>
                  <a:pt x="5" y="55"/>
                  <a:pt x="5" y="84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733920" y="1143000"/>
            <a:ext cx="12600" cy="2773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656160" y="4659480"/>
            <a:ext cx="861840" cy="1380960"/>
          </a:xfrm>
          <a:custGeom>
            <a:avLst/>
            <a:gdLst/>
            <a:ahLst/>
            <a:rect l="l" t="t" r="r" b="b"/>
            <a:pathLst>
              <a:path w="543" h="870">
                <a:moveTo>
                  <a:pt x="543" y="0"/>
                </a:moveTo>
                <a:lnTo>
                  <a:pt x="0" y="0"/>
                </a:lnTo>
                <a:lnTo>
                  <a:pt x="12" y="87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013120" y="4649760"/>
            <a:ext cx="1440" cy="1604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713720" y="1292400"/>
            <a:ext cx="1440" cy="1223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341440" y="4197240"/>
            <a:ext cx="362160" cy="2148120"/>
          </a:xfrm>
          <a:custGeom>
            <a:avLst/>
            <a:gdLst/>
            <a:ahLst/>
            <a:rect l="l" t="t" r="r" b="b"/>
            <a:pathLst>
              <a:path w="231" h="1389">
                <a:moveTo>
                  <a:pt x="0" y="0"/>
                </a:moveTo>
                <a:lnTo>
                  <a:pt x="6" y="297"/>
                </a:lnTo>
                <a:lnTo>
                  <a:pt x="231" y="297"/>
                </a:lnTo>
                <a:lnTo>
                  <a:pt x="222" y="1389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513320" y="4654440"/>
            <a:ext cx="19080" cy="1319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927600" y="4202280"/>
            <a:ext cx="1584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576520" y="1604880"/>
            <a:ext cx="19080" cy="2044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090960" y="1604880"/>
            <a:ext cx="6120" cy="1035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H="1">
            <a:off x="1798200" y="1297080"/>
            <a:ext cx="9720" cy="2400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H="1" flipV="1">
            <a:off x="5486040" y="1294920"/>
            <a:ext cx="4680" cy="204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248520" y="1295280"/>
            <a:ext cx="20520" cy="205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6638760" y="4205160"/>
            <a:ext cx="36720" cy="191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4714920" y="1294920"/>
            <a:ext cx="9360" cy="2435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6986520" y="1293480"/>
            <a:ext cx="14400" cy="947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395960" y="3579840"/>
            <a:ext cx="67608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Rust-Mgr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411800" y="16383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405320" y="1849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Schiavone-Assoc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411800" y="2046240"/>
            <a:ext cx="69372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405320" y="2295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411800" y="2505240"/>
            <a:ext cx="68076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405320" y="27162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411800" y="2919240"/>
            <a:ext cx="661680" cy="1875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406760" y="3146400"/>
            <a:ext cx="67500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160960" y="1638360"/>
            <a:ext cx="7063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160960" y="1857240"/>
            <a:ext cx="7063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267600" y="5610240"/>
            <a:ext cx="74772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156280" y="2055960"/>
            <a:ext cx="716040" cy="183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403880" y="1419120"/>
            <a:ext cx="680760" cy="1717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334040" y="140184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162400" y="1419120"/>
            <a:ext cx="67644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373040" y="1628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373040" y="18194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373040" y="2031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King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382760" y="2233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373040" y="24433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373040" y="2665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373040" y="287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Don Baughman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373040" y="3090960"/>
            <a:ext cx="6685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139840" y="16336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139840" y="18478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139840" y="2057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139840" y="22795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139840" y="2482920"/>
            <a:ext cx="67464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39840" y="26733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139840" y="2874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139840" y="30751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Patrick Hanse-Sr.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139840" y="32767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370160" y="1428840"/>
            <a:ext cx="68076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373040" y="33195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139840" y="346716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2914560" y="1635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914560" y="18511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914560" y="2060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406760" y="3365640"/>
            <a:ext cx="668520" cy="1746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160960" y="2270160"/>
            <a:ext cx="716040" cy="1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160960" y="248616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Errigo-Sr.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1368360" y="1619280"/>
            <a:ext cx="682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Fletch Sturm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295280" y="181116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Dorland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316320" y="206856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373040" y="225576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JD Kinser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373040" y="246384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Maria Valdes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374840" y="2664000"/>
            <a:ext cx="6872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Lorenz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387440" y="310680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Juan Padron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309680" y="333684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Dustin Collins-Assoc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139840" y="1633680"/>
            <a:ext cx="687600" cy="1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Dana Davis - 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120760" y="1836720"/>
            <a:ext cx="701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Broderick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139840" y="207000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Benson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139840" y="2290680"/>
            <a:ext cx="687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Gautum Gupta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567240" y="251784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139840" y="2473200"/>
            <a:ext cx="68760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Quenet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139840" y="2689200"/>
            <a:ext cx="677880" cy="1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Thomas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136600" y="2871720"/>
            <a:ext cx="75420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Burnett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139840" y="3278160"/>
            <a:ext cx="668520" cy="15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Makkai-Spec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139840" y="3457440"/>
            <a:ext cx="687600" cy="2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Stephenovitch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935440" y="1598760"/>
            <a:ext cx="67284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Campbell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890800" y="1847880"/>
            <a:ext cx="81612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Benjamin Rogers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890800" y="207000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Choate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4356000" y="163836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Carson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002200" y="2081160"/>
            <a:ext cx="6872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321080" y="2085840"/>
            <a:ext cx="892440" cy="12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Laura Podurgiel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311720" y="2320920"/>
            <a:ext cx="85860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Gretchen Lotz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311720" y="2503440"/>
            <a:ext cx="87300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Juan Hernandez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313160" y="2727360"/>
            <a:ext cx="88272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Miguel Garcia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349880" y="2938320"/>
            <a:ext cx="84600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Jay M. Blaine-Sr.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863960" y="3368520"/>
            <a:ext cx="9590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930920" y="3382920"/>
            <a:ext cx="811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384800" y="3164040"/>
            <a:ext cx="73188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Maurico Trejo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362480" y="3365640"/>
            <a:ext cx="839880" cy="1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Dean Laurent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8" name=""/>
          <p:cNvGrpSpPr/>
          <p:nvPr/>
        </p:nvGrpSpPr>
        <p:grpSpPr>
          <a:xfrm>
            <a:off x="3243240" y="838080"/>
            <a:ext cx="2090520" cy="605880"/>
            <a:chOff x="3243240" y="838080"/>
            <a:chExt cx="2090520" cy="605880"/>
          </a:xfrm>
        </p:grpSpPr>
        <p:sp>
          <p:nvSpPr>
            <p:cNvPr id="289" name=""/>
            <p:cNvSpPr/>
            <p:nvPr/>
          </p:nvSpPr>
          <p:spPr>
            <a:xfrm>
              <a:off x="3243240" y="895320"/>
              <a:ext cx="2090520" cy="22860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3344760" y="838080"/>
              <a:ext cx="1879560" cy="60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Trading – </a:t>
              </a:r>
              <a:r>
                <a:rPr b="1" i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Kevin Presto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1" name=""/>
          <p:cNvSpPr/>
          <p:nvPr/>
        </p:nvSpPr>
        <p:spPr>
          <a:xfrm>
            <a:off x="5119560" y="1647720"/>
            <a:ext cx="83340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Gilbert-Smith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102280" y="184644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Clint Dean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280200" y="5622840"/>
            <a:ext cx="723960" cy="1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Smith Day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726160" y="2282760"/>
            <a:ext cx="89208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8360" y="2287440"/>
            <a:ext cx="8589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160960" y="2062080"/>
            <a:ext cx="733320" cy="15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Olinde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153040" y="2279520"/>
            <a:ext cx="77472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Saibi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184720" y="2519280"/>
            <a:ext cx="668520" cy="9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151600" y="2698920"/>
            <a:ext cx="707760" cy="1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6670800" y="166356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670800" y="187308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6629400" y="1427040"/>
            <a:ext cx="712800" cy="2001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6418440" y="1409760"/>
            <a:ext cx="1143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Book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6670800" y="1660680"/>
            <a:ext cx="687240" cy="13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Corry Bentley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526080" y="1830240"/>
            <a:ext cx="9781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Tamara Jae Black – </a:t>
            </a:r>
            <a:br>
              <a:rPr sz="500"/>
            </a:b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H="1" flipV="1">
            <a:off x="5691240" y="4213080"/>
            <a:ext cx="17280" cy="1704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237280" y="4356000"/>
            <a:ext cx="823680" cy="2779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262560" y="4351320"/>
            <a:ext cx="824040" cy="2682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195960" y="4437000"/>
            <a:ext cx="9162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Services 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241960" y="4705200"/>
            <a:ext cx="8240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241960" y="4921200"/>
            <a:ext cx="824040" cy="195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237280" y="5151600"/>
            <a:ext cx="82872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246640" y="5388120"/>
            <a:ext cx="82404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241960" y="5608800"/>
            <a:ext cx="82404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213520" y="4692600"/>
            <a:ext cx="88884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Keith Comeaux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127480" y="4935600"/>
            <a:ext cx="10162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Juston Lavarell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187960" y="5164200"/>
            <a:ext cx="923760" cy="10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Diaz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253120" y="5416560"/>
            <a:ext cx="801720" cy="1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Serio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251320" y="5664240"/>
            <a:ext cx="8017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Lenzrtowicz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270480" y="4700520"/>
            <a:ext cx="72396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6275520" y="4916520"/>
            <a:ext cx="71892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284880" y="5146560"/>
            <a:ext cx="714240" cy="204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280200" y="5381640"/>
            <a:ext cx="728640" cy="1713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280200" y="4740120"/>
            <a:ext cx="67932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May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270480" y="4925880"/>
            <a:ext cx="749520" cy="1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Kayne Coulter-Mgr.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264360" y="5154480"/>
            <a:ext cx="757080" cy="1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Gilbert-Sr.Spec.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278400" y="5397480"/>
            <a:ext cx="709920" cy="14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Miller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4971960" y="422604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058080" y="422100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0" name=""/>
          <p:cNvGrpSpPr/>
          <p:nvPr/>
        </p:nvGrpSpPr>
        <p:grpSpPr>
          <a:xfrm>
            <a:off x="6212880" y="6105600"/>
            <a:ext cx="879840" cy="198000"/>
            <a:chOff x="6212880" y="6105600"/>
            <a:chExt cx="879840" cy="198000"/>
          </a:xfrm>
        </p:grpSpPr>
        <p:sp>
          <p:nvSpPr>
            <p:cNvPr id="331" name=""/>
            <p:cNvSpPr/>
            <p:nvPr/>
          </p:nvSpPr>
          <p:spPr>
            <a:xfrm>
              <a:off x="6301440" y="6135840"/>
              <a:ext cx="731880" cy="1677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6221520" y="6190560"/>
              <a:ext cx="871200" cy="10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spcBef>
                  <a:spcPts val="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Richard Broussard – Mgr.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6212880" y="6105600"/>
              <a:ext cx="434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150089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" name=""/>
          <p:cNvSpPr/>
          <p:nvPr/>
        </p:nvSpPr>
        <p:spPr>
          <a:xfrm>
            <a:off x="5248440" y="4365720"/>
            <a:ext cx="7394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Control Area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Genco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770200" y="3863880"/>
            <a:ext cx="1127160" cy="27936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757600" y="3906720"/>
            <a:ext cx="1098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Lloyd Will - Director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357200" y="129708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107473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459160" y="1292400"/>
            <a:ext cx="450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291200" y="12762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076720" y="127620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561360" y="127620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282080" y="12859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150241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1846440" y="4357800"/>
            <a:ext cx="1104840" cy="264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862280" y="4361040"/>
            <a:ext cx="10429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568520" y="422928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332160" y="4702320"/>
            <a:ext cx="71424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3336840" y="4923000"/>
            <a:ext cx="71460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322800" y="5133960"/>
            <a:ext cx="7333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3322800" y="5354640"/>
            <a:ext cx="74268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648240" y="4348080"/>
            <a:ext cx="823680" cy="25884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633840" y="4343400"/>
            <a:ext cx="8398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Fundamental</a:t>
            </a:r>
            <a:br>
              <a:rPr sz="700"/>
            </a:b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281400" y="4703760"/>
            <a:ext cx="93960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Madhup Kumar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222720" y="4927680"/>
            <a:ext cx="101592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Chen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3262320" y="5146560"/>
            <a:ext cx="83016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Diana Allen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201840" y="5370480"/>
            <a:ext cx="981360" cy="1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Rao Tamma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3228840" y="5575320"/>
            <a:ext cx="87804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222800" y="4697280"/>
            <a:ext cx="695160" cy="195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218120" y="4923000"/>
            <a:ext cx="695160" cy="195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218120" y="5143680"/>
            <a:ext cx="690480" cy="1854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233960" y="4694400"/>
            <a:ext cx="67284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Suixiong Pan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221000" y="4932360"/>
            <a:ext cx="7336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Symms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224240" y="5175360"/>
            <a:ext cx="739800" cy="11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Andy Rodriquiz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203720" y="5362560"/>
            <a:ext cx="700200" cy="1764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214880" y="5375160"/>
            <a:ext cx="749160" cy="12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Ted Ballinger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376440" y="4232160"/>
            <a:ext cx="42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107451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151600" y="2692440"/>
            <a:ext cx="706320" cy="1872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Forney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151600" y="2911320"/>
            <a:ext cx="706320" cy="174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Russell Ballato-Ana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203720" y="5576760"/>
            <a:ext cx="70020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205160" y="5594400"/>
            <a:ext cx="7588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Zipper–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213080" y="5796000"/>
            <a:ext cx="6858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224240" y="5827680"/>
            <a:ext cx="735120" cy="10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Kirk Stuart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535800" y="2062080"/>
            <a:ext cx="92052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661080" y="2082960"/>
            <a:ext cx="70020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Mrema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2914560" y="22654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Willis Phillip-Assoc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249880" y="5842080"/>
            <a:ext cx="824040" cy="2239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Poppa-Sr.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5151600" y="3119400"/>
            <a:ext cx="70632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Seung Taek-Assoc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388280" y="1670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Harry Arrora-VP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397640" y="1417680"/>
            <a:ext cx="681120" cy="1951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Options Desk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388280" y="18781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Stalford-Mgr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385040" y="20829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Wang-Mgr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929200" y="1420920"/>
            <a:ext cx="669960" cy="17460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EES-Power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3208320" y="1290600"/>
            <a:ext cx="450684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934240" y="16621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Rogers Herndon-VP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934240" y="187812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Berney Aucoin-Dir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934240" y="2089080"/>
            <a:ext cx="706320" cy="158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Edith Cross-Mgr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940360" y="229248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Homco-Mgr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940360" y="2506680"/>
            <a:ext cx="70668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Brad Morse-Mgr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940360" y="2720880"/>
            <a:ext cx="706680" cy="1684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Narsimha Misra-Sr.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940360" y="2938320"/>
            <a:ext cx="706680" cy="1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Anna Santucci-Sr.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5946840" y="317664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Wagner-Assoc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7394400" y="2487600"/>
            <a:ext cx="7002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Iris Mack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867280" y="1276200"/>
            <a:ext cx="39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150281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1378080" y="3525840"/>
            <a:ext cx="680760" cy="1731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Greer-Spec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914560" y="2674800"/>
            <a:ext cx="69048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Cory Willis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2914560" y="245124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400880" y="22845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Jaime Gualy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H="1">
            <a:off x="1812600" y="1292400"/>
            <a:ext cx="14382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914560" y="246528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Bryce Schneider-Assoc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460600" y="1428840"/>
            <a:ext cx="839880" cy="1713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874960" y="1293840"/>
            <a:ext cx="1440" cy="12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630440" y="470232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Ryan-Mgr.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630440" y="491976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DeCook-Specf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630440" y="5138640"/>
            <a:ext cx="67608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630440" y="535464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Jewell Wade-Admin 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630440" y="556272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Claudia Guerra-Sr.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1611360" y="5148360"/>
            <a:ext cx="72396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Kevin Cline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406600" y="469728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2406600" y="4915080"/>
            <a:ext cx="67644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406600" y="5133960"/>
            <a:ext cx="67644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Clinton Vernon-Mgr.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397240" y="5346720"/>
            <a:ext cx="676080" cy="1825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270160" y="4705200"/>
            <a:ext cx="8776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Rika Imai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293920" y="4917960"/>
            <a:ext cx="83520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Andrew Pace –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355840" y="5370480"/>
            <a:ext cx="7207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403360" y="5356080"/>
            <a:ext cx="658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Kaniss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392200" y="555768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2387520" y="5554800"/>
            <a:ext cx="6732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Hicham Benjelloun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627200" y="577692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Ashish Mahajan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H="1">
            <a:off x="2332080" y="4202280"/>
            <a:ext cx="1590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922560" y="4192560"/>
            <a:ext cx="272448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2322360" y="4202280"/>
            <a:ext cx="447840" cy="2043000"/>
          </a:xfrm>
          <a:custGeom>
            <a:avLst/>
            <a:gdLst/>
            <a:ahLst/>
            <a:rect l="l" t="t" r="r" b="b"/>
            <a:pathLst>
              <a:path w="282" h="1287">
                <a:moveTo>
                  <a:pt x="0" y="0"/>
                </a:moveTo>
                <a:lnTo>
                  <a:pt x="6" y="285"/>
                </a:lnTo>
                <a:lnTo>
                  <a:pt x="282" y="285"/>
                </a:lnTo>
                <a:lnTo>
                  <a:pt x="282" y="1287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282480" y="0"/>
            <a:ext cx="207396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2389320" y="5772240"/>
            <a:ext cx="68076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Thomas Lowell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2384280" y="598176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Ryan Williams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631880" y="598644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Freije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627200" y="6202440"/>
            <a:ext cx="68112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Daniel Jenkins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384280" y="6200640"/>
            <a:ext cx="68112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Carrie Larkworthy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327480" y="5572080"/>
            <a:ext cx="7380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Emesih-Sr.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3322800" y="5786280"/>
            <a:ext cx="738000" cy="18108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Li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327480" y="5996160"/>
            <a:ext cx="738000" cy="1807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Vargas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2003400" y="4649760"/>
            <a:ext cx="347760" cy="1376280"/>
          </a:xfrm>
          <a:custGeom>
            <a:avLst/>
            <a:gdLst/>
            <a:ahLst/>
            <a:rect l="l" t="t" r="r" b="b"/>
            <a:pathLst>
              <a:path w="219" h="867">
                <a:moveTo>
                  <a:pt x="219" y="0"/>
                </a:moveTo>
                <a:lnTo>
                  <a:pt x="3" y="0"/>
                </a:lnTo>
                <a:lnTo>
                  <a:pt x="0" y="867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 flipH="1">
            <a:off x="2007720" y="4649760"/>
            <a:ext cx="34308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508200" y="6335640"/>
            <a:ext cx="1362240" cy="141480"/>
          </a:xfrm>
          <a:custGeom>
            <a:avLst/>
            <a:gdLst/>
            <a:ahLst/>
            <a:rect l="l" t="t" r="r" b="b"/>
            <a:pathLst>
              <a:path w="858" h="89">
                <a:moveTo>
                  <a:pt x="0" y="84"/>
                </a:moveTo>
                <a:cubicBezTo>
                  <a:pt x="198" y="89"/>
                  <a:pt x="396" y="87"/>
                  <a:pt x="594" y="87"/>
                </a:cubicBezTo>
                <a:lnTo>
                  <a:pt x="678" y="0"/>
                </a:lnTo>
                <a:lnTo>
                  <a:pt x="858" y="63"/>
                </a:lnTo>
                <a:lnTo>
                  <a:pt x="0" y="24"/>
                </a:lnTo>
                <a:lnTo>
                  <a:pt x="0" y="84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151600" y="3319560"/>
            <a:ext cx="706320" cy="16812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Alex McElreath-Sr.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6286680" y="5867280"/>
            <a:ext cx="74736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Amie Ha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827520" y="1300320"/>
            <a:ext cx="6120" cy="2616120"/>
          </a:xfrm>
          <a:custGeom>
            <a:avLst/>
            <a:gdLst/>
            <a:ahLst/>
            <a:rect l="l" t="t" r="r" b="b"/>
            <a:pathLst>
              <a:path w="4" h="1648">
                <a:moveTo>
                  <a:pt x="0" y="0"/>
                </a:moveTo>
                <a:lnTo>
                  <a:pt x="4" y="1648"/>
                </a:lnTo>
                <a:lnTo>
                  <a:pt x="4" y="1624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408560" y="3776760"/>
            <a:ext cx="67608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LaDonna Finnels-Neall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228600" y="380880"/>
          <a:ext cx="8686800" cy="284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80880"/>
                    <a:ext cx="8686800" cy="28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"/>
          <p:cNvSpPr/>
          <p:nvPr/>
        </p:nvSpPr>
        <p:spPr>
          <a:xfrm flipH="1">
            <a:off x="5927760" y="1204920"/>
            <a:ext cx="7920" cy="896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 flipH="1">
            <a:off x="4082760" y="1219320"/>
            <a:ext cx="12600" cy="3024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022560" y="1212840"/>
            <a:ext cx="1800" cy="240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962000" y="1504800"/>
            <a:ext cx="52560" cy="4353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1981080" y="1523880"/>
            <a:ext cx="9720" cy="43056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 flipH="1">
            <a:off x="1944720" y="1467000"/>
            <a:ext cx="7920" cy="4124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919920" y="1209600"/>
            <a:ext cx="4680" cy="2490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915240" y="1481040"/>
            <a:ext cx="9360" cy="2600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915240" y="2946240"/>
            <a:ext cx="1440" cy="1130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 flipH="1" flipV="1">
            <a:off x="5100120" y="1225440"/>
            <a:ext cx="1800" cy="2422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 flipV="1">
            <a:off x="4459320" y="963720"/>
            <a:ext cx="1440" cy="239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552680" y="2006640"/>
            <a:ext cx="70776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1552680" y="1785960"/>
            <a:ext cx="68904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552680" y="2243160"/>
            <a:ext cx="71100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552680" y="2463840"/>
            <a:ext cx="71280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552680" y="2685960"/>
            <a:ext cx="71280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552680" y="2917800"/>
            <a:ext cx="706320" cy="190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552680" y="3146400"/>
            <a:ext cx="709560" cy="185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552680" y="2000160"/>
            <a:ext cx="6951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Rebecca Walker-Anal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552680" y="2241720"/>
            <a:ext cx="687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Rick Whitaker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552680" y="2467080"/>
            <a:ext cx="703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Keenan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552680" y="2693880"/>
            <a:ext cx="679320" cy="1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Scott Churbock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552680" y="2924280"/>
            <a:ext cx="6807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Booth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1552680" y="3147840"/>
            <a:ext cx="78264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Fred Mitro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3443400" y="741240"/>
            <a:ext cx="2090520" cy="300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740120" y="1535040"/>
            <a:ext cx="73188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4740120" y="1738440"/>
            <a:ext cx="7318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740120" y="1954080"/>
            <a:ext cx="731880" cy="155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740120" y="2151000"/>
            <a:ext cx="7318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740120" y="2362320"/>
            <a:ext cx="7318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740120" y="2565360"/>
            <a:ext cx="7318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4740120" y="2779560"/>
            <a:ext cx="731880" cy="155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4740120" y="3006720"/>
            <a:ext cx="719280" cy="15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4756320" y="1325520"/>
            <a:ext cx="731520" cy="155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4721400" y="1297080"/>
            <a:ext cx="8092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Southeast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4686480" y="152388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Kroll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4686480" y="172548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Fairley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4691160" y="194796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Elizabeth Johnston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4695840" y="235260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Edward Braddock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4718160" y="256068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Bagwell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560920" y="131904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513400" y="1297080"/>
            <a:ext cx="80964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ERCOT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967280" y="587052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2622600" y="150984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2622600" y="169560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2622600" y="188928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622600" y="2084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2622600" y="2278080"/>
            <a:ext cx="687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622600" y="24908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622600" y="26859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622600" y="2876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622600" y="3065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732120" y="17240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3732120" y="1935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Janelle Scheuer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3732120" y="2146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3732120" y="23623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N. Stewart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3732120" y="25686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Dutta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265104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571840" y="1514520"/>
            <a:ext cx="839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Baughman – VP.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2619360" y="1295280"/>
            <a:ext cx="7570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Midwest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2576520" y="169056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Terri Clynes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2587680" y="188424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Oscar Dalton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2581200" y="208116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Doug Sewell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2557440" y="228276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Kelly-Assoc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2622600" y="24829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Gary Justice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2622600" y="2647800"/>
            <a:ext cx="66816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Valderrama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527200" y="2873520"/>
            <a:ext cx="89244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Shoemake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2554200" y="3059280"/>
            <a:ext cx="920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Bill Abler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759120" y="1311120"/>
            <a:ext cx="681120" cy="162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703680" y="1295280"/>
            <a:ext cx="79992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Northeast Region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3689280" y="172872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3689280" y="1728720"/>
            <a:ext cx="839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Kenney-Mgr.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3774960" y="2166840"/>
            <a:ext cx="88740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665520" y="2152800"/>
            <a:ext cx="84924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Marks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679920" y="2376360"/>
            <a:ext cx="8395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1386000" y="1339920"/>
            <a:ext cx="1076040" cy="17136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Generation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1552680" y="3376440"/>
            <a:ext cx="715680" cy="184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561000" y="173052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Jacobellis-Assoc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6561000" y="19256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Fernando Herrera-Assoc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561000" y="2128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Mason Hamlin-Ana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6561000" y="23256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307200" y="1325520"/>
            <a:ext cx="14572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566040" y="253044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Trefz – Sr. Spec.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6561000" y="29433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Hiemstra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6553080" y="3144960"/>
            <a:ext cx="68760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559560" y="334476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6559560" y="3541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Karla Compean – Ana. III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4695840" y="2141640"/>
            <a:ext cx="816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Reagan Rorshach –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672080" y="2778120"/>
            <a:ext cx="85860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Claudette Harvey-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4697280" y="3006720"/>
            <a:ext cx="839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Rudy Acevedo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440160" y="703440"/>
            <a:ext cx="210348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 - </a:t>
            </a: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Dave Duran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552680" y="3381480"/>
            <a:ext cx="78084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Raimond Grube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4295880" y="45734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6594480" y="2055960"/>
            <a:ext cx="75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546960" y="2328840"/>
            <a:ext cx="722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Posey Martinez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594480" y="2779560"/>
            <a:ext cx="6872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4267080" y="5891040"/>
            <a:ext cx="7318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6594480" y="3273480"/>
            <a:ext cx="74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504120" y="3160800"/>
            <a:ext cx="72216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Chaun  Roberts –Adm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556320" y="3365640"/>
            <a:ext cx="746280" cy="12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Joe Piotrowski – Ana.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594480" y="4029120"/>
            <a:ext cx="68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5011560" y="5873760"/>
            <a:ext cx="79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0" y="6660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Power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552680" y="1560600"/>
            <a:ext cx="691920" cy="17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1552680" y="1550880"/>
            <a:ext cx="689040" cy="1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Ben Jacoby – Dir.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6562800" y="152244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660920" y="4273560"/>
            <a:ext cx="71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3732120" y="36241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3732120" y="3622680"/>
            <a:ext cx="6825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Nick Politis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543400" y="116676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3630600" y="1163520"/>
            <a:ext cx="4348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4672080" y="1173240"/>
            <a:ext cx="412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6281640" y="117468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107320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1555920" y="1195560"/>
            <a:ext cx="39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107319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3732120" y="3024360"/>
            <a:ext cx="681120" cy="161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Jason Thompkins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732120" y="15256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Llorda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5479920" y="1171440"/>
            <a:ext cx="412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107448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3732120" y="278748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Paulita Olvera – Sr. Clerk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6568920" y="1535040"/>
            <a:ext cx="6447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Meyn – 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3718080" y="3519360"/>
            <a:ext cx="68256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4729320" y="321480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Rahil Jafry - Manager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3732120" y="32274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George Wood-Mgr.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732120" y="342432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 Wheeler -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6566040" y="2738520"/>
            <a:ext cx="68076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Frank –  Assoc.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3732120" y="3186000"/>
            <a:ext cx="11160" cy="38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4098960" y="3587760"/>
            <a:ext cx="0" cy="44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3081240" y="3500280"/>
            <a:ext cx="0" cy="1317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2622600" y="325584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P. Beau Ratliff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2622600" y="3456000"/>
            <a:ext cx="6811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Lex Carroll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3352680" y="3898800"/>
            <a:ext cx="174600" cy="763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5595840" y="3625920"/>
            <a:ext cx="385920" cy="26676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 flipV="1">
            <a:off x="8148600" y="4316040"/>
            <a:ext cx="0" cy="651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6940440" y="1797120"/>
            <a:ext cx="0" cy="82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921360" y="2209680"/>
            <a:ext cx="6480" cy="828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5710320" y="3038400"/>
            <a:ext cx="314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399360" y="1319040"/>
            <a:ext cx="1023840" cy="15732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Commodity Structuring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5900760" y="1214280"/>
            <a:ext cx="101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1552680" y="1782720"/>
            <a:ext cx="690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Ron Tapscott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552680" y="4013280"/>
            <a:ext cx="70308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Dave Kellermeyer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1552680" y="4254480"/>
            <a:ext cx="68256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Krimsky-Dir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552680" y="4475160"/>
            <a:ext cx="701640" cy="198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Rusty Stevens-Dir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1552680" y="4700520"/>
            <a:ext cx="696960" cy="2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Sharon Hausinger-Ana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552680" y="4941720"/>
            <a:ext cx="70632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Shelby Malkemes-Admin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1552680" y="5167440"/>
            <a:ext cx="701640" cy="18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Lorie Leigh-Admin Asst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1552680" y="3833640"/>
            <a:ext cx="720720" cy="146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Mathew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1552680" y="3784680"/>
            <a:ext cx="711000" cy="19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Krause - Dir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552680" y="3592440"/>
            <a:ext cx="72540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Mathew Gimble-Mgr.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 flipH="1" flipV="1">
            <a:off x="1933560" y="1211400"/>
            <a:ext cx="40226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1933560" y="1209600"/>
            <a:ext cx="0" cy="13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552680" y="5391000"/>
            <a:ext cx="711000" cy="2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Carnahan-Legal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729320" y="3419640"/>
            <a:ext cx="74124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Tara Piazze – Assoc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3732120" y="382752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Eric Irani –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4735440" y="3635280"/>
            <a:ext cx="74160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Howard Marshall-Ana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3732120" y="403704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Palmer Letzerich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5568840" y="1542960"/>
            <a:ext cx="66528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Curry - Mgr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5568840" y="1733400"/>
            <a:ext cx="66996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Jester – Sr. Spec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5578560" y="1952640"/>
            <a:ext cx="660240" cy="16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Judy Martinez – Admin.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3736800" y="4232160"/>
            <a:ext cx="6811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Maxmilion Sell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4740120" y="3835440"/>
            <a:ext cx="74160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Suzette Emmons - Ana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1552680" y="5624640"/>
            <a:ext cx="70164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Zachary Inman - Anal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1552680" y="5872320"/>
            <a:ext cx="701640" cy="207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Zarsky - Admin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8" name=""/>
          <p:cNvGrpSpPr/>
          <p:nvPr/>
        </p:nvGrpSpPr>
        <p:grpSpPr>
          <a:xfrm>
            <a:off x="1773360" y="171360"/>
            <a:ext cx="5128920" cy="6523200"/>
            <a:chOff x="1773360" y="171360"/>
            <a:chExt cx="5128920" cy="6523200"/>
          </a:xfrm>
        </p:grpSpPr>
        <p:sp>
          <p:nvSpPr>
            <p:cNvPr id="599" name=""/>
            <p:cNvSpPr/>
            <p:nvPr/>
          </p:nvSpPr>
          <p:spPr>
            <a:xfrm>
              <a:off x="3695400" y="171360"/>
              <a:ext cx="18781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GENERATION INVESTMENT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4460760" y="331920"/>
              <a:ext cx="25704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(106230)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 flipV="1">
              <a:off x="4568760" y="874440"/>
              <a:ext cx="180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4568760" y="874800"/>
              <a:ext cx="180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4486320" y="106380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 flipV="1">
              <a:off x="4019400" y="1182240"/>
              <a:ext cx="1800" cy="1875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4019400" y="1182600"/>
              <a:ext cx="1800" cy="1875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3935520" y="1370160"/>
              <a:ext cx="8388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3071880" y="125100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3330000" y="1273320"/>
              <a:ext cx="3819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Paula Craft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3433320" y="1366920"/>
              <a:ext cx="178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Clerk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3071880" y="125100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3551400" y="944640"/>
              <a:ext cx="93492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3856680" y="965160"/>
              <a:ext cx="3524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Tina Rode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3698640" y="1060560"/>
              <a:ext cx="657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Admin. Coordinator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3551400" y="944640"/>
              <a:ext cx="93492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4568760" y="1063800"/>
              <a:ext cx="1800" cy="4921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1773360" y="1555920"/>
              <a:ext cx="279540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4568760" y="1555920"/>
              <a:ext cx="5540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1773360" y="1555920"/>
              <a:ext cx="1440" cy="2473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1773360" y="180324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1773360" y="208764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1773360" y="237348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1773360" y="180324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1773360" y="2087640"/>
              <a:ext cx="1440" cy="285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1855800" y="1684440"/>
              <a:ext cx="93672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2100960" y="1706400"/>
              <a:ext cx="466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Bruce Golden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2147040" y="1800360"/>
              <a:ext cx="385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Director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1855800" y="1684440"/>
              <a:ext cx="93672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1855800" y="1968480"/>
              <a:ext cx="9367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2090880" y="1990800"/>
              <a:ext cx="496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Michelle Parks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2089080" y="2084400"/>
              <a:ext cx="492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1855800" y="1968480"/>
              <a:ext cx="9367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1967040" y="2492280"/>
              <a:ext cx="1440" cy="2509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1967040" y="2743200"/>
              <a:ext cx="8388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1967040" y="3027240"/>
              <a:ext cx="8388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1967040" y="3311640"/>
              <a:ext cx="8388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1967040" y="3597120"/>
              <a:ext cx="8388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1967040" y="274320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1967040" y="302724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1967040" y="3311640"/>
              <a:ext cx="1440" cy="285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2050920" y="2624040"/>
              <a:ext cx="863640" cy="2383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2362320" y="2644920"/>
              <a:ext cx="275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Rick Hill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2367360" y="273996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2050920" y="2624040"/>
              <a:ext cx="863640" cy="23832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2050920" y="2908440"/>
              <a:ext cx="86364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2255040" y="2930400"/>
              <a:ext cx="479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Eric Anderson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2332440" y="302436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2050920" y="2908440"/>
              <a:ext cx="86364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2050920" y="319248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2221560" y="3214800"/>
              <a:ext cx="551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Andrew Dickson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2374200" y="330840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2050920" y="319248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2050920" y="347652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2277720" y="3498840"/>
              <a:ext cx="437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Chad Landry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2374200" y="359424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2050920" y="347652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1855800" y="2252520"/>
              <a:ext cx="9367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2129040" y="2274840"/>
              <a:ext cx="419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Chuck Ward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2208600" y="237024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1855800" y="2252520"/>
              <a:ext cx="9367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5122800" y="1555920"/>
              <a:ext cx="1800" cy="633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3824280" y="1619280"/>
              <a:ext cx="1440" cy="651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4857840" y="1619280"/>
              <a:ext cx="1440" cy="651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5878440" y="1619280"/>
              <a:ext cx="1800" cy="651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6900840" y="1619280"/>
              <a:ext cx="1440" cy="6516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3824280" y="1619280"/>
              <a:ext cx="103356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4857840" y="1619280"/>
              <a:ext cx="26496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5122800" y="1619280"/>
              <a:ext cx="7556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5878440" y="1619280"/>
              <a:ext cx="102240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 flipV="1">
              <a:off x="3824280" y="1922040"/>
              <a:ext cx="144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3824280" y="1922400"/>
              <a:ext cx="144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3741840" y="211140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2878200" y="199080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3064320" y="2013120"/>
              <a:ext cx="51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Tina Holcombe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3050640" y="2108160"/>
              <a:ext cx="546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Admin. Asst.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2878200" y="199080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3824280" y="2111400"/>
              <a:ext cx="1440" cy="3697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3824280" y="248112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3824280" y="276552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3824280" y="305100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3824280" y="333540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3824280" y="361944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3824280" y="390384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3824280" y="418932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3824280" y="248112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3824280" y="2765520"/>
              <a:ext cx="1440" cy="285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3824280" y="305100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3824280" y="333540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3824280" y="361944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3824280" y="3903840"/>
              <a:ext cx="1440" cy="285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3906720" y="2362320"/>
              <a:ext cx="86364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4130280" y="2384280"/>
              <a:ext cx="445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Doug Clifford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4103640" y="2478240"/>
              <a:ext cx="492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3906720" y="2362320"/>
              <a:ext cx="86364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3906720" y="2646360"/>
              <a:ext cx="86364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4181040" y="2668680"/>
              <a:ext cx="343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 Blair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4103640" y="2762280"/>
              <a:ext cx="492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3906720" y="2646360"/>
              <a:ext cx="86364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3906720" y="293040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3941280" y="2952720"/>
              <a:ext cx="6022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Pete Heintzelman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4205520" y="3046320"/>
              <a:ext cx="301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3906720" y="293040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3906720" y="3216240"/>
              <a:ext cx="863640" cy="2383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4181400" y="3236760"/>
              <a:ext cx="3477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Jim Grace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4205520" y="3332160"/>
              <a:ext cx="301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3906720" y="3216240"/>
              <a:ext cx="863640" cy="23832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3906720" y="3500280"/>
              <a:ext cx="863640" cy="2383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062960" y="3522600"/>
              <a:ext cx="576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 McCracken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4205520" y="3616200"/>
              <a:ext cx="301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3906720" y="3500280"/>
              <a:ext cx="863640" cy="23832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3906720" y="378468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130280" y="3807000"/>
              <a:ext cx="445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Victor Munoz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4205520" y="3900600"/>
              <a:ext cx="301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3906720" y="378468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 flipV="1">
              <a:off x="4338720" y="4308480"/>
              <a:ext cx="1440" cy="1872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4338720" y="4308480"/>
              <a:ext cx="1440" cy="1872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4255920" y="4495680"/>
              <a:ext cx="8280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4338720" y="449568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4255920" y="4781520"/>
              <a:ext cx="8280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4338720" y="478152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4255920" y="5065560"/>
              <a:ext cx="8280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 flipV="1">
              <a:off x="4338720" y="4495680"/>
              <a:ext cx="1440" cy="285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4338720" y="4495680"/>
              <a:ext cx="1440" cy="285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 flipV="1">
              <a:off x="4338720" y="478116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4338720" y="478152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3414600" y="4376880"/>
              <a:ext cx="841320" cy="2394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3632400" y="4398840"/>
              <a:ext cx="432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Erica Adams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3728160" y="449280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3414600" y="4376880"/>
              <a:ext cx="841320" cy="23940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4421160" y="4376880"/>
              <a:ext cx="843120" cy="2394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4638240" y="4398840"/>
              <a:ext cx="437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Kristin Quinn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4734720" y="449280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4421160" y="4376880"/>
              <a:ext cx="843120" cy="23940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3414600" y="4660920"/>
              <a:ext cx="8413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3518640" y="4683240"/>
              <a:ext cx="479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Kendall Sprott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3728160" y="477828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3414600" y="4660920"/>
              <a:ext cx="8413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4421160" y="4660920"/>
              <a:ext cx="8431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4510080" y="4683240"/>
              <a:ext cx="504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Czuppon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4734720" y="477828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4421160" y="4660920"/>
              <a:ext cx="8431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3414600" y="4946760"/>
              <a:ext cx="84132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3648240" y="4968720"/>
              <a:ext cx="402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 Martin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728160" y="5062680"/>
              <a:ext cx="25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3414600" y="4946760"/>
              <a:ext cx="84132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4338720" y="5065560"/>
              <a:ext cx="1440" cy="3700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4338720" y="543564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4338720" y="572148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4338720" y="600552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4338720" y="628956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4338720" y="657540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4338720" y="5435640"/>
              <a:ext cx="1440" cy="285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4338720" y="572148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4338720" y="6005520"/>
              <a:ext cx="1440" cy="2840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4338720" y="6289560"/>
              <a:ext cx="1440" cy="2858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4421160" y="5316480"/>
              <a:ext cx="8431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4498560" y="5338800"/>
              <a:ext cx="52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William Gurrola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4692960" y="543240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4421160" y="5316480"/>
              <a:ext cx="8431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4421160" y="5600880"/>
              <a:ext cx="843120" cy="2394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4559040" y="5622840"/>
              <a:ext cx="589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Andrea Gonzalez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4692960" y="571644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4421160" y="5600880"/>
              <a:ext cx="843120" cy="23940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4421160" y="5886360"/>
              <a:ext cx="843120" cy="2383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4606560" y="5908680"/>
              <a:ext cx="3564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Kiani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4692960" y="600228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4421160" y="5886360"/>
              <a:ext cx="843120" cy="23832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4421160" y="6170760"/>
              <a:ext cx="843120" cy="2394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4512960" y="6192720"/>
              <a:ext cx="5004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ChuChu Wang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4692960" y="628668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4421160" y="6170760"/>
              <a:ext cx="843120" cy="23940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4421160" y="6454800"/>
              <a:ext cx="84312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4456080" y="6477120"/>
              <a:ext cx="58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Michael Yosowitz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4692960" y="6570720"/>
              <a:ext cx="331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4421160" y="6454800"/>
              <a:ext cx="84312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3906720" y="4068720"/>
              <a:ext cx="86364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3941640" y="4091040"/>
              <a:ext cx="606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Tosha Henderson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223160" y="4186080"/>
              <a:ext cx="26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3906720" y="4068720"/>
              <a:ext cx="86364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3355920" y="1684440"/>
              <a:ext cx="93672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3583800" y="17064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Carl Tricoli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3589200" y="1800360"/>
              <a:ext cx="492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Vice President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3355920" y="1684440"/>
              <a:ext cx="936720" cy="2379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 flipV="1">
              <a:off x="4857840" y="1922040"/>
              <a:ext cx="144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4857840" y="1922400"/>
              <a:ext cx="1440" cy="1890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4775040" y="2111400"/>
              <a:ext cx="8280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3911760" y="1990800"/>
              <a:ext cx="863280" cy="2397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4171320" y="2013120"/>
              <a:ext cx="369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Dina Snow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4094640" y="2108160"/>
              <a:ext cx="5259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Sr. Admin Asst.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3911760" y="1990800"/>
              <a:ext cx="863280" cy="239760"/>
            </a:xfrm>
            <a:prstGeom prst="rect">
              <a:avLst/>
            </a:prstGeom>
            <a:noFill/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4857840" y="2111400"/>
              <a:ext cx="1440" cy="36972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4857840" y="248112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4857840" y="276552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4857840" y="3051000"/>
              <a:ext cx="82440" cy="18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4857840" y="3335400"/>
              <a:ext cx="82440" cy="1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4857840" y="248112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4857840" y="2765520"/>
              <a:ext cx="1440" cy="28548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4857840" y="3051000"/>
              <a:ext cx="1440" cy="28440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4940280" y="2362320"/>
              <a:ext cx="863640" cy="2379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9" name=""/>
          <p:cNvSpPr/>
          <p:nvPr/>
        </p:nvSpPr>
        <p:spPr>
          <a:xfrm>
            <a:off x="5184720" y="2384280"/>
            <a:ext cx="40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5256360" y="2478240"/>
            <a:ext cx="26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4940280" y="2362320"/>
            <a:ext cx="863640" cy="2379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4940280" y="2646360"/>
            <a:ext cx="863640" cy="2379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5024160" y="2668680"/>
            <a:ext cx="52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Naveed Ahmed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5223240" y="2762280"/>
            <a:ext cx="331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4940280" y="2646360"/>
            <a:ext cx="863640" cy="2379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4940280" y="2930400"/>
            <a:ext cx="863640" cy="2397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5158800" y="2952720"/>
            <a:ext cx="453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Marks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5265000" y="304632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4940280" y="2930400"/>
            <a:ext cx="863640" cy="2397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4940280" y="3216240"/>
            <a:ext cx="863640" cy="23832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5163120" y="3236760"/>
            <a:ext cx="449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Murray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5265000" y="333216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940280" y="3216240"/>
            <a:ext cx="863640" cy="23832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4389480" y="1684440"/>
            <a:ext cx="934920" cy="2379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4607280" y="1706400"/>
            <a:ext cx="525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Mitch Robinson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4742280" y="1800360"/>
            <a:ext cx="26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4389480" y="1684440"/>
            <a:ext cx="934920" cy="2379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5411880" y="1684440"/>
            <a:ext cx="934920" cy="2379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5675400" y="1706400"/>
            <a:ext cx="441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Forster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5643360" y="1800360"/>
            <a:ext cx="492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5411880" y="1684440"/>
            <a:ext cx="934920" cy="2379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6434280" y="1684440"/>
            <a:ext cx="934920" cy="2379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6566760" y="1706400"/>
            <a:ext cx="504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Charlie Vetters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6785280" y="1800360"/>
            <a:ext cx="26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6434280" y="1684440"/>
            <a:ext cx="934920" cy="23796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4127400" y="636480"/>
            <a:ext cx="887400" cy="23832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4384080" y="658800"/>
            <a:ext cx="40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Duran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4270680" y="752400"/>
            <a:ext cx="623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4127400" y="636480"/>
            <a:ext cx="887400" cy="238320"/>
          </a:xfrm>
          <a:prstGeom prst="rect">
            <a:avLst/>
          </a:prstGeom>
          <a:noFill/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"/>
          <p:cNvSpPr/>
          <p:nvPr/>
        </p:nvSpPr>
        <p:spPr>
          <a:xfrm>
            <a:off x="0" y="1371600"/>
            <a:ext cx="914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31" name="" descr=""/>
          <p:cNvPicPr/>
          <p:nvPr/>
        </p:nvPicPr>
        <p:blipFill>
          <a:blip r:embed="rId1"/>
          <a:stretch/>
        </p:blipFill>
        <p:spPr>
          <a:xfrm>
            <a:off x="380880" y="285840"/>
            <a:ext cx="8458200" cy="6343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"/>
          <p:cNvSpPr/>
          <p:nvPr/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Gas Origination</a:t>
            </a:r>
            <a:br>
              <a:rPr sz="36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1, 2001</a:t>
            </a:r>
            <a:br>
              <a:rPr sz="36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Center 27186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3" name=""/>
          <p:cNvGraphicFramePr/>
          <p:nvPr/>
        </p:nvGraphicFramePr>
        <p:xfrm>
          <a:off x="1025640" y="1281240"/>
          <a:ext cx="7254720" cy="5194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25640" y="1281240"/>
                    <a:ext cx="7254720" cy="519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PlaceHolder 1"/>
          <p:cNvSpPr>
            <a:spLocks noGrp="1"/>
          </p:cNvSpPr>
          <p:nvPr>
            <p:ph type="title"/>
          </p:nvPr>
        </p:nvSpPr>
        <p:spPr>
          <a:xfrm>
            <a:off x="76212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 – Asset Mktg.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1523880" y="1428840"/>
            <a:ext cx="6093000" cy="344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 flipV="1">
            <a:off x="4570560" y="2117880"/>
            <a:ext cx="1440" cy="482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4570560" y="2117880"/>
            <a:ext cx="1440" cy="482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4421160" y="2600280"/>
            <a:ext cx="14940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3724200" y="2933640"/>
            <a:ext cx="1800" cy="290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3230640" y="3281400"/>
            <a:ext cx="96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CLERK(TEMP)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3110400" y="3654360"/>
            <a:ext cx="1208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Michael McCaskin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3033720" y="3224160"/>
            <a:ext cx="1374840" cy="66852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3102120" y="2322360"/>
            <a:ext cx="1223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SR. ADMIN. ASST.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3265920" y="2695680"/>
            <a:ext cx="896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Angie Collins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3021120" y="2265480"/>
            <a:ext cx="1400040" cy="6681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4570560" y="2600280"/>
            <a:ext cx="1440" cy="144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2246400" y="4040280"/>
            <a:ext cx="1440" cy="141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3795840" y="4040280"/>
            <a:ext cx="1440" cy="141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5345280" y="4040280"/>
            <a:ext cx="1440" cy="141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6894360" y="4040280"/>
            <a:ext cx="1800" cy="141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2246400" y="4040280"/>
            <a:ext cx="15494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3795840" y="4040280"/>
            <a:ext cx="7747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4570560" y="4040280"/>
            <a:ext cx="7747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5345280" y="4040280"/>
            <a:ext cx="154908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1874160" y="4240080"/>
            <a:ext cx="732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1683360" y="4613400"/>
            <a:ext cx="1114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Stuart R. Zisman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1542960" y="4181400"/>
            <a:ext cx="1400400" cy="6699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3423600" y="4240080"/>
            <a:ext cx="732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3197520" y="4613400"/>
            <a:ext cx="1185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Jeffrey M. Bartlett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3092400" y="4181400"/>
            <a:ext cx="1400400" cy="6699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928040" y="4240080"/>
            <a:ext cx="818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ASSOCIATE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771800" y="4613400"/>
            <a:ext cx="1130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Stephen Plauche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4641840" y="4181400"/>
            <a:ext cx="1400040" cy="6699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6555960" y="4240080"/>
            <a:ext cx="6627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6414840" y="4613400"/>
            <a:ext cx="943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Jonathan Hoff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6189840" y="4181400"/>
            <a:ext cx="1401480" cy="669960"/>
          </a:xfrm>
          <a:prstGeom prst="rect">
            <a:avLst/>
          </a:prstGeom>
          <a:noFill/>
          <a:ln w="648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3867120" y="1447920"/>
            <a:ext cx="1400040" cy="66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3975120" y="1506600"/>
            <a:ext cx="1169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4138920" y="1879560"/>
            <a:ext cx="842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L. Don Miller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1" name=""/>
          <p:cNvGrpSpPr/>
          <p:nvPr/>
        </p:nvGrpSpPr>
        <p:grpSpPr>
          <a:xfrm>
            <a:off x="1542960" y="1447920"/>
            <a:ext cx="6048360" cy="3403440"/>
            <a:chOff x="1542960" y="1447920"/>
            <a:chExt cx="6048360" cy="3403440"/>
          </a:xfrm>
        </p:grpSpPr>
        <p:sp>
          <p:nvSpPr>
            <p:cNvPr id="872" name=""/>
            <p:cNvSpPr/>
            <p:nvPr/>
          </p:nvSpPr>
          <p:spPr>
            <a:xfrm>
              <a:off x="3033360" y="3224160"/>
              <a:ext cx="1374840" cy="668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3020760" y="2265480"/>
              <a:ext cx="1400040" cy="66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1542960" y="4181400"/>
              <a:ext cx="1400040" cy="66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3092040" y="4181400"/>
              <a:ext cx="1400400" cy="66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4641480" y="4181400"/>
              <a:ext cx="1400400" cy="66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6189480" y="4181400"/>
              <a:ext cx="1401840" cy="66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3866760" y="1447920"/>
              <a:ext cx="1400400" cy="669600"/>
            </a:xfrm>
            <a:prstGeom prst="rect">
              <a:avLst/>
            </a:prstGeom>
            <a:noFill/>
            <a:ln w="648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Upstream Products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0" name=""/>
          <p:cNvGraphicFramePr/>
          <p:nvPr/>
        </p:nvGraphicFramePr>
        <p:xfrm>
          <a:off x="1114560" y="1752480"/>
          <a:ext cx="6530760" cy="358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14560" y="1752480"/>
                    <a:ext cx="6530760" cy="358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2" name=""/>
          <p:cNvGraphicFramePr/>
          <p:nvPr/>
        </p:nvGraphicFramePr>
        <p:xfrm>
          <a:off x="2746440" y="771480"/>
          <a:ext cx="3651120" cy="5315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6440" y="771480"/>
                    <a:ext cx="3651120" cy="531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4" name=""/>
          <p:cNvGraphicFramePr/>
          <p:nvPr/>
        </p:nvGraphicFramePr>
        <p:xfrm>
          <a:off x="2919240" y="152280"/>
          <a:ext cx="3329280" cy="6470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19240" y="152280"/>
                    <a:ext cx="3329280" cy="647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"/>
          <p:cNvSpPr/>
          <p:nvPr/>
        </p:nvSpPr>
        <p:spPr>
          <a:xfrm>
            <a:off x="7972560" y="3270240"/>
            <a:ext cx="0" cy="469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7189920" y="3763800"/>
            <a:ext cx="1590480" cy="74304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Patrice Mims-Thurston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Illinois/Indiana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 rot="10800000">
            <a:off x="1135080" y="481968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5648400" y="1079640"/>
            <a:ext cx="1333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1173240" y="253368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6019920" y="3251160"/>
            <a:ext cx="0" cy="1276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5989680" y="2562120"/>
            <a:ext cx="199872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3144960" y="3108240"/>
            <a:ext cx="0" cy="181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5245200" y="0"/>
            <a:ext cx="3152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14a"/>
                </a:solidFill>
                <a:effectLst/>
                <a:uFillTx/>
                <a:latin typeface="Times New Roman"/>
              </a:rPr>
              <a:t>Central Region Origination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 flipV="1">
            <a:off x="1174680" y="3105000"/>
            <a:ext cx="0" cy="170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2198520" y="1724040"/>
            <a:ext cx="4789800" cy="403200"/>
          </a:xfrm>
          <a:custGeom>
            <a:avLst/>
            <a:gdLst/>
            <a:ahLst/>
            <a:rect l="l" t="t" r="r" b="b"/>
            <a:pathLst>
              <a:path w="2464" h="254">
                <a:moveTo>
                  <a:pt x="0" y="218"/>
                </a:moveTo>
                <a:lnTo>
                  <a:pt x="0" y="0"/>
                </a:lnTo>
                <a:lnTo>
                  <a:pt x="2464" y="0"/>
                </a:lnTo>
                <a:lnTo>
                  <a:pt x="2464" y="25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1386000" y="1938240"/>
            <a:ext cx="162396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3198960" y="647640"/>
            <a:ext cx="2700360" cy="87012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3257640" y="914400"/>
            <a:ext cx="2652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Laura Luce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1409760" y="204300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North 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6981840" y="2355840"/>
            <a:ext cx="0" cy="209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2" name=""/>
          <p:cNvGrpSpPr/>
          <p:nvPr/>
        </p:nvGrpSpPr>
        <p:grpSpPr>
          <a:xfrm>
            <a:off x="677880" y="6148440"/>
            <a:ext cx="2836440" cy="524520"/>
            <a:chOff x="677880" y="6148440"/>
            <a:chExt cx="2836440" cy="524520"/>
          </a:xfrm>
        </p:grpSpPr>
        <p:sp>
          <p:nvSpPr>
            <p:cNvPr id="903" name=""/>
            <p:cNvSpPr/>
            <p:nvPr/>
          </p:nvSpPr>
          <p:spPr>
            <a:xfrm>
              <a:off x="677880" y="6148440"/>
              <a:ext cx="2836440" cy="4320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1077120" y="6185880"/>
              <a:ext cx="2104560" cy="487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 Positions*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 Director,  1 Associate/Analyst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 Per 2001 Budget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5" name=""/>
          <p:cNvSpPr/>
          <p:nvPr/>
        </p:nvSpPr>
        <p:spPr>
          <a:xfrm>
            <a:off x="1432080" y="4437000"/>
            <a:ext cx="755640" cy="24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6" name=""/>
          <p:cNvGrpSpPr/>
          <p:nvPr/>
        </p:nvGrpSpPr>
        <p:grpSpPr>
          <a:xfrm>
            <a:off x="388800" y="3294000"/>
            <a:ext cx="1589400" cy="766440"/>
            <a:chOff x="388800" y="3294000"/>
            <a:chExt cx="1589400" cy="766440"/>
          </a:xfrm>
        </p:grpSpPr>
        <p:sp>
          <p:nvSpPr>
            <p:cNvPr id="907" name=""/>
            <p:cNvSpPr/>
            <p:nvPr/>
          </p:nvSpPr>
          <p:spPr>
            <a:xfrm>
              <a:off x="388800" y="3294000"/>
              <a:ext cx="1589400" cy="7664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612360" y="3360600"/>
              <a:ext cx="1179000" cy="66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Bryant Frihart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37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Arkansas/Oklahoma/ Kansas/Missouri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37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9" name=""/>
          <p:cNvGrpSpPr/>
          <p:nvPr/>
        </p:nvGrpSpPr>
        <p:grpSpPr>
          <a:xfrm>
            <a:off x="372960" y="4284720"/>
            <a:ext cx="1590840" cy="767880"/>
            <a:chOff x="372960" y="4284720"/>
            <a:chExt cx="1590840" cy="767880"/>
          </a:xfrm>
        </p:grpSpPr>
        <p:sp>
          <p:nvSpPr>
            <p:cNvPr id="910" name=""/>
            <p:cNvSpPr/>
            <p:nvPr/>
          </p:nvSpPr>
          <p:spPr>
            <a:xfrm>
              <a:off x="372960" y="4284720"/>
              <a:ext cx="159084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596880" y="4351680"/>
              <a:ext cx="1180080" cy="666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Darron Giron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N.Dakota/S.Dakota/ Minnesota/ Iowa/Nebraska/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2" name=""/>
          <p:cNvGrpSpPr/>
          <p:nvPr/>
        </p:nvGrpSpPr>
        <p:grpSpPr>
          <a:xfrm>
            <a:off x="5240160" y="3751200"/>
            <a:ext cx="1590840" cy="769680"/>
            <a:chOff x="5240160" y="3751200"/>
            <a:chExt cx="1590840" cy="769680"/>
          </a:xfrm>
        </p:grpSpPr>
        <p:sp>
          <p:nvSpPr>
            <p:cNvPr id="913" name=""/>
            <p:cNvSpPr/>
            <p:nvPr/>
          </p:nvSpPr>
          <p:spPr>
            <a:xfrm>
              <a:off x="5240160" y="3751200"/>
              <a:ext cx="1590840" cy="7696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5464080" y="381816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Patrick Tucker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Wisconsin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5" name=""/>
          <p:cNvGrpSpPr/>
          <p:nvPr/>
        </p:nvGrpSpPr>
        <p:grpSpPr>
          <a:xfrm>
            <a:off x="5221440" y="2782800"/>
            <a:ext cx="1590480" cy="768240"/>
            <a:chOff x="5221440" y="2782800"/>
            <a:chExt cx="1590480" cy="768240"/>
          </a:xfrm>
        </p:grpSpPr>
        <p:sp>
          <p:nvSpPr>
            <p:cNvPr id="916" name=""/>
            <p:cNvSpPr/>
            <p:nvPr/>
          </p:nvSpPr>
          <p:spPr>
            <a:xfrm>
              <a:off x="5221440" y="2782800"/>
              <a:ext cx="1590480" cy="7682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445000" y="2849760"/>
              <a:ext cx="1180080" cy="15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8" name=""/>
          <p:cNvGrpSpPr/>
          <p:nvPr/>
        </p:nvGrpSpPr>
        <p:grpSpPr>
          <a:xfrm>
            <a:off x="7199280" y="2792520"/>
            <a:ext cx="1590840" cy="767880"/>
            <a:chOff x="7199280" y="2792520"/>
            <a:chExt cx="1590840" cy="767880"/>
          </a:xfrm>
        </p:grpSpPr>
        <p:sp>
          <p:nvSpPr>
            <p:cNvPr id="919" name=""/>
            <p:cNvSpPr/>
            <p:nvPr/>
          </p:nvSpPr>
          <p:spPr>
            <a:xfrm>
              <a:off x="7199280" y="2792520"/>
              <a:ext cx="159084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7423200" y="2859480"/>
              <a:ext cx="1180080" cy="151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1" name=""/>
          <p:cNvSpPr/>
          <p:nvPr/>
        </p:nvSpPr>
        <p:spPr>
          <a:xfrm>
            <a:off x="6176880" y="1938240"/>
            <a:ext cx="162396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6227640" y="209376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North Central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2367000" y="2744640"/>
            <a:ext cx="1623960" cy="33048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2411280" y="283068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5" name=""/>
          <p:cNvGrpSpPr/>
          <p:nvPr/>
        </p:nvGrpSpPr>
        <p:grpSpPr>
          <a:xfrm>
            <a:off x="2367000" y="3294000"/>
            <a:ext cx="1590480" cy="767880"/>
            <a:chOff x="2367000" y="3294000"/>
            <a:chExt cx="1590480" cy="767880"/>
          </a:xfrm>
        </p:grpSpPr>
        <p:sp>
          <p:nvSpPr>
            <p:cNvPr id="926" name=""/>
            <p:cNvSpPr/>
            <p:nvPr/>
          </p:nvSpPr>
          <p:spPr>
            <a:xfrm>
              <a:off x="2367000" y="329400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590560" y="336096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Linda Roberts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Mid-Continent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Director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8" name=""/>
          <p:cNvGrpSpPr/>
          <p:nvPr/>
        </p:nvGrpSpPr>
        <p:grpSpPr>
          <a:xfrm>
            <a:off x="2354400" y="4284720"/>
            <a:ext cx="1590480" cy="767880"/>
            <a:chOff x="2354400" y="4284720"/>
            <a:chExt cx="1590480" cy="767880"/>
          </a:xfrm>
        </p:grpSpPr>
        <p:sp>
          <p:nvSpPr>
            <p:cNvPr id="929" name=""/>
            <p:cNvSpPr/>
            <p:nvPr/>
          </p:nvSpPr>
          <p:spPr>
            <a:xfrm>
              <a:off x="2354400" y="4284720"/>
              <a:ext cx="1590480" cy="76788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577960" y="435168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Permian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1" name=""/>
          <p:cNvGrpSpPr/>
          <p:nvPr/>
        </p:nvGrpSpPr>
        <p:grpSpPr>
          <a:xfrm>
            <a:off x="6264360" y="5094360"/>
            <a:ext cx="1571400" cy="624960"/>
            <a:chOff x="6264360" y="5094360"/>
            <a:chExt cx="1571400" cy="624960"/>
          </a:xfrm>
        </p:grpSpPr>
        <p:sp>
          <p:nvSpPr>
            <p:cNvPr id="932" name=""/>
            <p:cNvSpPr/>
            <p:nvPr/>
          </p:nvSpPr>
          <p:spPr>
            <a:xfrm>
              <a:off x="6264360" y="5094360"/>
              <a:ext cx="1571400" cy="62496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6485400" y="5148720"/>
              <a:ext cx="1165680" cy="36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Lindsey Cullotta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4" name=""/>
          <p:cNvSpPr/>
          <p:nvPr/>
        </p:nvSpPr>
        <p:spPr>
          <a:xfrm>
            <a:off x="7413480" y="3828960"/>
            <a:ext cx="117972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6980400" y="852480"/>
            <a:ext cx="1290600" cy="4539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6772320" y="800280"/>
            <a:ext cx="1666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 /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357120" y="2744640"/>
            <a:ext cx="1623960" cy="330480"/>
          </a:xfrm>
          <a:prstGeom prst="rect">
            <a:avLst/>
          </a:prstGeom>
          <a:solidFill>
            <a:srgbClr val="ffffff"/>
          </a:solidFill>
          <a:ln w="19080">
            <a:solidFill>
              <a:srgbClr val="3333cc"/>
            </a:solidFill>
            <a:miter/>
          </a:ln>
          <a:effectLst>
            <a:outerShdw dist="17819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392040" y="2843280"/>
            <a:ext cx="157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End-Users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2190600" y="2394000"/>
            <a:ext cx="0" cy="152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0" name=""/>
          <p:cNvGrpSpPr/>
          <p:nvPr/>
        </p:nvGrpSpPr>
        <p:grpSpPr>
          <a:xfrm>
            <a:off x="1300320" y="5376960"/>
            <a:ext cx="1590480" cy="614880"/>
            <a:chOff x="1300320" y="5376960"/>
            <a:chExt cx="1590480" cy="614880"/>
          </a:xfrm>
        </p:grpSpPr>
        <p:sp>
          <p:nvSpPr>
            <p:cNvPr id="941" name=""/>
            <p:cNvSpPr/>
            <p:nvPr/>
          </p:nvSpPr>
          <p:spPr>
            <a:xfrm>
              <a:off x="1300320" y="5376960"/>
              <a:ext cx="1590480" cy="52704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b2b2b2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1523880" y="5422680"/>
              <a:ext cx="1180080" cy="569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Associate/Analyst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3" name=""/>
          <p:cNvSpPr/>
          <p:nvPr/>
        </p:nvSpPr>
        <p:spPr>
          <a:xfrm>
            <a:off x="2101680" y="5213520"/>
            <a:ext cx="0" cy="152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7439040" y="2857680"/>
            <a:ext cx="1085760" cy="66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Sylvia Pollan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Gulf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5286240" y="2852640"/>
            <a:ext cx="1476360" cy="8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Russell Murrell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Michigan/Ohio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br>
              <a:rPr sz="1000"/>
            </a:b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7035840" y="4946760"/>
            <a:ext cx="0" cy="152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5962680" y="4514760"/>
            <a:ext cx="2000160" cy="411120"/>
          </a:xfrm>
          <a:custGeom>
            <a:avLst/>
            <a:gdLst/>
            <a:ahLst/>
            <a:rect l="l" t="t" r="r" b="b"/>
            <a:pathLst>
              <a:path w="1260" h="259">
                <a:moveTo>
                  <a:pt x="1260" y="0"/>
                </a:moveTo>
                <a:lnTo>
                  <a:pt x="1260" y="259"/>
                </a:lnTo>
                <a:lnTo>
                  <a:pt x="1" y="259"/>
                </a:lnTo>
                <a:lnTo>
                  <a:pt x="0" y="2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"/>
          <p:cNvSpPr/>
          <p:nvPr/>
        </p:nvSpPr>
        <p:spPr>
          <a:xfrm>
            <a:off x="3581280" y="237960"/>
            <a:ext cx="1905120" cy="47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Joe Deffner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Managing Director and CFO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4572000" y="6858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4809960" y="838080"/>
            <a:ext cx="1819440" cy="70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Megan Angelos                                  Sr. Administrative Assistant                                                      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4572000" y="1066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4572000" y="12193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1066680" y="1752480"/>
            <a:ext cx="7010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106668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220968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358128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556272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685800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8077320" y="1752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762120" y="2133720"/>
            <a:ext cx="6858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Lisa Bills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1828800" y="2133720"/>
            <a:ext cx="83808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 Proffitt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3048120" y="2122560"/>
            <a:ext cx="11430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Ranabir Dutt 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4952880" y="2133720"/>
            <a:ext cx="121932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Alan Quaintance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6477120" y="2133720"/>
            <a:ext cx="83808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Joe Galan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7620120" y="2133720"/>
            <a:ext cx="914400" cy="399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Chuck Ward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4572000" y="1752480"/>
            <a:ext cx="0" cy="4267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7" name=""/>
          <p:cNvGrpSpPr/>
          <p:nvPr/>
        </p:nvGrpSpPr>
        <p:grpSpPr>
          <a:xfrm>
            <a:off x="4572000" y="2819520"/>
            <a:ext cx="1295280" cy="3336480"/>
            <a:chOff x="4572000" y="2819520"/>
            <a:chExt cx="1295280" cy="3336480"/>
          </a:xfrm>
        </p:grpSpPr>
        <p:sp>
          <p:nvSpPr>
            <p:cNvPr id="968" name=""/>
            <p:cNvSpPr/>
            <p:nvPr/>
          </p:nvSpPr>
          <p:spPr>
            <a:xfrm>
              <a:off x="4724280" y="4287960"/>
              <a:ext cx="1143000" cy="551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Michael Garberding 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4724280" y="3592080"/>
              <a:ext cx="11430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Catherine Clark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4724280" y="5087160"/>
              <a:ext cx="11430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Soma Ghosh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4724280" y="2819520"/>
              <a:ext cx="11430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Stephanie Casas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4724280" y="5756760"/>
              <a:ext cx="114300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Chris Herron Manager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4572000" y="60148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4572000" y="531900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4572000" y="454572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4572000" y="377244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4572000" y="2999880"/>
              <a:ext cx="1522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8" name=""/>
          <p:cNvSpPr/>
          <p:nvPr/>
        </p:nvSpPr>
        <p:spPr>
          <a:xfrm>
            <a:off x="1066680" y="2529000"/>
            <a:ext cx="0" cy="15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9" name=""/>
          <p:cNvGrpSpPr/>
          <p:nvPr/>
        </p:nvGrpSpPr>
        <p:grpSpPr>
          <a:xfrm>
            <a:off x="1066680" y="2819520"/>
            <a:ext cx="1371600" cy="1465920"/>
            <a:chOff x="1066680" y="2819520"/>
            <a:chExt cx="1371600" cy="1465920"/>
          </a:xfrm>
        </p:grpSpPr>
        <p:sp>
          <p:nvSpPr>
            <p:cNvPr id="980" name=""/>
            <p:cNvSpPr/>
            <p:nvPr/>
          </p:nvSpPr>
          <p:spPr>
            <a:xfrm>
              <a:off x="1219320" y="2819520"/>
              <a:ext cx="121896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Ying Liu      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1219320" y="3353040"/>
              <a:ext cx="121896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Marcus Edmonds 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1219320" y="3886200"/>
              <a:ext cx="1218960" cy="399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Brian Kolle Analyst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1066680" y="411480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1066680" y="358164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1066680" y="3048120"/>
              <a:ext cx="152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6" name=""/>
          <p:cNvSpPr/>
          <p:nvPr/>
        </p:nvSpPr>
        <p:spPr>
          <a:xfrm>
            <a:off x="2489040" y="1219320"/>
            <a:ext cx="1854360" cy="551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Amy Rios                                Sr. Administrative Assistant       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 flipH="1">
            <a:off x="4343040" y="14479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76320" y="76320"/>
            <a:ext cx="266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Americas –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      Org Chart as of 09/01/01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663480"/>
            <a:ext cx="932184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05120" tIns="52560" bIns="52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#0444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 Energy Operations as at August 31, 2001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271520" y="2063880"/>
          <a:ext cx="6462720" cy="4325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1520" y="2063880"/>
                    <a:ext cx="6462720" cy="432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9" name=""/>
          <p:cNvGraphicFramePr/>
          <p:nvPr/>
        </p:nvGraphicFramePr>
        <p:xfrm>
          <a:off x="228600" y="304920"/>
          <a:ext cx="8686800" cy="611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04920"/>
                    <a:ext cx="8686800" cy="611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1" name=""/>
          <p:cNvGraphicFramePr/>
          <p:nvPr/>
        </p:nvGraphicFramePr>
        <p:xfrm>
          <a:off x="304920" y="363600"/>
          <a:ext cx="8458200" cy="618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63600"/>
                    <a:ext cx="8458200" cy="618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" name="" descr=""/>
          <p:cNvPicPr/>
          <p:nvPr/>
        </p:nvPicPr>
        <p:blipFill>
          <a:blip r:embed="rId1"/>
          <a:stretch/>
        </p:blipFill>
        <p:spPr>
          <a:xfrm>
            <a:off x="533520" y="324000"/>
            <a:ext cx="8001000" cy="6000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0" y="380880"/>
            <a:ext cx="9321840" cy="4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05120" tIns="52560" bIns="52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 #0444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 Wholesale Commercial Support</a:t>
            </a:r>
            <a:br>
              <a:rPr sz="1500"/>
            </a:b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31, 2001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3800" y="1920960"/>
          <a:ext cx="7245000" cy="44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3800" y="1920960"/>
                    <a:ext cx="7245000" cy="44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0" y="663480"/>
            <a:ext cx="9323280" cy="124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05120" tIns="52560" bIns="52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Toronto Wholesale Commercial Support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31,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3137040" y="2389320"/>
          <a:ext cx="3120840" cy="372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37040" y="2389320"/>
                    <a:ext cx="3120840" cy="372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685800" y="304920"/>
            <a:ext cx="7772400" cy="57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040" rIns="95040" tIns="47520" bIns="47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 Office – Wholesale Commercial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31,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914400" y="1401840"/>
          <a:ext cx="7238880" cy="52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401840"/>
                    <a:ext cx="7238880" cy="52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85800" y="533520"/>
            <a:ext cx="777240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040" rIns="95040" tIns="47520" bIns="47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 CORP.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Toronto Office – Wholesale Commercial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31,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3429000" y="1400040"/>
          <a:ext cx="2498760" cy="530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1400040"/>
                    <a:ext cx="2498760" cy="530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3657600" y="1523880"/>
            <a:ext cx="1905120" cy="7621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C. John Thompson &amp; Scott Josey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Co-Managers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(23)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2362320"/>
            <a:ext cx="1143000" cy="2286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Denys Watson - AA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010280" y="4343400"/>
            <a:ext cx="1371600" cy="7621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Geoscience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Clark (17)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Davis (39)*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Greg Smith (26)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Neely (12)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77120" y="5181480"/>
            <a:ext cx="841320" cy="3841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Joyce (15)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09880" y="5638680"/>
            <a:ext cx="18288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)  Years Industry Experience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Consultant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480" y="2971800"/>
            <a:ext cx="2895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81280" y="2971800"/>
            <a:ext cx="2041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Commercial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486400" y="2971800"/>
            <a:ext cx="2743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Technical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52880" y="2362320"/>
            <a:ext cx="1143000" cy="2286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Debbie Edison - AA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11280" y="152280"/>
            <a:ext cx="356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Energy Capital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737640"/>
            <a:ext cx="7696080" cy="427680"/>
          </a:xfrm>
          <a:prstGeom prst="rect">
            <a:avLst/>
          </a:prstGeom>
          <a:solidFill>
            <a:srgbClr val="ffff66"/>
          </a:solidFill>
          <a:ln w="1260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Organization Chart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5800" y="32767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676520" y="32767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Allan Keel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(19)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76520" y="3809880"/>
            <a:ext cx="914400" cy="381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 Ballard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(19)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3809880"/>
            <a:ext cx="914400" cy="381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Marshall Eubank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(12)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477120" y="3276720"/>
            <a:ext cx="83808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Craig Fox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(23)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86400" y="4343400"/>
            <a:ext cx="1371600" cy="76212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Curry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Bruce Petitt (23 )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Terry McBride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Devine (35)*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00800" y="5715000"/>
            <a:ext cx="990720" cy="2286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 Jefferson - AA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6" name=""/>
          <p:cNvCxnSpPr>
            <a:stCxn id="42" idx="3"/>
            <a:endCxn id="42" idx="3"/>
          </p:cNvCxnSpPr>
          <p:nvPr/>
        </p:nvCxnSpPr>
        <p:spPr>
          <a:xfrm>
            <a:off x="1599840" y="400032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47" name=""/>
          <p:cNvSpPr/>
          <p:nvPr/>
        </p:nvSpPr>
        <p:spPr>
          <a:xfrm>
            <a:off x="4191120" y="3276720"/>
            <a:ext cx="76176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Joan Quick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Sr. Director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191120" y="3809880"/>
            <a:ext cx="761760" cy="381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Tricia Spence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(10)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434340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Otis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(8)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666880" y="32767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Jesus Melendrez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91120" y="4876920"/>
            <a:ext cx="76176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 Johnson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Sr. Acct. Spec.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477120" y="3809880"/>
            <a:ext cx="838080" cy="381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Arvel Martin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Sr. Director (30)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990720" y="53341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Ryan Synnott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86000" y="53341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Ravi Mujumdar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76520" y="434340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Kim Yates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(6)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95480" y="2666880"/>
            <a:ext cx="1143000" cy="22860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Adan Garcia -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66880" y="3809880"/>
            <a:ext cx="914400" cy="38124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Kalb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91120" y="4343400"/>
            <a:ext cx="76176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Diane Cook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(20)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66880" y="434340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House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 (10 )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90720" y="48769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286000" y="4876920"/>
            <a:ext cx="91440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447920" y="5791320"/>
            <a:ext cx="1295280" cy="3808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Charles (Andy) Robinson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2001-06-07T20:48:16Z</dcterms:created>
  <dc:creator>Tammie Schoppe</dc:creator>
  <dc:description/>
  <dc:language>en-US</dc:language>
  <cp:lastModifiedBy>Tammie Schoppe</cp:lastModifiedBy>
  <dcterms:modified xsi:type="dcterms:W3CDTF">2001-09-06T20:26:04Z</dcterms:modified>
  <cp:revision>13</cp:revision>
  <dc:subject/>
  <dc:title>Enron Americas</dc:title>
</cp:coreProperties>
</file>