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D5C628-A152-4B68-A9DD-D72CE95C3B7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B71E5F-BE51-4931-BD28-000BECFB7E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FFA76C6-AA24-4FBD-A29A-CCC20B8FBD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5486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IBM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749960" y="1295280"/>
            <a:ext cx="56502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- EAM Desk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Management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83808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Enhancement “Network”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981080" y="2666880"/>
            <a:ext cx="0" cy="2743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81080" y="5410080"/>
            <a:ext cx="5791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581280" y="2743200"/>
            <a:ext cx="0" cy="27432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010280" y="2743200"/>
            <a:ext cx="0" cy="27432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H="1">
            <a:off x="3580920" y="320040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>
            <a:off x="3580920" y="396252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698960" y="5257800"/>
            <a:ext cx="50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754640" y="236232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830600" y="5486400"/>
            <a:ext cx="339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354480" y="5486400"/>
            <a:ext cx="54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k/dsm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rot="10800000">
            <a:off x="7010280" y="3200040"/>
            <a:ext cx="76320" cy="762120"/>
          </a:xfrm>
          <a:custGeom>
            <a:avLst/>
            <a:gdLst>
              <a:gd name="textAreaLeft" fmla="*/ 48960 w 76320"/>
              <a:gd name="textAreaRight" fmla="*/ 76320 w 76320"/>
              <a:gd name="textAreaTop" fmla="*/ 19800 h 762120"/>
              <a:gd name="textAreaBottom" fmla="*/ 742320 h 7621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089480" y="3276720"/>
            <a:ext cx="120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Driver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f (v,t,$)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068480" y="304812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220040" y="3809880"/>
            <a:ext cx="53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H="1">
            <a:off x="3580920" y="403848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H="1">
            <a:off x="3580920" y="411480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H="1">
            <a:off x="3580920" y="419112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21720" y="3833640"/>
            <a:ext cx="504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737520" y="246204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 Practices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010280" y="3962520"/>
            <a:ext cx="76320" cy="533160"/>
          </a:xfrm>
          <a:custGeom>
            <a:avLst/>
            <a:gdLst>
              <a:gd name="textAreaLeft" fmla="*/ 0 w 76320"/>
              <a:gd name="textAreaRight" fmla="*/ 27360 w 76320"/>
              <a:gd name="textAreaTop" fmla="*/ 13680 h 533160"/>
              <a:gd name="textAreaBottom" fmla="*/ 519480 h 5331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165080" y="4038480"/>
            <a:ext cx="97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Incremental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733920" y="2514600"/>
            <a:ext cx="75960" cy="1523880"/>
          </a:xfrm>
          <a:prstGeom prst="downArrow">
            <a:avLst>
              <a:gd name="adj1" fmla="val 50000"/>
              <a:gd name="adj2" fmla="val 501540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114800" y="2743200"/>
            <a:ext cx="76320" cy="1371600"/>
          </a:xfrm>
          <a:prstGeom prst="downArrow">
            <a:avLst>
              <a:gd name="adj1" fmla="val 50000"/>
              <a:gd name="adj2" fmla="val 449292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127400" y="2690640"/>
            <a:ext cx="260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(cost and performance guarantees)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H="1">
            <a:off x="4495680" y="2971800"/>
            <a:ext cx="76320" cy="1219320"/>
          </a:xfrm>
          <a:prstGeom prst="downArrow">
            <a:avLst>
              <a:gd name="adj1" fmla="val 50000"/>
              <a:gd name="adj2" fmla="val 399410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499640" y="2919240"/>
            <a:ext cx="146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Cost Hedging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1828800" y="3200400"/>
            <a:ext cx="175248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1828800" y="3962520"/>
            <a:ext cx="175248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3580920" y="426708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>
            <a:off x="4876200" y="3200400"/>
            <a:ext cx="75960" cy="1066680"/>
          </a:xfrm>
          <a:prstGeom prst="downArrow">
            <a:avLst>
              <a:gd name="adj1" fmla="val 50000"/>
              <a:gd name="adj2" fmla="val 351066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82680" y="3147840"/>
            <a:ext cx="151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Tariff Rebates/Reductions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H="1">
            <a:off x="5257800" y="3429000"/>
            <a:ext cx="76320" cy="914400"/>
          </a:xfrm>
          <a:prstGeom prst="downArrow">
            <a:avLst>
              <a:gd name="adj1" fmla="val 50000"/>
              <a:gd name="adj2" fmla="val 299528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H="1">
            <a:off x="3580920" y="434340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644440" y="3581280"/>
            <a:ext cx="1223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Acceleration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3580920" y="441972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5638680" y="3657600"/>
            <a:ext cx="76320" cy="762120"/>
          </a:xfrm>
          <a:prstGeom prst="downArrow">
            <a:avLst>
              <a:gd name="adj1" fmla="val 50000"/>
              <a:gd name="adj2" fmla="val 249646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H="1">
            <a:off x="6019200" y="3886200"/>
            <a:ext cx="75960" cy="609480"/>
          </a:xfrm>
          <a:prstGeom prst="downArrow">
            <a:avLst>
              <a:gd name="adj1" fmla="val 50000"/>
              <a:gd name="adj2" fmla="val 200592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260680" y="3352680"/>
            <a:ext cx="87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Shifting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H="1">
            <a:off x="3580920" y="449568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053360" y="6132600"/>
            <a:ext cx="398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we do all this, my kids will have a better world to live in.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probabilistic portfolio pricing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title"/>
          </p:nvPr>
        </p:nvSpPr>
        <p:spPr>
          <a:xfrm>
            <a:off x="1371600" y="4495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431520" y="2571840"/>
            <a:ext cx="398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we do all this, my kids will have a better world to live in.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probabilistic portfolio pricing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1371600" y="4495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Conceptualize the value creation concept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the Bet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Valuing the Bet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the Bet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the Bet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the Bet</a:t>
            </a: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Book Structure</a:t>
            </a:r>
            <a:br>
              <a:rPr sz="2400"/>
            </a:br>
            <a:br>
              <a:rPr sz="2400"/>
            </a:br>
            <a:br>
              <a:rPr sz="2400"/>
            </a:br>
            <a:br>
              <a:rPr sz="2400"/>
            </a:br>
            <a:br>
              <a:rPr sz="2400"/>
            </a:br>
            <a:br>
              <a:rPr sz="2400"/>
            </a:br>
            <a:br>
              <a:rPr sz="2400"/>
            </a:b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Virtual Utility Value Model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“NegaWatts”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2209680"/>
            <a:ext cx="609480" cy="2362320"/>
          </a:xfrm>
          <a:prstGeom prst="rect">
            <a:avLst/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81080" y="2209680"/>
            <a:ext cx="609840" cy="23623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657600" y="2209680"/>
            <a:ext cx="609480" cy="2362320"/>
          </a:xfrm>
          <a:prstGeom prst="rect">
            <a:avLst/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657600" y="1523880"/>
            <a:ext cx="609480" cy="68580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2209680"/>
            <a:ext cx="609840" cy="23623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181480" y="1523880"/>
            <a:ext cx="609840" cy="685800"/>
          </a:xfrm>
          <a:prstGeom prst="rect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05720" y="2895480"/>
            <a:ext cx="609480" cy="1676520"/>
          </a:xfrm>
          <a:prstGeom prst="rect">
            <a:avLst/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05720" y="2209680"/>
            <a:ext cx="609480" cy="68580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5520" y="4648320"/>
            <a:ext cx="124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/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Equilibrium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54840" y="4648320"/>
            <a:ext cx="12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04040" y="4648320"/>
            <a:ext cx="1268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Reduced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6040" y="6324480"/>
            <a:ext cx="8120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Result: Enron creates a Virtual Utility by meeting new XYZ demand by reducing ABC consumption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06560" y="5754600"/>
            <a:ext cx="228600" cy="152640"/>
          </a:xfrm>
          <a:prstGeom prst="rect">
            <a:avLst/>
          </a:prstGeom>
          <a:solidFill>
            <a:srgbClr val="cc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373760" y="5715000"/>
            <a:ext cx="126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ABC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673440" y="5754600"/>
            <a:ext cx="228600" cy="15264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040640" y="5715000"/>
            <a:ext cx="126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XYZ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00800" y="5791320"/>
            <a:ext cx="22860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7315200" y="35812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7315200" y="28954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394040" y="2971800"/>
            <a:ext cx="80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9800" y="5715000"/>
            <a:ext cx="1277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Supply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988520" y="4648320"/>
            <a:ext cx="989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Placing the “Bet”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DSM Option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71600" y="3505320"/>
            <a:ext cx="2209680" cy="25146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581280" y="4648320"/>
            <a:ext cx="2667240" cy="13716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72000" y="2819520"/>
            <a:ext cx="2666880" cy="11430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“NegaWatts”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Value =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 (v, profile, t, $)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3581280" y="2819160"/>
            <a:ext cx="990720" cy="685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3581280" y="3962160"/>
            <a:ext cx="990720" cy="685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6248520" y="3962160"/>
            <a:ext cx="990360" cy="685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238880" y="2819520"/>
            <a:ext cx="76320" cy="1143000"/>
          </a:xfrm>
          <a:custGeom>
            <a:avLst/>
            <a:gdLst>
              <a:gd name="textAreaLeft" fmla="*/ 0 w 76320"/>
              <a:gd name="textAreaRight" fmla="*/ 27360 w 76320"/>
              <a:gd name="textAreaTop" fmla="*/ 29520 h 1143000"/>
              <a:gd name="textAreaBottom" fmla="*/ 1113480 h 11430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916200" y="2514600"/>
            <a:ext cx="917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88400" y="5791320"/>
            <a:ext cx="663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71600" y="6019920"/>
            <a:ext cx="5562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1371600" y="2971440"/>
            <a:ext cx="0" cy="304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377120" y="3086280"/>
            <a:ext cx="917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Valuing the Bet - DSM Option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46240" y="3581280"/>
            <a:ext cx="1371600" cy="4572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18480" y="3581280"/>
            <a:ext cx="666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43000" y="1981080"/>
            <a:ext cx="1371600" cy="4572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65400" y="3581280"/>
            <a:ext cx="1371600" cy="4572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31560" y="3581280"/>
            <a:ext cx="1369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3720" y="1981080"/>
            <a:ext cx="1344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Coverage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517480" y="3733920"/>
            <a:ext cx="1447560" cy="144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517480" y="3886200"/>
            <a:ext cx="1447560" cy="144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669760" y="3886200"/>
            <a:ext cx="120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Premium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97640" y="3429000"/>
            <a:ext cx="76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057400" y="243792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059560" y="2819520"/>
            <a:ext cx="76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1600200" y="243792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44920" y="2819520"/>
            <a:ext cx="73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025720" y="403812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059560" y="4419720"/>
            <a:ext cx="76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1568520" y="403812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05320" y="4419720"/>
            <a:ext cx="74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46240" y="5181480"/>
            <a:ext cx="137160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373040" y="5181480"/>
            <a:ext cx="903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410080" y="1900080"/>
            <a:ext cx="37339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EAM guarantees a discount to the customers baseline energy forecast in exchange for the right to make future DSM investments in the customers facilities.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EAM sells a call swaption to the Commodity Desk establishing the exercise time, delivery period, and load profile.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resides with the commodity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performance risk resides with the EAM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10080" y="4114800"/>
            <a:ext cx="37339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At some future time (up to the exercise date),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Commodity Desk exercises the in-the-money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EAM Desk must decide how to cover the option.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 EAM cannot economically cover the option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(perhaps because of increased capital costs or lack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available projects), the desk must cover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by purchasing an offsetting option at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market (and take the income hit).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0" y="5853240"/>
            <a:ext cx="502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the Bet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Changes: Pre-implementation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371600" y="3505320"/>
            <a:ext cx="2209680" cy="25146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81280" y="4648320"/>
            <a:ext cx="2667240" cy="13716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0" y="2819520"/>
            <a:ext cx="2666880" cy="114300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Value =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 (v, profile, t, $)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3581280" y="2819160"/>
            <a:ext cx="990720" cy="685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3581280" y="3962160"/>
            <a:ext cx="990720" cy="6858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6477120" y="3962520"/>
            <a:ext cx="761760" cy="4572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238880" y="2819520"/>
            <a:ext cx="76320" cy="1143000"/>
          </a:xfrm>
          <a:custGeom>
            <a:avLst/>
            <a:gdLst>
              <a:gd name="textAreaLeft" fmla="*/ 0 w 76320"/>
              <a:gd name="textAreaRight" fmla="*/ 27360 w 76320"/>
              <a:gd name="textAreaTop" fmla="*/ 29520 h 1143000"/>
              <a:gd name="textAreaBottom" fmla="*/ 1113480 h 11430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16200" y="2514600"/>
            <a:ext cx="917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088400" y="5791320"/>
            <a:ext cx="663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71600" y="6019920"/>
            <a:ext cx="5562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1371600" y="2971440"/>
            <a:ext cx="0" cy="304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377120" y="3086280"/>
            <a:ext cx="917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581280" y="4648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2590560" y="4648320"/>
            <a:ext cx="99036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2590560" y="4495680"/>
            <a:ext cx="99036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33920" y="464832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24080" y="57913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33920" y="580536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8954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95480" y="4648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68880" y="5562720"/>
            <a:ext cx="764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delta-t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516400" y="3733920"/>
            <a:ext cx="815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delta-v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11680" y="2286000"/>
            <a:ext cx="815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delta-$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4724280" y="2437920"/>
            <a:ext cx="457200" cy="30492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581280" y="4495680"/>
            <a:ext cx="2667240" cy="152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971040" y="4572000"/>
            <a:ext cx="1609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Replacement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248520" y="4495680"/>
            <a:ext cx="75960" cy="152640"/>
          </a:xfrm>
          <a:custGeom>
            <a:avLst/>
            <a:gdLst>
              <a:gd name="textAreaLeft" fmla="*/ 0 w 75960"/>
              <a:gd name="textAreaRight" fmla="*/ 27360 w 75960"/>
              <a:gd name="textAreaTop" fmla="*/ 3960 h 152640"/>
              <a:gd name="textAreaBottom" fmla="*/ 148680 h 1526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324480" y="4572000"/>
            <a:ext cx="762120" cy="152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062720" y="6361200"/>
            <a:ext cx="744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 in our forecast of a “booked” DSM investment requires a replacement option on the deficiency volume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the Bet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 Project Evaluation - Investment Decision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905120" y="1371600"/>
            <a:ext cx="0" cy="3124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05120" y="4495680"/>
            <a:ext cx="5715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505320" y="1447920"/>
            <a:ext cx="0" cy="32004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934320" y="1447920"/>
            <a:ext cx="0" cy="32004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505320" y="182880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05320" y="365760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934320" y="1828800"/>
            <a:ext cx="152280" cy="1828800"/>
          </a:xfrm>
          <a:custGeom>
            <a:avLst/>
            <a:gdLst>
              <a:gd name="textAreaLeft" fmla="*/ 0 w 152280"/>
              <a:gd name="textAreaRight" fmla="*/ 55080 w 152280"/>
              <a:gd name="textAreaTop" fmla="*/ 47520 h 1828800"/>
              <a:gd name="textAreaBottom" fmla="*/ 1781280 h 182880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3504960" y="236232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3504960" y="3124080"/>
            <a:ext cx="34290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06440" y="4379760"/>
            <a:ext cx="51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679400" y="1143000"/>
            <a:ext cx="519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297080" y="1676520"/>
            <a:ext cx="39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k/f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296000" y="2971800"/>
            <a:ext cx="63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pcf/dsm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296720" y="3505320"/>
            <a:ext cx="55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k/dsm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296360" y="2286000"/>
            <a:ext cx="47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pcf/f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754280" y="4648320"/>
            <a:ext cx="339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354480" y="4648320"/>
            <a:ext cx="54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k/dsm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515680" y="4648320"/>
            <a:ext cx="41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pcf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2666880" y="44956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17000" y="2438280"/>
            <a:ext cx="7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Intrinsic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148040" y="6400800"/>
            <a:ext cx="544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pcf/dsm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or &lt; 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k/dsm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re-price option and adjust earnings accordingly.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429000" y="2362320"/>
            <a:ext cx="76320" cy="761760"/>
          </a:xfrm>
          <a:custGeom>
            <a:avLst/>
            <a:gdLst>
              <a:gd name="textAreaLeft" fmla="*/ 48960 w 76320"/>
              <a:gd name="textAreaRight" fmla="*/ 76320 w 76320"/>
              <a:gd name="textAreaTop" fmla="*/ 19800 h 761760"/>
              <a:gd name="textAreaBottom" fmla="*/ 741960 h 76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277720" y="2398680"/>
            <a:ext cx="120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Decision Driver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(NPV=?)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7680" y="5105520"/>
            <a:ext cx="487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1. Determine best economic decision (at current market conditions)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146960" y="5410080"/>
            <a:ext cx="6710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pcf/dsm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P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pcf/f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(NPV -ve), then abort project and cover position through commodity desk.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pcf/dsm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 P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pcf/f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(NPV +ve), then proceed with DSM capital investment.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47680" y="6095880"/>
            <a:ext cx="2863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2. Determine MTM financial impact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6248520" y="327672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248520" y="365760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6248520" y="144792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248520" y="182880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403320" y="1066680"/>
            <a:ext cx="172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Price to EAM Desk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Price risk managed by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commodity desks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73800" y="3733920"/>
            <a:ext cx="1603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EAM Desk responsible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for project timing,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cost, and efficiency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28600" y="68544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Reconciling the Bet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versus Forecast Revisions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438280" y="2514600"/>
            <a:ext cx="0" cy="2514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2438280" y="5029200"/>
            <a:ext cx="426744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438280" y="3276720"/>
            <a:ext cx="16002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038480" y="3276720"/>
            <a:ext cx="0" cy="990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038480" y="4267080"/>
            <a:ext cx="25909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038480" y="3276720"/>
            <a:ext cx="6098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648320" y="3276720"/>
            <a:ext cx="0" cy="7617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648320" y="4038480"/>
            <a:ext cx="205740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514600" y="3200400"/>
            <a:ext cx="4518000" cy="903240"/>
          </a:xfrm>
          <a:custGeom>
            <a:avLst/>
            <a:gdLst/>
            <a:ahLst/>
            <a:rect l="l" t="t" r="r" b="b"/>
            <a:pathLst>
              <a:path w="2846" h="569">
                <a:moveTo>
                  <a:pt x="0" y="47"/>
                </a:moveTo>
                <a:cubicBezTo>
                  <a:pt x="51" y="30"/>
                  <a:pt x="104" y="34"/>
                  <a:pt x="156" y="16"/>
                </a:cubicBezTo>
                <a:cubicBezTo>
                  <a:pt x="216" y="22"/>
                  <a:pt x="239" y="24"/>
                  <a:pt x="289" y="39"/>
                </a:cubicBezTo>
                <a:cubicBezTo>
                  <a:pt x="323" y="63"/>
                  <a:pt x="367" y="89"/>
                  <a:pt x="406" y="102"/>
                </a:cubicBezTo>
                <a:cubicBezTo>
                  <a:pt x="525" y="87"/>
                  <a:pt x="637" y="47"/>
                  <a:pt x="756" y="32"/>
                </a:cubicBezTo>
                <a:cubicBezTo>
                  <a:pt x="812" y="13"/>
                  <a:pt x="789" y="25"/>
                  <a:pt x="826" y="0"/>
                </a:cubicBezTo>
                <a:cubicBezTo>
                  <a:pt x="890" y="11"/>
                  <a:pt x="938" y="27"/>
                  <a:pt x="990" y="63"/>
                </a:cubicBezTo>
                <a:cubicBezTo>
                  <a:pt x="1052" y="60"/>
                  <a:pt x="1115" y="61"/>
                  <a:pt x="1177" y="55"/>
                </a:cubicBezTo>
                <a:cubicBezTo>
                  <a:pt x="1193" y="53"/>
                  <a:pt x="1224" y="39"/>
                  <a:pt x="1224" y="39"/>
                </a:cubicBezTo>
                <a:cubicBezTo>
                  <a:pt x="1321" y="45"/>
                  <a:pt x="1386" y="29"/>
                  <a:pt x="1419" y="125"/>
                </a:cubicBezTo>
                <a:cubicBezTo>
                  <a:pt x="1426" y="186"/>
                  <a:pt x="1449" y="236"/>
                  <a:pt x="1458" y="296"/>
                </a:cubicBezTo>
                <a:cubicBezTo>
                  <a:pt x="1468" y="363"/>
                  <a:pt x="1468" y="435"/>
                  <a:pt x="1489" y="499"/>
                </a:cubicBezTo>
                <a:cubicBezTo>
                  <a:pt x="1495" y="516"/>
                  <a:pt x="1497" y="533"/>
                  <a:pt x="1512" y="546"/>
                </a:cubicBezTo>
                <a:cubicBezTo>
                  <a:pt x="1528" y="559"/>
                  <a:pt x="1571" y="564"/>
                  <a:pt x="1590" y="569"/>
                </a:cubicBezTo>
                <a:cubicBezTo>
                  <a:pt x="1649" y="562"/>
                  <a:pt x="1676" y="556"/>
                  <a:pt x="1730" y="538"/>
                </a:cubicBezTo>
                <a:cubicBezTo>
                  <a:pt x="1746" y="533"/>
                  <a:pt x="1777" y="522"/>
                  <a:pt x="1777" y="522"/>
                </a:cubicBezTo>
                <a:cubicBezTo>
                  <a:pt x="1886" y="530"/>
                  <a:pt x="1982" y="518"/>
                  <a:pt x="2089" y="507"/>
                </a:cubicBezTo>
                <a:cubicBezTo>
                  <a:pt x="2220" y="473"/>
                  <a:pt x="2362" y="526"/>
                  <a:pt x="2486" y="569"/>
                </a:cubicBezTo>
                <a:cubicBezTo>
                  <a:pt x="2509" y="566"/>
                  <a:pt x="2533" y="567"/>
                  <a:pt x="2556" y="561"/>
                </a:cubicBezTo>
                <a:cubicBezTo>
                  <a:pt x="2565" y="559"/>
                  <a:pt x="2571" y="550"/>
                  <a:pt x="2580" y="546"/>
                </a:cubicBezTo>
                <a:cubicBezTo>
                  <a:pt x="2626" y="525"/>
                  <a:pt x="2679" y="512"/>
                  <a:pt x="2728" y="499"/>
                </a:cubicBezTo>
                <a:cubicBezTo>
                  <a:pt x="2756" y="502"/>
                  <a:pt x="2785" y="503"/>
                  <a:pt x="2813" y="507"/>
                </a:cubicBezTo>
                <a:cubicBezTo>
                  <a:pt x="2835" y="510"/>
                  <a:pt x="2846" y="524"/>
                  <a:pt x="2829" y="507"/>
                </a:cubicBezTo>
              </a:path>
            </a:pathLst>
          </a:custGeom>
          <a:noFill/>
          <a:ln w="19080">
            <a:solidFill>
              <a:srgbClr val="00cc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193280" y="5181480"/>
            <a:ext cx="51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rot="16200000">
            <a:off x="1578240" y="3602880"/>
            <a:ext cx="1082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267080" y="327672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headEnd len="med" type="arrow" w="med"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4267080" y="2743200"/>
            <a:ext cx="182880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098760" y="2590920"/>
            <a:ext cx="122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Forecasting error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4952880" y="3200400"/>
            <a:ext cx="114300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099480" y="2971800"/>
            <a:ext cx="115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Correct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781680" y="6095880"/>
            <a:ext cx="6098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781680" y="5715000"/>
            <a:ext cx="6098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781680" y="6477120"/>
            <a:ext cx="609840" cy="0"/>
          </a:xfrm>
          <a:prstGeom prst="line">
            <a:avLst/>
          </a:prstGeom>
          <a:ln w="19080">
            <a:solidFill>
              <a:srgbClr val="00cc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546680" y="5562720"/>
            <a:ext cx="1226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0948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the Bet - EAM Book Concept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724280" y="2666880"/>
            <a:ext cx="1981440" cy="350532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724280" y="2666880"/>
            <a:ext cx="1981440" cy="38124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Delivery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438280" y="2666880"/>
            <a:ext cx="1959120" cy="350532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438280" y="2666880"/>
            <a:ext cx="1959120" cy="38124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Term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52280" y="2666880"/>
            <a:ext cx="1944720" cy="350532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52280" y="2666880"/>
            <a:ext cx="1944720" cy="38124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52280" y="3124080"/>
            <a:ext cx="198144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options sub-divided into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or Project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Specified volume, time,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capital, and options re-priced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volume, time, or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Out-of-the-Money options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tested daily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against current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captured under MTM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desk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elects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exercise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442600" y="3124080"/>
            <a:ext cx="20516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Contains all exercised options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Specified volume, time,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continually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validated and changes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in MTM charge 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market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728240" y="3124080"/>
            <a:ext cx="19116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Contains all approved PCFs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form of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transferred from Term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Term Book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been reforecast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 PCF (volume, time,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capital) prior to transfer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the Asset Delivery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moved to Asset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Book after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commissioned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014600" y="3124080"/>
            <a:ext cx="19962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Contains all commissioned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performance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commissioned projects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settled against Asset Delivery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position (volume, time,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capital)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724280" y="1295280"/>
            <a:ext cx="1981440" cy="106524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724280" y="1066680"/>
            <a:ext cx="1981440" cy="30492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PCCS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728600" y="1371600"/>
            <a:ext cx="2009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PCF economics 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forward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if option already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booked or new 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rot="10800000">
            <a:off x="2133720" y="2057040"/>
            <a:ext cx="2590560" cy="228600"/>
          </a:xfrm>
          <a:prstGeom prst="rightArrow">
            <a:avLst>
              <a:gd name="adj1" fmla="val 50000"/>
              <a:gd name="adj2" fmla="val 283307"/>
            </a:avLst>
          </a:prstGeom>
          <a:solidFill>
            <a:srgbClr val="00cc99"/>
          </a:solidFill>
          <a:ln w="1260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441520" y="1752480"/>
            <a:ext cx="216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origination to Option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52280" y="1676520"/>
            <a:ext cx="1944720" cy="68580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52280" y="1676520"/>
            <a:ext cx="1944720" cy="30456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Originated DSM Options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55520" y="2057400"/>
            <a:ext cx="1916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Priced by  Commodity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990720" y="2362320"/>
            <a:ext cx="304560" cy="3045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1260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442600" y="4876920"/>
            <a:ext cx="2029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PCFs matched to positions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(and re-forecast if necessary),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transferred to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43320" y="2286000"/>
            <a:ext cx="225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Uneconomic projects to inventory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010280" y="2641680"/>
            <a:ext cx="1981440" cy="380880"/>
          </a:xfrm>
          <a:prstGeom prst="rect">
            <a:avLst/>
          </a:prstGeom>
          <a:gradFill rotWithShape="0">
            <a:gsLst>
              <a:gs pos="0">
                <a:srgbClr val="727272"/>
              </a:gs>
              <a:gs pos="50000">
                <a:srgbClr val="f8f8f8"/>
              </a:gs>
              <a:gs pos="100000">
                <a:srgbClr val="727272"/>
              </a:gs>
            </a:gsLst>
            <a:lin ang="5400000"/>
          </a:gradFill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Performance 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010280" y="3022560"/>
            <a:ext cx="1981440" cy="3149640"/>
          </a:xfrm>
          <a:prstGeom prst="rect">
            <a:avLst/>
          </a:prstGeom>
          <a:noFill/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5720" y="4419720"/>
            <a:ext cx="304560" cy="228600"/>
          </a:xfrm>
          <a:prstGeom prst="rightArrow">
            <a:avLst>
              <a:gd name="adj1" fmla="val 50000"/>
              <a:gd name="adj2" fmla="val 333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419720" y="4419720"/>
            <a:ext cx="304560" cy="228600"/>
          </a:xfrm>
          <a:prstGeom prst="rightArrow">
            <a:avLst>
              <a:gd name="adj1" fmla="val 50000"/>
              <a:gd name="adj2" fmla="val 333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133720" y="4419720"/>
            <a:ext cx="304560" cy="228600"/>
          </a:xfrm>
          <a:prstGeom prst="rightArrow">
            <a:avLst>
              <a:gd name="adj1" fmla="val 50000"/>
              <a:gd name="adj2" fmla="val 333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562720" y="2362320"/>
            <a:ext cx="304560" cy="30456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1260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990720" y="61722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276720" y="61722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562720" y="61722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48720" y="61722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57200" y="6400800"/>
            <a:ext cx="8305920" cy="22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658680" y="6400800"/>
            <a:ext cx="183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and VaR 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2000-05-17T10:21:27Z</dcterms:created>
  <dc:creator>droberts</dc:creator>
  <dc:description/>
  <dc:language>en-US</dc:language>
  <cp:lastModifiedBy>droberts</cp:lastModifiedBy>
  <cp:lastPrinted>2000-08-16T21:20:50Z</cp:lastPrinted>
  <dcterms:modified xsi:type="dcterms:W3CDTF">2000-08-18T19:59:59Z</dcterms:modified>
  <cp:revision>185</cp:revision>
  <dc:subject/>
  <dc:title>EAM - Key Performance Factors Asset Investment Managers </dc:title>
</cp:coreProperties>
</file>