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BB1739-5556-47EA-A551-74810BD255B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C9F840A-516B-4717-8A24-CE79595D7CF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PlaceHolder 1"/>
          <p:cNvSpPr>
            <a:spLocks noGrp="1"/>
          </p:cNvSpPr>
          <p:nvPr>
            <p:ph type="sldImg"/>
          </p:nvPr>
        </p:nvSpPr>
        <p:spPr>
          <a:xfrm>
            <a:off x="1123920" y="655560"/>
            <a:ext cx="4610160" cy="3457800"/>
          </a:xfrm>
          <a:prstGeom prst="rect">
            <a:avLst/>
          </a:prstGeom>
          <a:ln w="0">
            <a:noFill/>
          </a:ln>
        </p:spPr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914400" y="4344480"/>
            <a:ext cx="5029200" cy="4149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47A32C-DAAC-46C8-9632-CCEE9D45E9C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3A583C-D5EE-4B02-B40D-321507A8E79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5EBAE8-02DC-4AC6-AAC0-3ECBFA3E95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F8A7B0-1C5E-4132-AB49-F70E1F8AEEC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CD6D39-4618-4757-941B-A95AFF883A96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24E3B28-82B4-468B-B26D-6C1376A7CA4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3657600" y="6095880"/>
            <a:ext cx="2009880" cy="57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6556320" y="6324480"/>
            <a:ext cx="19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Dasovich, Davis, Kazi, Sama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85800" y="64771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Perfect.com 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Perfect Presentation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295280" y="2819160"/>
            <a:ext cx="6400800" cy="28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Dasovich, Jeff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Davis, Kelly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Kazi, Aiaz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Sama, Anil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E248 - Telecom and E-business Class Project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U.C. Berkeley Haas School of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4114800" y="609480"/>
            <a:ext cx="714240" cy="714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0B206F5-4793-4F21-AC96-FA9B7ECC6A9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6" name=""/>
          <p:cNvGraphicFramePr/>
          <p:nvPr/>
        </p:nvGraphicFramePr>
        <p:xfrm>
          <a:off x="1447920" y="990720"/>
          <a:ext cx="6035400" cy="4527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990720"/>
                    <a:ext cx="6035400" cy="452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0BD49CE-5F5A-45DE-8F56-D2C5D5C1A3A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8" name=""/>
          <p:cNvGraphicFramePr/>
          <p:nvPr/>
        </p:nvGraphicFramePr>
        <p:xfrm>
          <a:off x="2065320" y="1828800"/>
          <a:ext cx="5013360" cy="4621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65320" y="1828800"/>
                    <a:ext cx="5013360" cy="462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0948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6666ff"/>
                </a:solidFill>
                <a:effectLst/>
                <a:uFillTx/>
                <a:latin typeface="Times New Roman"/>
              </a:rPr>
              <a:t>Scenario 1:  Net Market Makers Win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82D6730-158F-4C06-AF4D-1C407A5C778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6666ff"/>
                </a:solidFill>
                <a:effectLst/>
                <a:uFillTx/>
                <a:latin typeface="Times New Roman"/>
              </a:rPr>
              <a:t>Scenario 2:  Hybrid Model Prevails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2" name=""/>
          <p:cNvGraphicFramePr/>
          <p:nvPr/>
        </p:nvGraphicFramePr>
        <p:xfrm>
          <a:off x="2286000" y="1371600"/>
          <a:ext cx="5013360" cy="4870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0" y="1371600"/>
                    <a:ext cx="5013360" cy="487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A48D3BD-D02D-4A46-8186-7397D762FB69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6666ff"/>
                </a:solidFill>
                <a:effectLst/>
                <a:uFillTx/>
                <a:latin typeface="Times New Roman"/>
              </a:rPr>
              <a:t>Scenario 3:  ISEs, CSEs Win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5" name=""/>
          <p:cNvGraphicFramePr/>
          <p:nvPr/>
        </p:nvGraphicFramePr>
        <p:xfrm>
          <a:off x="2073240" y="1643040"/>
          <a:ext cx="5013360" cy="5214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73240" y="1643040"/>
                    <a:ext cx="5013360" cy="521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4EB1D66-83F6-4FF6-A5A8-26A1FB0A04A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1904760" y="304560"/>
            <a:ext cx="6553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Planned Initiatives Portfolio Matrix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8" name=""/>
          <p:cNvGraphicFramePr/>
          <p:nvPr/>
        </p:nvGraphicFramePr>
        <p:xfrm>
          <a:off x="2133720" y="1295280"/>
          <a:ext cx="5938560" cy="480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3720" y="1295280"/>
                    <a:ext cx="5938560" cy="480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9C5C587-CD17-44DC-B17D-56F13144F5F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676520" y="380520"/>
            <a:ext cx="67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Initiatives Matrix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1781280" y="1249200"/>
          <a:ext cx="5975280" cy="4861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81280" y="1249200"/>
                    <a:ext cx="5975280" cy="486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25C6FD8-A4EE-41A6-9A1A-6C1A1CA5ABF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solidFill>
            <a:srgbClr val="666699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Formed in May 1999 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A leading team of economists working to provide the “perfect” buying solution for e-commerce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Re-focussed strategy on the B2B market after the initial focus on B2C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Re-positioned to be “arms merchant” to net market makers, ISEs, from initial strategy of being a Net Market Maker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Provides fully automated, multi-dimensional RFQ for matching buyers and sellers in dynamic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Just received $31MM in April 2000 in second round venture funding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" descr=""/>
          <p:cNvPicPr/>
          <p:nvPr/>
        </p:nvPicPr>
        <p:blipFill>
          <a:blip r:embed="rId1"/>
          <a:stretch/>
        </p:blipFill>
        <p:spPr>
          <a:xfrm>
            <a:off x="2590920" y="380880"/>
            <a:ext cx="4019400" cy="114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A651118-BABC-43A8-8B6D-2B745BAC223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3581280" y="1752480"/>
            <a:ext cx="1905120" cy="60984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752480" y="1371600"/>
            <a:ext cx="1067040" cy="1523880"/>
          </a:xfrm>
          <a:prstGeom prst="ellipse">
            <a:avLst/>
          </a:prstGeom>
          <a:gradFill rotWithShape="0">
            <a:gsLst>
              <a:gs pos="0">
                <a:srgbClr val="3366ff"/>
              </a:gs>
              <a:gs pos="100000">
                <a:srgbClr val="5d85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t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324480" y="1371600"/>
            <a:ext cx="1067040" cy="1523880"/>
          </a:xfrm>
          <a:prstGeom prst="ellipse">
            <a:avLst/>
          </a:prstGeom>
          <a:gradFill rotWithShape="0">
            <a:gsLst>
              <a:gs pos="0">
                <a:srgbClr val="3366ff"/>
              </a:gs>
              <a:gs pos="100000">
                <a:srgbClr val="648a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738440" y="1870200"/>
            <a:ext cx="1044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743200" y="990720"/>
            <a:ext cx="1066680" cy="761760"/>
          </a:xfrm>
          <a:custGeom>
            <a:avLst/>
            <a:gdLst>
              <a:gd name="textAreaLeft" fmla="*/ 186480 w 1066680"/>
              <a:gd name="textAreaRight" fmla="*/ 773280 w 1066680"/>
              <a:gd name="textAreaTop" fmla="*/ 101880 h 761760"/>
              <a:gd name="textAreaBottom" fmla="*/ 659880 h 76176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2682637"/>
                <a:lnTo>
                  <a:pt x="21168" y="14400"/>
                </a:lnTo>
                <a:lnTo>
                  <a:pt x="17280" y="21600"/>
                </a:lnTo>
                <a:lnTo>
                  <a:pt x="12528" y="14400"/>
                </a:lnTo>
                <a:lnTo>
                  <a:pt x="14688" y="14400"/>
                </a:lnTo>
                <a:arcTo wR="7560" hR="21600" stAng="-2717363" swAng="-2325203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819520" y="2362320"/>
            <a:ext cx="990360" cy="838080"/>
          </a:xfrm>
          <a:custGeom>
            <a:avLst/>
            <a:gdLst>
              <a:gd name="textAreaLeft" fmla="*/ 173160 w 990360"/>
              <a:gd name="textAreaRight" fmla="*/ 718200 w 990360"/>
              <a:gd name="textAreaTop" fmla="*/ 112320 h 838080"/>
              <a:gd name="textAreaBottom" fmla="*/ 725760 h 83808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0800000">
            <a:off x="5257440" y="2362320"/>
            <a:ext cx="1143000" cy="838080"/>
          </a:xfrm>
          <a:custGeom>
            <a:avLst/>
            <a:gdLst>
              <a:gd name="textAreaLeft" fmla="*/ 199800 w 1143000"/>
              <a:gd name="textAreaRight" fmla="*/ 828720 w 1143000"/>
              <a:gd name="textAreaTop" fmla="*/ 112320 h 838080"/>
              <a:gd name="textAreaBottom" fmla="*/ 725760 h 83808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2682637"/>
                <a:lnTo>
                  <a:pt x="21168" y="14400"/>
                </a:lnTo>
                <a:lnTo>
                  <a:pt x="17280" y="21600"/>
                </a:lnTo>
                <a:lnTo>
                  <a:pt x="12528" y="14400"/>
                </a:lnTo>
                <a:lnTo>
                  <a:pt x="14688" y="14400"/>
                </a:lnTo>
                <a:arcTo wR="7560" hR="21600" stAng="-2717363" swAng="-2325203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0800000">
            <a:off x="5257440" y="914400"/>
            <a:ext cx="1143000" cy="838080"/>
          </a:xfrm>
          <a:custGeom>
            <a:avLst/>
            <a:gdLst>
              <a:gd name="textAreaLeft" fmla="*/ 199800 w 1143000"/>
              <a:gd name="textAreaRight" fmla="*/ 828720 w 1143000"/>
              <a:gd name="textAreaTop" fmla="*/ 112320 h 838080"/>
              <a:gd name="textAreaBottom" fmla="*/ 725760 h 83808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429000" y="4267080"/>
            <a:ext cx="2438280" cy="68580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Perfect.com RFQ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6200" y="2362320"/>
            <a:ext cx="457200" cy="1904760"/>
          </a:xfrm>
          <a:prstGeom prst="downArrow">
            <a:avLst>
              <a:gd name="adj1" fmla="val 50000"/>
              <a:gd name="adj2" fmla="val 104154"/>
            </a:avLst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419720" y="2362320"/>
            <a:ext cx="457200" cy="1904760"/>
          </a:xfrm>
          <a:prstGeom prst="downArrow">
            <a:avLst>
              <a:gd name="adj1" fmla="val 50000"/>
              <a:gd name="adj2" fmla="val 104154"/>
            </a:avLst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952880" y="2362320"/>
            <a:ext cx="457200" cy="1904760"/>
          </a:xfrm>
          <a:prstGeom prst="downArrow">
            <a:avLst>
              <a:gd name="adj1" fmla="val 50000"/>
              <a:gd name="adj2" fmla="val 104154"/>
            </a:avLst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5400000">
            <a:off x="2688480" y="355716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Sharing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5400000">
            <a:off x="3221640" y="355716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Intelligence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5400000">
            <a:off x="3755160" y="355716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Set-Up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133720" y="2895480"/>
            <a:ext cx="304560" cy="1676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705720" y="2895480"/>
            <a:ext cx="304560" cy="1752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133720" y="2895480"/>
            <a:ext cx="304560" cy="1752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5400000">
            <a:off x="859680" y="416664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User Training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5400000">
            <a:off x="5431680" y="416664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User Training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133720" y="4495680"/>
            <a:ext cx="1295280" cy="381240"/>
          </a:xfrm>
          <a:prstGeom prst="rightArrow">
            <a:avLst>
              <a:gd name="adj1" fmla="val 50000"/>
              <a:gd name="adj2" fmla="val 84939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10800000">
            <a:off x="5866920" y="4495320"/>
            <a:ext cx="1143000" cy="381240"/>
          </a:xfrm>
          <a:prstGeom prst="rightArrow">
            <a:avLst>
              <a:gd name="adj1" fmla="val 50000"/>
              <a:gd name="adj2" fmla="val 74953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438280" y="5638680"/>
            <a:ext cx="5257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Perfect.Com’s Current 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718080" y="2971800"/>
            <a:ext cx="183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267080" y="2971800"/>
            <a:ext cx="18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800600" y="2971800"/>
            <a:ext cx="18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400800" y="3352680"/>
            <a:ext cx="18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514600" y="3352680"/>
            <a:ext cx="18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5D0442A-5911-49A2-8221-597898B9C239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3581280" y="1752480"/>
            <a:ext cx="1905120" cy="60984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752480" y="1371600"/>
            <a:ext cx="1067040" cy="1523880"/>
          </a:xfrm>
          <a:prstGeom prst="ellipse">
            <a:avLst/>
          </a:prstGeom>
          <a:gradFill rotWithShape="0">
            <a:gsLst>
              <a:gs pos="0">
                <a:srgbClr val="3366ff"/>
              </a:gs>
              <a:gs pos="100000">
                <a:srgbClr val="5d85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t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324480" y="1371600"/>
            <a:ext cx="1067040" cy="1523880"/>
          </a:xfrm>
          <a:prstGeom prst="ellipse">
            <a:avLst/>
          </a:prstGeom>
          <a:gradFill rotWithShape="0">
            <a:gsLst>
              <a:gs pos="0">
                <a:srgbClr val="3366ff"/>
              </a:gs>
              <a:gs pos="100000">
                <a:srgbClr val="7093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738440" y="1870200"/>
            <a:ext cx="1044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743200" y="990720"/>
            <a:ext cx="1066680" cy="761760"/>
          </a:xfrm>
          <a:custGeom>
            <a:avLst/>
            <a:gdLst>
              <a:gd name="textAreaLeft" fmla="*/ 186480 w 1066680"/>
              <a:gd name="textAreaRight" fmla="*/ 773280 w 1066680"/>
              <a:gd name="textAreaTop" fmla="*/ 101880 h 761760"/>
              <a:gd name="textAreaBottom" fmla="*/ 659880 h 76176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2682637"/>
                <a:lnTo>
                  <a:pt x="21168" y="14400"/>
                </a:lnTo>
                <a:lnTo>
                  <a:pt x="17280" y="21600"/>
                </a:lnTo>
                <a:lnTo>
                  <a:pt x="12528" y="14400"/>
                </a:lnTo>
                <a:lnTo>
                  <a:pt x="14688" y="14400"/>
                </a:lnTo>
                <a:arcTo wR="7560" hR="21600" stAng="-2717363" swAng="-2325203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819520" y="2362320"/>
            <a:ext cx="990360" cy="838080"/>
          </a:xfrm>
          <a:custGeom>
            <a:avLst/>
            <a:gdLst>
              <a:gd name="textAreaLeft" fmla="*/ 173160 w 990360"/>
              <a:gd name="textAreaRight" fmla="*/ 718200 w 990360"/>
              <a:gd name="textAreaTop" fmla="*/ 112320 h 838080"/>
              <a:gd name="textAreaBottom" fmla="*/ 725760 h 83808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rot="10800000">
            <a:off x="5257440" y="2362320"/>
            <a:ext cx="1143000" cy="838080"/>
          </a:xfrm>
          <a:custGeom>
            <a:avLst/>
            <a:gdLst>
              <a:gd name="textAreaLeft" fmla="*/ 199800 w 1143000"/>
              <a:gd name="textAreaRight" fmla="*/ 828720 w 1143000"/>
              <a:gd name="textAreaTop" fmla="*/ 112320 h 838080"/>
              <a:gd name="textAreaBottom" fmla="*/ 725760 h 83808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7560" hR="21600" stAng="10800000" swAng="5400000"/>
                <a:lnTo>
                  <a:pt x="11880" y="0"/>
                </a:lnTo>
                <a:arcTo wR="7560" hR="21600" stAng="-5400000" swAng="2682637"/>
                <a:lnTo>
                  <a:pt x="21168" y="14400"/>
                </a:lnTo>
                <a:lnTo>
                  <a:pt x="17280" y="21600"/>
                </a:lnTo>
                <a:lnTo>
                  <a:pt x="12528" y="14400"/>
                </a:lnTo>
                <a:lnTo>
                  <a:pt x="14688" y="14400"/>
                </a:lnTo>
                <a:arcTo wR="7560" hR="21600" stAng="-2717363" swAng="-2325203"/>
                <a:lnTo>
                  <a:pt x="9720" y="900"/>
                </a:lnTo>
                <a:arcTo wR="7560" hR="21600" stAng="-5757435" swAng="-5042565"/>
                <a:close/>
              </a:path>
              <a:path fill="darkenLess" w="21600" h="21600">
                <a:moveTo>
                  <a:pt x="0" y="21600"/>
                </a:moveTo>
                <a:arcTo wR="7560" hR="21600" stAng="10800000" swAng="5400000"/>
                <a:lnTo>
                  <a:pt x="7560" y="0"/>
                </a:lnTo>
                <a:arcTo wR="7560" hR="21600" stAng="-5400000" swAng="357435"/>
                <a:lnTo>
                  <a:pt x="9720" y="900"/>
                </a:lnTo>
                <a:arcTo wR="7560" hR="21600" stAng="-5757435" swAng="-5042565"/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10800000">
            <a:off x="5257440" y="914400"/>
            <a:ext cx="1143000" cy="838080"/>
          </a:xfrm>
          <a:custGeom>
            <a:avLst/>
            <a:gdLst>
              <a:gd name="textAreaLeft" fmla="*/ 199800 w 1143000"/>
              <a:gd name="textAreaRight" fmla="*/ 828720 w 1143000"/>
              <a:gd name="textAreaTop" fmla="*/ 112320 h 838080"/>
              <a:gd name="textAreaBottom" fmla="*/ 725760 h 83808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-2682637"/>
                <a:lnTo>
                  <a:pt x="21168" y="7200"/>
                </a:lnTo>
                <a:lnTo>
                  <a:pt x="17280" y="0"/>
                </a:lnTo>
                <a:lnTo>
                  <a:pt x="12528" y="7200"/>
                </a:lnTo>
                <a:lnTo>
                  <a:pt x="14688" y="7200"/>
                </a:lnTo>
                <a:arcTo wR="7560" hR="21600" stAng="2717363" swAng="2325203"/>
                <a:lnTo>
                  <a:pt x="9720" y="20700"/>
                </a:lnTo>
                <a:arcTo wR="7560" hR="21600" stAng="5757435" swAng="5042565"/>
                <a:close/>
              </a:path>
              <a:path fill="darkenLess" w="21600" h="21600">
                <a:moveTo>
                  <a:pt x="0" y="0"/>
                </a:moveTo>
                <a:arcTo wR="7560" hR="21600" stAng="10800000" swAng="-5400000"/>
                <a:lnTo>
                  <a:pt x="11880" y="21600"/>
                </a:lnTo>
                <a:arcTo wR="7560" hR="21600" stAng="5400000" swAng="357435"/>
                <a:lnTo>
                  <a:pt x="9720" y="20700"/>
                </a:lnTo>
                <a:arcTo wR="7560" hR="21600" stAng="5757435" swAng="5042565"/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429000" y="4267080"/>
            <a:ext cx="2438280" cy="68580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Perfect.com RFQ Suite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90720" y="5562720"/>
            <a:ext cx="7772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Perfect.Com’s Role in the Trading Exchange is Narrow and Focused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343400" y="2362320"/>
            <a:ext cx="457200" cy="1904760"/>
          </a:xfrm>
          <a:prstGeom prst="upDownArrow">
            <a:avLst>
              <a:gd name="adj1" fmla="val 50000"/>
              <a:gd name="adj2" fmla="val 8293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5400000">
            <a:off x="3960720" y="3198960"/>
            <a:ext cx="1219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 MODEL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E5FE090-88C7-406D-843F-24B9394E6AC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3733920" y="2819520"/>
            <a:ext cx="1904760" cy="60948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676520" y="1143000"/>
            <a:ext cx="1523880" cy="4495680"/>
          </a:xfrm>
          <a:prstGeom prst="ellipse">
            <a:avLst/>
          </a:prstGeom>
          <a:gradFill rotWithShape="0">
            <a:gsLst>
              <a:gs pos="0">
                <a:srgbClr val="3366ff"/>
              </a:gs>
              <a:gs pos="100000">
                <a:srgbClr val="7698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t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248520" y="1143000"/>
            <a:ext cx="1447560" cy="4495680"/>
          </a:xfrm>
          <a:prstGeom prst="ellipse">
            <a:avLst/>
          </a:prstGeom>
          <a:gradFill rotWithShape="0">
            <a:gsLst>
              <a:gs pos="0">
                <a:srgbClr val="3366ff"/>
              </a:gs>
              <a:gs pos="100000">
                <a:srgbClr val="6a8f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505320" y="4800600"/>
            <a:ext cx="2438280" cy="68580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Platform /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505320" y="380880"/>
            <a:ext cx="2438280" cy="68580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E-business Enablers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(Value-Added Services)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752840" y="2057400"/>
            <a:ext cx="158184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Licensing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Subscription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Set-up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Value-add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Intelligence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Store Front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Catalog Mgmt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Advertising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85800" y="2666880"/>
            <a:ext cx="533520" cy="19051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16200000">
            <a:off x="268200" y="331344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153280" y="2590920"/>
            <a:ext cx="533520" cy="19047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16200000">
            <a:off x="7735680" y="323712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219320" y="350532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0800000">
            <a:off x="7696080" y="3504960"/>
            <a:ext cx="4572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248880" y="2286000"/>
            <a:ext cx="158184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Licensing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Subscription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Set-up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Value-add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Intelligence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191120" y="3429000"/>
            <a:ext cx="380880" cy="1371600"/>
          </a:xfrm>
          <a:prstGeom prst="downArrow">
            <a:avLst>
              <a:gd name="adj1" fmla="val 50000"/>
              <a:gd name="adj2" fmla="val 90028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876920" y="3429000"/>
            <a:ext cx="380880" cy="1371600"/>
          </a:xfrm>
          <a:prstGeom prst="downArrow">
            <a:avLst>
              <a:gd name="adj1" fmla="val 50000"/>
              <a:gd name="adj2" fmla="val 90028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5400000">
            <a:off x="3655800" y="3961080"/>
            <a:ext cx="1524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Fees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5400000">
            <a:off x="4341600" y="3961080"/>
            <a:ext cx="1524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Franchise Fees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200400" y="3048120"/>
            <a:ext cx="533520" cy="228600"/>
          </a:xfrm>
          <a:prstGeom prst="rightArrow">
            <a:avLst>
              <a:gd name="adj1" fmla="val 50000"/>
              <a:gd name="adj2" fmla="val 58346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0800000">
            <a:off x="5638680" y="3047760"/>
            <a:ext cx="609840" cy="228600"/>
          </a:xfrm>
          <a:prstGeom prst="rightArrow">
            <a:avLst>
              <a:gd name="adj1" fmla="val 50000"/>
              <a:gd name="adj2" fmla="val 66693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0800000">
            <a:off x="3962520" y="1066320"/>
            <a:ext cx="380880" cy="1752840"/>
          </a:xfrm>
          <a:prstGeom prst="downArrow">
            <a:avLst>
              <a:gd name="adj1" fmla="val 50000"/>
              <a:gd name="adj2" fmla="val 115052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rot="10800000">
            <a:off x="4572000" y="1066320"/>
            <a:ext cx="380880" cy="1752840"/>
          </a:xfrm>
          <a:prstGeom prst="downArrow">
            <a:avLst>
              <a:gd name="adj1" fmla="val 50000"/>
              <a:gd name="adj2" fmla="val 115052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10800000">
            <a:off x="5181120" y="1066320"/>
            <a:ext cx="381240" cy="1752840"/>
          </a:xfrm>
          <a:prstGeom prst="downArrow">
            <a:avLst>
              <a:gd name="adj1" fmla="val 50000"/>
              <a:gd name="adj2" fmla="val 114943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5400000">
            <a:off x="3427200" y="197964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Fees?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5400000">
            <a:off x="4037040" y="2055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Set-Up Fees 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5400000">
            <a:off x="4646520" y="205596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License Fees 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048120" y="5638680"/>
            <a:ext cx="373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B2B Business Models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D9303D8-F350-478D-8F4B-0D57C6C4470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9072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900" strike="noStrike" u="none">
                <a:solidFill>
                  <a:srgbClr val="003366"/>
                </a:solidFill>
                <a:effectLst/>
                <a:uFillTx/>
                <a:latin typeface="CG Times"/>
              </a:rPr>
              <a:t>Recommended Principles Governing Business Model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09480" y="1600200"/>
            <a:ext cx="7772400" cy="4114800"/>
          </a:xfrm>
          <a:prstGeom prst="rect">
            <a:avLst/>
          </a:prstGeom>
          <a:solidFill>
            <a:srgbClr val="666699"/>
          </a:solidFill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Shape More, Share Less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9900"/>
              </a:buClr>
              <a:buFont typeface="Wingding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Generate diverse revenue sources independent of exchange customer’s revenue 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Avoid Leaving Money on the Table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9900"/>
              </a:buClr>
              <a:buFont typeface="Wingding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Segment customers through a self-selecting pricing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9900"/>
              </a:buClr>
              <a:buFont typeface="Wingding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Segment based on extent to which item is: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9900"/>
              </a:buClr>
              <a:buFont typeface="Wingdings" charset="2"/>
              <a:buChar char="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“mission critical”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ff9900"/>
              </a:buClr>
              <a:buFont typeface="Wingdings" charset="2"/>
              <a:buChar char="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purchased frequently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Achieve value-based pricing through a tiered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ff9900"/>
              </a:buClr>
              <a:buFont typeface="Wingding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Flat fee for specified number of RFQs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Wingdings" charset="2"/>
              <a:buChar char="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Per-RFQ fee for RFQs that exceed allowable</a:t>
            </a:r>
            <a:r>
              <a:rPr b="1" lang="en-US" sz="20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 number under flat fee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7E7834F-F6BA-4636-9190-561EB94A633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1219320" y="20574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514600" y="205740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657600" y="205740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00600" y="2057400"/>
            <a:ext cx="1523880" cy="457200"/>
          </a:xfrm>
          <a:custGeom>
            <a:avLst/>
            <a:gdLst>
              <a:gd name="textAreaLeft" fmla="*/ 0 w 1523880"/>
              <a:gd name="textAreaRight" fmla="*/ 1524240 w 15238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248520" y="205740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905120" y="289548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124080" y="2895480"/>
            <a:ext cx="1295640" cy="457200"/>
          </a:xfrm>
          <a:custGeom>
            <a:avLst/>
            <a:gdLst>
              <a:gd name="textAreaLeft" fmla="*/ 0 w 1295640"/>
              <a:gd name="textAreaRight" fmla="*/ 1296000 w 129564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562720" y="289548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343400" y="289548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527120" y="2133720"/>
            <a:ext cx="1052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Research/Plan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822040" y="2133720"/>
            <a:ext cx="57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964680" y="2133720"/>
            <a:ext cx="950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Search/Issue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029200" y="205740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Compile,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Analyze/Screen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556320" y="2133720"/>
            <a:ext cx="773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212920" y="2971800"/>
            <a:ext cx="71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Evaluate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431880" y="2895480"/>
            <a:ext cx="785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Optimize,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650840" y="2971800"/>
            <a:ext cx="663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Enforce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869440" y="2971800"/>
            <a:ext cx="52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295280" y="609480"/>
            <a:ext cx="723924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Buyer’s Perspective: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RFQ Value Chain Without Perfect.com’s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828800" y="525780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124080" y="5257800"/>
            <a:ext cx="1295640" cy="457200"/>
          </a:xfrm>
          <a:custGeom>
            <a:avLst/>
            <a:gdLst>
              <a:gd name="textAreaLeft" fmla="*/ 0 w 1295640"/>
              <a:gd name="textAreaRight" fmla="*/ 1296000 w 129564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419720" y="525780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715000" y="525780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136600" y="5257800"/>
            <a:ext cx="819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432240" y="5257800"/>
            <a:ext cx="65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727880" y="5257800"/>
            <a:ext cx="794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Evaluate 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098040" y="5334120"/>
            <a:ext cx="52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219320" y="3733920"/>
            <a:ext cx="72388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Buyer’s Perspective: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RFQ Value Chain Using Perfect.com’s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14A27C3-32E2-4CD6-A359-51479190E6A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"/>
          <p:cNvGraphicFramePr/>
          <p:nvPr/>
        </p:nvGraphicFramePr>
        <p:xfrm>
          <a:off x="1138320" y="457200"/>
          <a:ext cx="6915240" cy="53071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38320" y="457200"/>
                    <a:ext cx="6915240" cy="530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3" name=""/>
          <p:cNvSpPr/>
          <p:nvPr/>
        </p:nvSpPr>
        <p:spPr>
          <a:xfrm>
            <a:off x="1295280" y="5715000"/>
            <a:ext cx="381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SWOT Analysis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CDE8BF2-3897-4338-9D1A-78DE620038B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1905120" y="2057400"/>
            <a:ext cx="1371600" cy="4572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200400" y="205740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343400" y="205740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486400" y="2057400"/>
            <a:ext cx="1523880" cy="457200"/>
          </a:xfrm>
          <a:custGeom>
            <a:avLst/>
            <a:gdLst>
              <a:gd name="textAreaLeft" fmla="*/ 0 w 1523880"/>
              <a:gd name="textAreaRight" fmla="*/ 1524240 w 15238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666880" y="2895480"/>
            <a:ext cx="1295640" cy="457200"/>
          </a:xfrm>
          <a:custGeom>
            <a:avLst/>
            <a:gdLst>
              <a:gd name="textAreaLeft" fmla="*/ 0 w 1295640"/>
              <a:gd name="textAreaRight" fmla="*/ 1296000 w 129564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886200" y="289548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105520" y="289548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211840" y="2057400"/>
            <a:ext cx="811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Search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507840" y="2133720"/>
            <a:ext cx="815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650840" y="2133720"/>
            <a:ext cx="79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Screening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867280" y="2057400"/>
            <a:ext cx="129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Respond to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RFQ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974680" y="2971800"/>
            <a:ext cx="773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269600" y="2971800"/>
            <a:ext cx="663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Enforce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412240" y="2971800"/>
            <a:ext cx="52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295280" y="609480"/>
            <a:ext cx="723924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Seller’s Perspective: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RFQ Value Chain </a:t>
            </a:r>
            <a:r>
              <a:rPr b="0" lang="en-US" sz="2400" strike="noStrike" u="none">
                <a:solidFill>
                  <a:srgbClr val="ff9933"/>
                </a:solidFill>
                <a:effectLst/>
                <a:uFillTx/>
                <a:latin typeface="Times New Roman"/>
              </a:rPr>
              <a:t>Without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Perfect.com’s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514600" y="518148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809880" y="5181480"/>
            <a:ext cx="1295640" cy="457200"/>
          </a:xfrm>
          <a:custGeom>
            <a:avLst/>
            <a:gdLst>
              <a:gd name="textAreaLeft" fmla="*/ 0 w 1295640"/>
              <a:gd name="textAreaRight" fmla="*/ 1296000 w 129564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105520" y="5181480"/>
            <a:ext cx="1295280" cy="457200"/>
          </a:xfrm>
          <a:custGeom>
            <a:avLst/>
            <a:gdLst>
              <a:gd name="textAreaLeft" fmla="*/ 0 w 1295280"/>
              <a:gd name="textAreaRight" fmla="*/ 1295640 w 1295280"/>
              <a:gd name="textAreaTop" fmla="*/ 0 h 457200"/>
              <a:gd name="textAreaBottom" fmla="*/ 457560 h 457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822040" y="5257800"/>
            <a:ext cx="815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116600" y="5181480"/>
            <a:ext cx="87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Respond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RFQ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488200" y="5257800"/>
            <a:ext cx="52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219320" y="3733920"/>
            <a:ext cx="72388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Seller’s Perspective: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RFQ Value Chain </a:t>
            </a:r>
            <a:r>
              <a:rPr b="0" lang="en-US" sz="2400" strike="noStrike" u="none">
                <a:solidFill>
                  <a:srgbClr val="ff9933"/>
                </a:solidFill>
                <a:effectLst/>
                <a:uFillTx/>
                <a:latin typeface="Times New Roman"/>
              </a:rPr>
              <a:t>Using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Perfect.com’s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42741A9-88CF-46CC-8BAE-53A52867EDD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2000-05-13T14:54:58Z</dcterms:created>
  <dc:creator>Anil Sama</dc:creator>
  <dc:description/>
  <dc:language>en-US</dc:language>
  <cp:lastModifiedBy>Anil Sama</cp:lastModifiedBy>
  <dcterms:modified xsi:type="dcterms:W3CDTF">2000-05-17T04:03:11Z</dcterms:modified>
  <cp:revision>30</cp:revision>
  <dc:subject/>
  <dc:title>No Slide Title</dc:title>
</cp:coreProperties>
</file>