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png" ContentType="image/png"/>
  <Override PartName="/ppt/embeddings/oleObject1.bin" ContentType="application/vnd.openxmlformats-officedocument.oleObjec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267007-4253-42E0-AF83-54265AB0255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59864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3A45A7-0BD8-4E99-8D1F-829F5A12448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E51074-177B-4A33-9542-EBF330DCC31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6B4176-831A-4F17-BE9A-6969CA1E328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6C92D8-23F1-47A9-8951-72A72ED2E55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6312312-CFC8-49A2-8C0B-7F731BA11F5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28600" y="632448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366040" y="6080040"/>
            <a:ext cx="777960" cy="77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41200" y="914400"/>
            <a:ext cx="8902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1752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Proposal to Restructure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Resource Base</a:t>
            </a:r>
            <a:br>
              <a:rPr sz="2800"/>
            </a:br>
            <a:br>
              <a:rPr sz="28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Buyout Proposal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71600" y="41148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Proposed by Enron North America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To Socal Edison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August 28, 2001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24D1130-BA9A-40D7-A217-5FBE68E2DCF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 -Win 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768240" y="1390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Rate Payers Win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cost of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Stranded Cost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Viable Utility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 Stack becomes more efficient (emissions, costs, etc)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Edison Wins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high price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Eases the Tariff Rate-Cost Crunch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Moves Utility closer to Solvency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QFs Win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acceptable rate of return on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back 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ongoing debate regarding capacity/energy payments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 for the Day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97240" y="1752480"/>
            <a:ext cx="8071560" cy="23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Encourage experimental doodling.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Listen to anybody with an original idea, no matter how absurd 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might sound at first.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 McKnight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3M 1914-1966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 Medal of Technology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603360" y="151920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the Utility with market based “firm” replacement energy.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source of funds to repay the QF owners for past due debts owed by the Utility.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Create added “headroom” under rate cap.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the Asset owners with a reasonable return on equity , repayment of debt, and restructuring of related contracts.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0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a mechanism for existing QF owners to restructure existing operation, repower to provide for increases in efficiency, free up emission credits etc.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QFs in the California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 contracts form a significant (25 % or higher) of the resource base in California.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 contracts have been “out of market” and expect to be “out of market”.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QFs have relatively high operating costs, may emit a high level of emissions and are inefficient relative to new resources.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These high cost resources are must take by the utility and form a baseload supply rather than operating on the margin.  This prevents the market from sourcing these assets with more efficient resources.  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 capacity exceeds 3600 MW in SCE 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The cost of these QF PPAs exceed market prices by over  $ 3 Billion 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The current market is such that: 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buy out QF PPA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QF energy with firm market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Save rate payers an estimated $ 1 billion on a discounted cash flow basis (through discount on future payment or repayment of outstanding debt)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Supply – Demand Example Summary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2306520" y="1600200"/>
            <a:ext cx="0" cy="3276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306520" y="4876920"/>
            <a:ext cx="57913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306520" y="2209680"/>
            <a:ext cx="495324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726240" y="1600200"/>
            <a:ext cx="0" cy="3276720"/>
          </a:xfrm>
          <a:prstGeom prst="line">
            <a:avLst/>
          </a:prstGeom>
          <a:ln w="1908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679200" y="1979640"/>
            <a:ext cx="172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line for QF Energy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062600" y="5027760"/>
            <a:ext cx="100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6200000">
            <a:off x="907920" y="3310200"/>
            <a:ext cx="2061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Power Cost, 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270080" y="1906560"/>
            <a:ext cx="1087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    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(SRAC)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195240" y="4951440"/>
            <a:ext cx="1213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# 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26960" y="3198960"/>
            <a:ext cx="1052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Supply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344680" y="1790640"/>
            <a:ext cx="5614920" cy="2222640"/>
          </a:xfrm>
          <a:custGeom>
            <a:avLst/>
            <a:gdLst/>
            <a:ahLst/>
            <a:rect l="l" t="t" r="r" b="b"/>
            <a:pathLst>
              <a:path w="3978" h="1633">
                <a:moveTo>
                  <a:pt x="0" y="1633"/>
                </a:moveTo>
                <a:cubicBezTo>
                  <a:pt x="464" y="1620"/>
                  <a:pt x="929" y="1607"/>
                  <a:pt x="1526" y="1372"/>
                </a:cubicBezTo>
                <a:cubicBezTo>
                  <a:pt x="2123" y="1137"/>
                  <a:pt x="3188" y="440"/>
                  <a:pt x="3583" y="220"/>
                </a:cubicBezTo>
                <a:cubicBezTo>
                  <a:pt x="3978" y="0"/>
                  <a:pt x="3938" y="27"/>
                  <a:pt x="3898" y="55"/>
                </a:cubicBezTo>
              </a:path>
            </a:pathLst>
          </a:custGeom>
          <a:noFill/>
          <a:ln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330280" y="1228680"/>
            <a:ext cx="5591520" cy="2200320"/>
          </a:xfrm>
          <a:custGeom>
            <a:avLst/>
            <a:gdLst/>
            <a:ahLst/>
            <a:rect l="l" t="t" r="r" b="b"/>
            <a:pathLst>
              <a:path w="3978" h="1633">
                <a:moveTo>
                  <a:pt x="0" y="1633"/>
                </a:moveTo>
                <a:cubicBezTo>
                  <a:pt x="464" y="1620"/>
                  <a:pt x="929" y="1607"/>
                  <a:pt x="1526" y="1372"/>
                </a:cubicBezTo>
                <a:cubicBezTo>
                  <a:pt x="2123" y="1137"/>
                  <a:pt x="3188" y="440"/>
                  <a:pt x="3583" y="220"/>
                </a:cubicBezTo>
                <a:cubicBezTo>
                  <a:pt x="3978" y="0"/>
                  <a:pt x="3938" y="27"/>
                  <a:pt x="3898" y="55"/>
                </a:cubicBezTo>
              </a:path>
            </a:pathLst>
          </a:custGeom>
          <a:noFill/>
          <a:ln w="22320">
            <a:solidFill>
              <a:srgbClr val="3399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2307960" y="2208240"/>
            <a:ext cx="725400" cy="641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2330280" y="2193840"/>
            <a:ext cx="1044720" cy="927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2328840" y="2214720"/>
            <a:ext cx="1378080" cy="1211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2305080" y="2193840"/>
            <a:ext cx="404640" cy="344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2623680" y="2236680"/>
            <a:ext cx="1365480" cy="1200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3003480" y="2235240"/>
            <a:ext cx="1317600" cy="116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3416040" y="2232000"/>
            <a:ext cx="1222200" cy="1116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3850920" y="2205000"/>
            <a:ext cx="1152360" cy="1068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4348080" y="2227320"/>
            <a:ext cx="951120" cy="90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4919760" y="2212920"/>
            <a:ext cx="722160" cy="689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5595480" y="2212920"/>
            <a:ext cx="344520" cy="33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712240" y="2558880"/>
            <a:ext cx="187020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Potential Savings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536560" y="4208400"/>
            <a:ext cx="166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Replacement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521440" y="3433680"/>
            <a:ext cx="14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 to Amortize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525760" y="3430440"/>
            <a:ext cx="0" cy="571680"/>
          </a:xfrm>
          <a:prstGeom prst="line">
            <a:avLst/>
          </a:prstGeom>
          <a:ln w="64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521080" y="4008600"/>
            <a:ext cx="1440" cy="798480"/>
          </a:xfrm>
          <a:prstGeom prst="line">
            <a:avLst/>
          </a:prstGeom>
          <a:ln w="32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55480" y="5410080"/>
            <a:ext cx="7907400" cy="7621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09480" y="5479920"/>
            <a:ext cx="7925040" cy="6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= Existing QF Payments - Replacement Energy Cost - Debt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6054840" y="2432160"/>
            <a:ext cx="2587680" cy="30034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01480" y="2416320"/>
            <a:ext cx="2587680" cy="30034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019400" y="3111480"/>
            <a:ext cx="1116000" cy="1239840"/>
          </a:xfrm>
          <a:prstGeom prst="rect">
            <a:avLst/>
          </a:prstGeom>
          <a:solidFill>
            <a:srgbClr val="00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06360" y="395280"/>
            <a:ext cx="7772400" cy="59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Dual Auction QF Restructuring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214200" y="2827440"/>
            <a:ext cx="2633760" cy="20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“bids” in contract buyout payment ($/kw)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replacement energy price, potential savings.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5733720" y="2793960"/>
            <a:ext cx="2908440" cy="261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Suppliers “bid” in firm energy (Std. EEI Firm Energy)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QF buyout bids and potential savings.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Replacement quantity offsets capacity of QF buyout.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501480" y="2516040"/>
            <a:ext cx="2492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QF Contract Buy Out Auction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162120" y="2538360"/>
            <a:ext cx="2297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Replacement Energy Auction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017960" y="3427560"/>
            <a:ext cx="1108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Platform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01480" y="1141560"/>
            <a:ext cx="7772400" cy="11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Conduct Dual Auction for Buy Out and Replacement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to Buy Out and Terminate QF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to Purchase Replacement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219480" y="3425760"/>
            <a:ext cx="712800" cy="614520"/>
          </a:xfrm>
          <a:custGeom>
            <a:avLst/>
            <a:gdLst>
              <a:gd name="textAreaLeft" fmla="*/ 88920 w 712800"/>
              <a:gd name="textAreaRight" fmla="*/ 623880 w 712800"/>
              <a:gd name="textAreaTop" fmla="*/ 153720 h 614520"/>
              <a:gd name="textAreaBottom" fmla="*/ 461160 h 614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10762800">
            <a:off x="5223960" y="3448800"/>
            <a:ext cx="712800" cy="614520"/>
          </a:xfrm>
          <a:custGeom>
            <a:avLst/>
            <a:gdLst>
              <a:gd name="textAreaLeft" fmla="*/ 88920 w 712800"/>
              <a:gd name="textAreaRight" fmla="*/ 623880 w 712800"/>
              <a:gd name="textAreaTop" fmla="*/ 153720 h 614520"/>
              <a:gd name="textAreaBottom" fmla="*/ 461160 h 614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49200" y="27288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Potential Buy Out Value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826920" y="1765440"/>
            <a:ext cx="7488360" cy="29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Analysis ($000)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Existing Payments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PV(10%) of future Payments to QFs under existing PPAs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$ 2,203,173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Minus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Contract Restructuring Cost: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QF Buyout + Replacement Energy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$ 1,746,616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Savings : 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$ 456,556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98960" y="1247760"/>
            <a:ext cx="2797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cc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Where is the value?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963720" y="4397400"/>
            <a:ext cx="721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Description of Terms and Assumptions: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501480" y="1201680"/>
            <a:ext cx="7772400" cy="47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PPA: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Present Value of the total payments made to the QF, by asset type,  on a discounted cash flow basis of 10%.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of the Cost of the QF Buyout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enterprise value of the existing QF assets, by asset type.  Calculated as the existing PPA revenues less the fixed (excluding debt payments) and variable expenses, on a 10% discounted cash flow basis.  (Note: Assumes NO asset value of costs upon end of or termination of existing PPA)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Cost of Replacement Energy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Present Value of the total future payments to be made by the utility for firm energy to replace the existing QF energy supplies.  Values determined on a discounted cash flow basis of 10%.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Total Cost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Cost of the QF Buyout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plus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the Cost of the Replacement Energy.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Total Savings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Delta between the existing PPA payments to the QF and the Total Cost, which is the cost of the Buyout plus Replacement Energy.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"/>
          <p:cNvGraphicFramePr/>
          <p:nvPr/>
        </p:nvGraphicFramePr>
        <p:xfrm>
          <a:off x="614520" y="1476360"/>
          <a:ext cx="7765920" cy="4111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4520" y="1476360"/>
                    <a:ext cx="7765920" cy="411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" name=""/>
          <p:cNvSpPr/>
          <p:nvPr/>
        </p:nvSpPr>
        <p:spPr>
          <a:xfrm>
            <a:off x="226800" y="5681520"/>
            <a:ext cx="3520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Columns A, B and C assume 10 discount factor.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25236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Detailed Analysis of Potential Savings: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171360" y="1628640"/>
            <a:ext cx="8801280" cy="3665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555480" y="5410080"/>
            <a:ext cx="7907400" cy="7621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255600" y="361440"/>
            <a:ext cx="7772400" cy="62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Dual Auction Execution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3827520" y="1214280"/>
            <a:ext cx="1487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674880" y="2392200"/>
            <a:ext cx="179424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(or Holding Co.)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006280" y="4022640"/>
            <a:ext cx="91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Out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224760" y="3998880"/>
            <a:ext cx="856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413360" y="2000160"/>
            <a:ext cx="91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730920" y="1878120"/>
            <a:ext cx="11620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Prudence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759120" y="1143000"/>
            <a:ext cx="16034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505320" y="2286000"/>
            <a:ext cx="213336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H="1" flipV="1">
            <a:off x="2428920" y="2316240"/>
            <a:ext cx="1076400" cy="350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439000" y="1876320"/>
            <a:ext cx="9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Payer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422440" y="2533680"/>
            <a:ext cx="1084320" cy="385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746720" y="2585880"/>
            <a:ext cx="133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Lump Sum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for QFs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745800" y="3441600"/>
            <a:ext cx="1442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QF’s Offer 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$/kw of Capacity)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575800" y="3359160"/>
            <a:ext cx="78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572000" y="16002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17760" y="323064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572000" y="160020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 QF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692760" y="188604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5605200" y="2290680"/>
            <a:ext cx="1066680" cy="473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 flipV="1">
            <a:off x="5176440" y="3224160"/>
            <a:ext cx="885960" cy="774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716080" y="3400560"/>
            <a:ext cx="1010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970520" y="3252960"/>
            <a:ext cx="1109520" cy="102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183280" y="358128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080480" y="324792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303960" y="1041480"/>
            <a:ext cx="2104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reviews structure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pre-approves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65240" y="1154160"/>
            <a:ext cx="2776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Raise QF buyout payment through securitization of Rate Payer 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218280" y="1020600"/>
            <a:ext cx="2270160" cy="463680"/>
          </a:xfrm>
          <a:prstGeom prst="wedgeRoundRectCallout">
            <a:avLst>
              <a:gd name="adj1" fmla="val 699"/>
              <a:gd name="adj2" fmla="val 136986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09480" y="5518080"/>
            <a:ext cx="79250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= Existing QF Payments - Replacement Power Cost - Debt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3105000" y="3222720"/>
            <a:ext cx="855720" cy="7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3040200" y="3276720"/>
            <a:ext cx="1079280" cy="1054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52280" y="1073160"/>
            <a:ext cx="2664000" cy="547560"/>
          </a:xfrm>
          <a:prstGeom prst="wedgeRoundRectCallout">
            <a:avLst>
              <a:gd name="adj1" fmla="val 4587"/>
              <a:gd name="adj2" fmla="val 99273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887480" y="3998880"/>
            <a:ext cx="1177920" cy="61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080040" y="3998880"/>
            <a:ext cx="1177920" cy="604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983040" y="4294080"/>
            <a:ext cx="1177920" cy="617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1"/>
          <a:stretch/>
        </p:blipFill>
        <p:spPr>
          <a:xfrm>
            <a:off x="4245120" y="4348080"/>
            <a:ext cx="679320" cy="558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5" name=""/>
          <p:cNvSpPr/>
          <p:nvPr/>
        </p:nvSpPr>
        <p:spPr>
          <a:xfrm flipH="1" flipV="1">
            <a:off x="3071880" y="4438800"/>
            <a:ext cx="890640" cy="164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V="1">
            <a:off x="5175360" y="4451040"/>
            <a:ext cx="9046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060720" y="4303800"/>
            <a:ext cx="925560" cy="14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>
            <a:off x="5149800" y="4299120"/>
            <a:ext cx="930240" cy="144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217520" y="187488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2001-08-05T16:36:00Z</dcterms:created>
  <dc:creator>metring</dc:creator>
  <dc:description/>
  <dc:language>en-US</dc:language>
  <cp:lastModifiedBy>metring</cp:lastModifiedBy>
  <dcterms:modified xsi:type="dcterms:W3CDTF">2001-08-31T16:32:10Z</dcterms:modified>
  <cp:revision>61</cp:revision>
  <dc:subject/>
  <dc:title>Dual Auction</dc:title>
</cp:coreProperties>
</file>