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png" ContentType="image/png"/>
  <Override PartName="/ppt/embeddings/oleObject1.bin" ContentType="application/vnd.openxmlformats-officedocument.oleObjec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040" y="368280"/>
            <a:ext cx="777240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59864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784D6C-85F5-40B6-B783-D466D0BF84C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040" y="368280"/>
            <a:ext cx="777240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C2B4FB-6BA1-4925-A06A-FF36769FD66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C8F437-5C41-498D-ABE7-90B56ABCC5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040" y="368280"/>
            <a:ext cx="777240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752E0D-9C8B-4D11-84E4-B80EF906C8C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040" y="368280"/>
            <a:ext cx="777240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E70A00-6743-49B8-8238-6377793234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040" y="368280"/>
            <a:ext cx="777240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17CE64-31B9-4EF9-94B8-C3A59D483FC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840B19-E8C8-4621-9911-E2DFB60CD6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6324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Proposal to Restructure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California Resource Base</a:t>
            </a:r>
            <a:br>
              <a:rPr sz="2400"/>
            </a:br>
            <a:br>
              <a:rPr sz="24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Buyout Proposal</a:t>
            </a:r>
            <a:endParaRPr b="0" lang="en-US" sz="26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41148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by Enron North America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Socal Edison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22,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872D31C-1036-4672-9F88-878544F9F82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Win -Win - Win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768240" y="1390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Payers Win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Stranded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Viable Utility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Stack becomes more efficient (emissions, costs,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Edison Wins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high price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Eases the Tariff Rate-Cost Crunch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Moves Utility closer to Solvency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QFs Win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acceptable rate of return on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back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ongoing debate regarding capacity/energy payments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QFs in the California Market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contracts form a significant (25 % or higher) of the resource base in California.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contracts have been “out of market” and expect to be “out of market”.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QFs have relatively high operating costs, may emit a high level of emissions and are inefficient relative to new resources.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high cost resources are must take by the utility and form a baseload supply rather than operating on the margin.  This prevents the market from sourcing these assets with more efficient resources.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Proposal -  Restructure QF Contracts to: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23" name=""/>
          <p:cNvSpPr/>
          <p:nvPr/>
        </p:nvSpPr>
        <p:spPr>
          <a:xfrm>
            <a:off x="603360" y="151920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the Utility with market based “firm” replacement energy.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source of funds to repay the QF owners for past due debts owed by the Utility.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added headroom under rate cap.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the Asset owners with a reasonable return on equity , repayment of debt, and restructuring of related contracts.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a mechanism for existing QF owners to restructure existing operation, repower to provide for increases in efficiency, free up emission credits etc.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Value Proposition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Excess of 3600 MW of QF capacity in SCE territory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Present Value Basis, the costs of the QF PPAs exceed market  prices by over  $ 3 Billion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current market prices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buy out QF PPA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Replace QF energy with firm market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Save rate payers an estimated $ 1 billion on a discounted cash flow basis (through discount on future payment or repayment of outstanding debt)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1981080" y="1600200"/>
            <a:ext cx="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81080" y="4876920"/>
            <a:ext cx="5791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81080" y="2209680"/>
            <a:ext cx="49532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00800" y="1600200"/>
            <a:ext cx="0" cy="3276720"/>
          </a:xfrm>
          <a:prstGeom prst="line">
            <a:avLst/>
          </a:prstGeom>
          <a:ln w="1908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63520" y="388800"/>
            <a:ext cx="5800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QF Supply – Demand Example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353760" y="1979640"/>
            <a:ext cx="172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line for QF 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737160" y="5027760"/>
            <a:ext cx="100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6200000">
            <a:off x="1254600" y="3081600"/>
            <a:ext cx="67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93960" y="205596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   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(SRAC)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869800" y="4951440"/>
            <a:ext cx="1213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#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01520" y="3198960"/>
            <a:ext cx="1052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Supply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019240" y="1790640"/>
            <a:ext cx="5614920" cy="2222640"/>
          </a:xfrm>
          <a:custGeom>
            <a:avLst/>
            <a:gdLst/>
            <a:ahLst/>
            <a:rect l="l" t="t" r="r" b="b"/>
            <a:pathLst>
              <a:path w="3978" h="1633">
                <a:moveTo>
                  <a:pt x="0" y="1633"/>
                </a:moveTo>
                <a:cubicBezTo>
                  <a:pt x="464" y="1620"/>
                  <a:pt x="929" y="1607"/>
                  <a:pt x="1526" y="1372"/>
                </a:cubicBezTo>
                <a:cubicBezTo>
                  <a:pt x="2123" y="1137"/>
                  <a:pt x="3188" y="440"/>
                  <a:pt x="3583" y="220"/>
                </a:cubicBezTo>
                <a:cubicBezTo>
                  <a:pt x="3978" y="0"/>
                  <a:pt x="3938" y="27"/>
                  <a:pt x="3898" y="55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04840" y="1228680"/>
            <a:ext cx="5591520" cy="2200320"/>
          </a:xfrm>
          <a:custGeom>
            <a:avLst/>
            <a:gdLst/>
            <a:ahLst/>
            <a:rect l="l" t="t" r="r" b="b"/>
            <a:pathLst>
              <a:path w="3978" h="1633">
                <a:moveTo>
                  <a:pt x="0" y="1633"/>
                </a:moveTo>
                <a:cubicBezTo>
                  <a:pt x="464" y="1620"/>
                  <a:pt x="929" y="1607"/>
                  <a:pt x="1526" y="1372"/>
                </a:cubicBezTo>
                <a:cubicBezTo>
                  <a:pt x="2123" y="1137"/>
                  <a:pt x="3188" y="440"/>
                  <a:pt x="3583" y="220"/>
                </a:cubicBezTo>
                <a:cubicBezTo>
                  <a:pt x="3978" y="0"/>
                  <a:pt x="3938" y="27"/>
                  <a:pt x="3898" y="55"/>
                </a:cubicBezTo>
              </a:path>
            </a:pathLst>
          </a:custGeom>
          <a:noFill/>
          <a:ln w="2232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1982520" y="2208240"/>
            <a:ext cx="725400" cy="64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2004840" y="2193840"/>
            <a:ext cx="1044720" cy="92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2003400" y="2214720"/>
            <a:ext cx="137808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1979640" y="2193840"/>
            <a:ext cx="4046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298240" y="2236680"/>
            <a:ext cx="1365480" cy="120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678040" y="2235240"/>
            <a:ext cx="1317600" cy="116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3090600" y="2232000"/>
            <a:ext cx="1222200" cy="1116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3525480" y="2205000"/>
            <a:ext cx="1152360" cy="1068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4022640" y="2227320"/>
            <a:ext cx="951120" cy="90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4594320" y="2212920"/>
            <a:ext cx="722160" cy="6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5270040" y="2212920"/>
            <a:ext cx="344520" cy="3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386800" y="2558880"/>
            <a:ext cx="18702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211120" y="4208400"/>
            <a:ext cx="16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196720" y="3470400"/>
            <a:ext cx="200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Added Cost  to Amortize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00320" y="3430440"/>
            <a:ext cx="0" cy="571680"/>
          </a:xfrm>
          <a:prstGeom prst="line">
            <a:avLst/>
          </a:prstGeom>
          <a:ln w="64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195640" y="4008600"/>
            <a:ext cx="1440" cy="798480"/>
          </a:xfrm>
          <a:prstGeom prst="line">
            <a:avLst/>
          </a:prstGeom>
          <a:ln w="32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Illustrative Example of Buy Out Values: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56" name=""/>
          <p:cNvSpPr/>
          <p:nvPr/>
        </p:nvSpPr>
        <p:spPr>
          <a:xfrm>
            <a:off x="826920" y="1501920"/>
            <a:ext cx="7488360" cy="39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Aggregate Capacity MWs: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Est. Heat Rate,MBtu/MWh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Aggregate Capacity Payment, $/kw-year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Remaining Term of PPA,yrs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Analysis ($000) 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on PPA revenues less $ 45.00/MWh Replacement Power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discounted at preferred rate component discount rate of 10 %: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$ 649,947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Minus: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Asset Buyout Cost (Enterprise Value + Fututre Merchant Value)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Calculated on a discounted cash flow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( 10% PV Discount Rate) ( PPA Revenues – Expenses)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-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$ 256,151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Savings :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$ 393,796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148520" y="5048280"/>
            <a:ext cx="973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44560" y="2790720"/>
            <a:ext cx="7800840" cy="0"/>
          </a:xfrm>
          <a:prstGeom prst="line">
            <a:avLst/>
          </a:prstGeom>
          <a:ln w="3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68320" y="1461960"/>
            <a:ext cx="7800840" cy="0"/>
          </a:xfrm>
          <a:prstGeom prst="line">
            <a:avLst/>
          </a:prstGeom>
          <a:ln w="3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226800" y="5681520"/>
            <a:ext cx="352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Columns A, B and C assume 10 discount factor.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5236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Detailed Analysis of Potential Savings: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pic>
        <p:nvPicPr>
          <p:cNvPr id="64" name="" descr=""/>
          <p:cNvPicPr/>
          <p:nvPr/>
        </p:nvPicPr>
        <p:blipFill>
          <a:blip r:embed="rId3"/>
          <a:stretch/>
        </p:blipFill>
        <p:spPr>
          <a:xfrm>
            <a:off x="171360" y="1628640"/>
            <a:ext cx="8801280" cy="3665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06360" y="39528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Dual Auction QF Restructuring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26960" y="2325240"/>
            <a:ext cx="3810240" cy="311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“bids” in contract buyout payment ($/kw)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replacement energy price, potential savings.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508280" y="2309400"/>
            <a:ext cx="3809880" cy="331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“bid” in firm energy (Std. EEI Firm Energy)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QF buyout bids and potential savings.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quantity equals offsetting QF buyout capacity.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1288440" y="1890720"/>
            <a:ext cx="183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Buy Out 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998240" y="1898640"/>
            <a:ext cx="3141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Replacement Energy 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784760" y="1614600"/>
            <a:ext cx="3716280" cy="350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27120" y="1623960"/>
            <a:ext cx="3716280" cy="350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0793400">
            <a:off x="6032160" y="5130720"/>
            <a:ext cx="814320" cy="866880"/>
          </a:xfrm>
          <a:custGeom>
            <a:avLst/>
            <a:gdLst>
              <a:gd name="textAreaLeft" fmla="*/ 0 w 814320"/>
              <a:gd name="textAreaRight" fmla="*/ 814680 w 814320"/>
              <a:gd name="textAreaTop" fmla="*/ 0 h 866880"/>
              <a:gd name="textAreaBottom" fmla="*/ 867240 h 866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8916" stAng="10800000" swAng="5400000"/>
                <a:lnTo>
                  <a:pt x="14821" y="3244"/>
                </a:lnTo>
                <a:lnTo>
                  <a:pt x="14821" y="0"/>
                </a:lnTo>
                <a:lnTo>
                  <a:pt x="21600" y="6079"/>
                </a:lnTo>
                <a:lnTo>
                  <a:pt x="14821" y="12158"/>
                </a:lnTo>
                <a:lnTo>
                  <a:pt x="14821" y="8914"/>
                </a:lnTo>
                <a:lnTo>
                  <a:pt x="12427" y="8914"/>
                </a:lnTo>
                <a:arcTo wR="6757" hR="3246" stAng="16200000" swAng="-5400000"/>
                <a:lnTo>
                  <a:pt x="5670" y="216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 rot="10806600">
            <a:off x="2310480" y="5141520"/>
            <a:ext cx="814320" cy="866880"/>
          </a:xfrm>
          <a:custGeom>
            <a:avLst/>
            <a:gdLst>
              <a:gd name="textAreaLeft" fmla="*/ 360 w 814320"/>
              <a:gd name="textAreaRight" fmla="*/ 815040 w 814320"/>
              <a:gd name="textAreaTop" fmla="*/ 0 h 866880"/>
              <a:gd name="textAreaBottom" fmla="*/ 867240 h 866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8916" stAng="10800000" swAng="5400000"/>
                <a:lnTo>
                  <a:pt x="14821" y="3244"/>
                </a:lnTo>
                <a:lnTo>
                  <a:pt x="14821" y="0"/>
                </a:lnTo>
                <a:lnTo>
                  <a:pt x="21600" y="6079"/>
                </a:lnTo>
                <a:lnTo>
                  <a:pt x="14821" y="12158"/>
                </a:lnTo>
                <a:lnTo>
                  <a:pt x="14821" y="8914"/>
                </a:lnTo>
                <a:lnTo>
                  <a:pt x="12427" y="8914"/>
                </a:lnTo>
                <a:arcTo wR="6757" hR="3246" stAng="16200000" swAng="-5400000"/>
                <a:lnTo>
                  <a:pt x="5670" y="216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14880" y="5415120"/>
            <a:ext cx="2539800" cy="677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14760" y="5597640"/>
            <a:ext cx="2022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380880" y="5410080"/>
            <a:ext cx="8305920" cy="762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55600" y="361440"/>
            <a:ext cx="7772400" cy="62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Impact"/>
              </a:rPr>
              <a:t>Dual Auction</a:t>
            </a:r>
            <a:endParaRPr b="0" lang="en-US" sz="2800" strike="noStrike" u="none">
              <a:solidFill>
                <a:srgbClr val="009900"/>
              </a:solidFill>
              <a:effectLst/>
              <a:uFillTx/>
              <a:latin typeface="Impact"/>
            </a:endParaRPr>
          </a:p>
        </p:txBody>
      </p:sp>
      <p:sp>
        <p:nvSpPr>
          <p:cNvPr id="78" name=""/>
          <p:cNvSpPr/>
          <p:nvPr/>
        </p:nvSpPr>
        <p:spPr>
          <a:xfrm>
            <a:off x="3827520" y="1214280"/>
            <a:ext cx="1487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606120" y="2529000"/>
            <a:ext cx="195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Edison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006280" y="4022640"/>
            <a:ext cx="91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224760" y="3998880"/>
            <a:ext cx="856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413360" y="2000160"/>
            <a:ext cx="91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730920" y="1878120"/>
            <a:ext cx="11620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Prudence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759120" y="1143000"/>
            <a:ext cx="1603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505320" y="2286000"/>
            <a:ext cx="213336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 flipV="1">
            <a:off x="2428920" y="2316240"/>
            <a:ext cx="1076400" cy="350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439000" y="1876320"/>
            <a:ext cx="9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422440" y="2533680"/>
            <a:ext cx="1084320" cy="38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746720" y="258588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for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45800" y="3441600"/>
            <a:ext cx="144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QF’s Offer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$/kw of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575800" y="335916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572000" y="16002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17760" y="323064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572000" y="160020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QF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692760" y="188604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5605200" y="2290680"/>
            <a:ext cx="1066680" cy="47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 flipV="1">
            <a:off x="5176440" y="3224160"/>
            <a:ext cx="885960" cy="774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16080" y="3400560"/>
            <a:ext cx="101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70520" y="3252960"/>
            <a:ext cx="1109520" cy="102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183280" y="358128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080480" y="324792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303960" y="1041480"/>
            <a:ext cx="210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reviews structure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pre-approves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65240" y="1154160"/>
            <a:ext cx="2776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QF buyout payment through securitization of Rate Payer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218280" y="1095480"/>
            <a:ext cx="2270160" cy="388800"/>
          </a:xfrm>
          <a:prstGeom prst="wedgeRoundRectCallout">
            <a:avLst>
              <a:gd name="adj1" fmla="val 699"/>
              <a:gd name="adj2" fmla="val 153671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46120" y="5456160"/>
            <a:ext cx="79246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Formula: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= Existing QF Payments - Replacement Power Cost - Debt Repayment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105000" y="3222720"/>
            <a:ext cx="855720" cy="7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3040200" y="3276720"/>
            <a:ext cx="1079280" cy="1054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52280" y="1098720"/>
            <a:ext cx="2664000" cy="522000"/>
          </a:xfrm>
          <a:prstGeom prst="wedgeRoundRectCallout">
            <a:avLst>
              <a:gd name="adj1" fmla="val 4587"/>
              <a:gd name="adj2" fmla="val 101671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887480" y="3998880"/>
            <a:ext cx="1177920" cy="61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080040" y="3998880"/>
            <a:ext cx="1177920" cy="604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983040" y="4294080"/>
            <a:ext cx="1177920" cy="61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2" name="" descr=""/>
          <p:cNvPicPr/>
          <p:nvPr/>
        </p:nvPicPr>
        <p:blipFill>
          <a:blip r:embed="rId1"/>
          <a:stretch/>
        </p:blipFill>
        <p:spPr>
          <a:xfrm>
            <a:off x="4245120" y="4348080"/>
            <a:ext cx="679320" cy="558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"/>
          <p:cNvSpPr/>
          <p:nvPr/>
        </p:nvSpPr>
        <p:spPr>
          <a:xfrm flipH="1" flipV="1">
            <a:off x="3071880" y="4438800"/>
            <a:ext cx="890640" cy="164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5175360" y="4451040"/>
            <a:ext cx="9046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060720" y="4303800"/>
            <a:ext cx="92556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5149800" y="4299120"/>
            <a:ext cx="930240" cy="144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217520" y="187488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2001-08-05T16:36:00Z</dcterms:created>
  <dc:creator>metring</dc:creator>
  <dc:description/>
  <dc:language>en-US</dc:language>
  <cp:lastModifiedBy>metring</cp:lastModifiedBy>
  <dcterms:modified xsi:type="dcterms:W3CDTF">2001-08-22T17:08:29Z</dcterms:modified>
  <cp:revision>52</cp:revision>
  <dc:subject/>
  <dc:title>Dual Auction</dc:title>
</cp:coreProperties>
</file>