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embeddings/oleObject1.bin" ContentType="application/vnd.openxmlformats-officedocument.oleObject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59864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6B9CD9-BD6A-4984-8EB8-42C0795B063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52F2BE-D4F7-4028-8290-9A79096CD9C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7B5F26-506F-4A5B-8E64-024A2D3BFD8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1253D4-1395-4E1E-A57F-5AE6FEA8AA4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928D4B-167C-45CA-A2F7-077E22F492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9F21F1-72F4-4CF2-9630-FB65C474814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1282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6ADC9B7-2D30-4082-A59A-43A82390B97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632448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36604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75680" y="5478480"/>
            <a:ext cx="218700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Information: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Etringer, Director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Phone: 503-464-3836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metring@enron.com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enron_logo_1" descr=""/>
          <p:cNvPicPr/>
          <p:nvPr/>
        </p:nvPicPr>
        <p:blipFill>
          <a:blip r:embed="rId1"/>
          <a:stretch/>
        </p:blipFill>
        <p:spPr>
          <a:xfrm>
            <a:off x="4062240" y="4749840"/>
            <a:ext cx="1019520" cy="105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44200" y="2063520"/>
            <a:ext cx="7427880" cy="11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Buyout Proposal</a:t>
            </a:r>
            <a:br>
              <a:rPr sz="3000"/>
            </a:br>
            <a:br>
              <a:rPr sz="30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Presented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3530160" y="4371840"/>
            <a:ext cx="2055960" cy="27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September 26, 2001</a:t>
            </a:r>
            <a:endParaRPr b="0" lang="en-US" sz="14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47120" y="63295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PG&amp;E%20logo" descr=""/>
          <p:cNvPicPr/>
          <p:nvPr/>
        </p:nvPicPr>
        <p:blipFill>
          <a:blip r:embed="rId2"/>
          <a:stretch/>
        </p:blipFill>
        <p:spPr>
          <a:xfrm>
            <a:off x="3421080" y="3263760"/>
            <a:ext cx="2274840" cy="100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615960" y="1341360"/>
            <a:ext cx="7772400" cy="47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PPA Contractual Cash Flow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capacity and energy payments made to the QF, based on the contracted firm capacity,  on a discounted cash flow basis of 10%.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Cost of Replacement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 of the Present Value of the total future payments to be made by the utility for firm energy to replace the existing QF energy supplies.  Values determined on a discounted cash flow basis of 10% and a replacement cost of $ 45.00/MWh.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of the Cost of the QF Buyout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value of the project as a QF with existing PPA.  Calculated as the existing PPA revenues less fuel and fixed and variable expenses, on a 10% discounted cash flow basis.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Merchant Value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value of project as a merchant asset.  Value assumes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gas and power forward curves.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Potential Savings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Delta between the existing PPA payments to the QF and the Total Cost, which is the cost of the Buyout plus Replacement Energy.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25000" y="914400"/>
            <a:ext cx="422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 OF TERMS AND ASSUMPTIONS: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22840" y="914400"/>
            <a:ext cx="3300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($MM*):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293760" y="1393920"/>
          <a:ext cx="8454960" cy="4902120"/>
        </p:xfrm>
        <a:graphic>
          <a:graphicData uri="http://schemas.openxmlformats.org/drawingml/2006/table">
            <a:tbl>
              <a:tblPr/>
              <a:tblGrid>
                <a:gridCol w="2919240"/>
                <a:gridCol w="701640"/>
                <a:gridCol w="701640"/>
                <a:gridCol w="1214640"/>
                <a:gridCol w="965160"/>
                <a:gridCol w="1038240"/>
                <a:gridCol w="91440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MWs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of PPA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Cost of Replacement Energy ($45/MWh)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a QF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Merchant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Potential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Savings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cc"/>
                    </a:solidFill>
                  </a:tcPr>
                </a:tc>
              </a:tr>
              <a:tr h="3592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Petcoke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2,294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899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1,402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721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348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(1)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9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All-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Only 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3,318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11,384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7,018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6,729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3,794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2,290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$ 1,173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$ 677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6" name=""/>
          <p:cNvSpPr/>
          <p:nvPr/>
        </p:nvSpPr>
        <p:spPr>
          <a:xfrm>
            <a:off x="2120760" y="6296040"/>
            <a:ext cx="6208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* ENA Estimated Values based on 3</a:t>
            </a:r>
            <a:r>
              <a:rPr b="1" lang="en-US" sz="1200" strike="noStrike" u="none" baseline="30000">
                <a:solidFill>
                  <a:srgbClr val="0000cc"/>
                </a:solidFill>
                <a:effectLst/>
                <a:uFillTx/>
                <a:latin typeface="Arial"/>
              </a:rPr>
              <a:t>rd</a:t>
            </a: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party Henwood gas and power curves.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Execution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6161040" y="267012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08040" y="265428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125960" y="3349800"/>
            <a:ext cx="1116000" cy="1239840"/>
          </a:xfrm>
          <a:prstGeom prst="rect">
            <a:avLst/>
          </a:prstGeom>
          <a:solidFill>
            <a:srgbClr val="00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Platform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306360" y="39528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320400" y="3065040"/>
            <a:ext cx="2633400" cy="20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“bids” in contract buyout payment ($/kw)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replacement energy price,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5839920" y="3031920"/>
            <a:ext cx="2908440" cy="261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“bid” in firm energy (Std. EEI Firm Energy)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QF buyout bids and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quantity offsets capacity of QF buyout.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716040" y="2754360"/>
            <a:ext cx="249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QF Contract Buy Out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274800" y="2738520"/>
            <a:ext cx="229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Replacement Energy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01480" y="1141560"/>
            <a:ext cx="7772400" cy="11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Conduct Dual Auction for Buy Out and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Buy Out and Terminate QF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Purchase Replacement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ENA Provides Liquidity to market, facilitates auction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325680" y="36640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rot="10762800">
            <a:off x="5330520" y="36874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7520" y="914400"/>
            <a:ext cx="2518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DUAL AUCTION PROCESS: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 flipH="1">
            <a:off x="5718240" y="1355760"/>
            <a:ext cx="3068640" cy="573120"/>
          </a:xfrm>
          <a:prstGeom prst="wedgeRoundRectCallout">
            <a:avLst>
              <a:gd name="adj1" fmla="val -2097"/>
              <a:gd name="adj2" fmla="val 33652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reviews structure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pre-approves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42880" y="5532480"/>
            <a:ext cx="7907400" cy="600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746520" y="1406520"/>
            <a:ext cx="16034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492360" y="2549520"/>
            <a:ext cx="21337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holding company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H="1" flipV="1">
            <a:off x="2415960" y="2579760"/>
            <a:ext cx="1076040" cy="350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426400" y="2139840"/>
            <a:ext cx="9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409840" y="2797200"/>
            <a:ext cx="1084320" cy="38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734120" y="2925720"/>
            <a:ext cx="133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for QFs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708000" y="3768840"/>
            <a:ext cx="1442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QF’s Offer 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$/kw of Capacity)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563200" y="3622680"/>
            <a:ext cx="78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559400" y="18637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05160" y="349416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559400" y="186372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 QF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667560" y="214956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Prudence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>
            <a:off x="5592600" y="2554200"/>
            <a:ext cx="1067040" cy="47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5164200" y="3487680"/>
            <a:ext cx="885600" cy="774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703480" y="3664080"/>
            <a:ext cx="1010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957920" y="3516480"/>
            <a:ext cx="1109520" cy="102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170680" y="38448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067880" y="351144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96880" y="5551560"/>
            <a:ext cx="7924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Power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3092400" y="3486240"/>
            <a:ext cx="855720" cy="7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H="1">
            <a:off x="3026880" y="3540240"/>
            <a:ext cx="1079640" cy="1054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H="1">
            <a:off x="160200" y="1362240"/>
            <a:ext cx="3068640" cy="572760"/>
          </a:xfrm>
          <a:prstGeom prst="wedgeRoundRectCallout">
            <a:avLst>
              <a:gd name="adj1" fmla="val 2504"/>
              <a:gd name="adj2" fmla="val 30884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QF buyout payment through securitization of Rate Payer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874880" y="4262400"/>
            <a:ext cx="1177920" cy="61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067440" y="4262400"/>
            <a:ext cx="1177920" cy="604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970440" y="4557600"/>
            <a:ext cx="1177920" cy="617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7" name="" descr=""/>
          <p:cNvPicPr/>
          <p:nvPr/>
        </p:nvPicPr>
        <p:blipFill>
          <a:blip r:embed="rId1"/>
          <a:stretch/>
        </p:blipFill>
        <p:spPr>
          <a:xfrm>
            <a:off x="4232160" y="4572000"/>
            <a:ext cx="614520" cy="59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8" name=""/>
          <p:cNvSpPr/>
          <p:nvPr/>
        </p:nvSpPr>
        <p:spPr>
          <a:xfrm flipH="1" flipV="1">
            <a:off x="3058920" y="4702320"/>
            <a:ext cx="890280" cy="164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V="1">
            <a:off x="5162400" y="4714560"/>
            <a:ext cx="9050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048120" y="4567320"/>
            <a:ext cx="925560" cy="14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H="1">
            <a:off x="5137200" y="4562640"/>
            <a:ext cx="930240" cy="144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204920" y="213840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268200" y="39672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225000" y="914400"/>
            <a:ext cx="265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641520" y="1327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Ratepayers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stranded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returned to solvency quicker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Enhanced dispatch makes California’s resource stack more efficient (emissions, costs,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PG&amp;E Wins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above-market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Eases the tariff rate/PG&amp;E cost crunch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Moves PG&amp;E closer to creditworthiness more rapidly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acceptable rate of return on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back 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ongoing risk regarding capacity/energy payments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227520" y="914400"/>
            <a:ext cx="228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 – WIN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"/>
          <p:cNvSpPr/>
          <p:nvPr/>
        </p:nvSpPr>
        <p:spPr>
          <a:xfrm>
            <a:off x="628560" y="1366920"/>
            <a:ext cx="7772400" cy="28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PG&amp;E with market-based “firm” replacement energy.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source of funds to repay the QF owners for past due debts owed by PG&amp;E.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Create added “headroom” under rate 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the asset owners with a reasonable return on equity , repayment of debt, and restructuring of related contracts.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a mechanism for existing QF owners to restructure existing operation, repower to provide for increases in efficiency, free up emission credits, etc.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223560" y="914400"/>
            <a:ext cx="4053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BUYING OUT QF CONTRACTS: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"/>
          <p:cNvSpPr/>
          <p:nvPr/>
        </p:nvSpPr>
        <p:spPr>
          <a:xfrm>
            <a:off x="615960" y="1366920"/>
            <a:ext cx="7772400" cy="28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QF acceptance of auction format and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“Buy in,” review and approval by Public Utilities Commission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Capital markets acceptance of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structure, risk, return, and repayment methods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attractive spread on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225720" y="914400"/>
            <a:ext cx="377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NEEDED TO MAKE THIS WORK?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/>
          </p:nvPr>
        </p:nvSpPr>
        <p:spPr>
          <a:xfrm>
            <a:off x="615600" y="1376280"/>
            <a:ext cx="7878600" cy="113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Create a market to buy out existing 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utilities to replace existing QF contracts with market firm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power plant owners to monetize their existing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226080" y="1015920"/>
            <a:ext cx="2924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WE TRYING TO DO?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15960" y="300204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Unlock value for rate payers, utilities, marketers, and QFs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 to determine best use of facilities – base load vs. peaking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Enron benefits from the opportunity to participate in the buyout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6080" y="2666880"/>
            <a:ext cx="3261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ARE WE TRYING TO DO THIS?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5960" y="454968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Hold duel auctions: one for QF contract buyouts and one for replacement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markets provide the funds to buyout existing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5720" y="4214880"/>
            <a:ext cx="3162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INTEND TO DO THIS?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/>
          </p:nvPr>
        </p:nvSpPr>
        <p:spPr>
          <a:xfrm>
            <a:off x="615960" y="1325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Relatively high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emit high emission levels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less efficient than new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piece (&gt;25 %) of California’s resource base (&gt; 3,300 MWs for PG&amp;E)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costly than power available in the market and expected to remain “out of market”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Complex, non-standardized, cumbersome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Must-take nature of QF agreements prevents economic dispatch, raising prices for consumers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228600" y="914400"/>
            <a:ext cx="1884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2286000" y="3017880"/>
            <a:ext cx="45720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Proposition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15960" y="135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Our analysis estimates that the cost of QF PPAs exceed replacement market prices by over $3 billion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The current market is such that: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buy out QF PPA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QF energy with firm market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Save rate payers an estimated $ 500+ million on a discounted cash flow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217800" y="914400"/>
            <a:ext cx="8630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ECONOMICS ARE FAVORABLE TO BUY DOWN A GOOD SHARE OF THE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306520" y="1600200"/>
            <a:ext cx="0" cy="3276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06520" y="4876920"/>
            <a:ext cx="5791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06520" y="2209680"/>
            <a:ext cx="495324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726240" y="1600200"/>
            <a:ext cx="0" cy="32767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678120" y="1979640"/>
            <a:ext cx="229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Offer QF Energy, all in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064040" y="5027760"/>
            <a:ext cx="183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Capacity,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rot="16200000">
            <a:off x="907920" y="3310200"/>
            <a:ext cx="2061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Power Cost, 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270080" y="1906560"/>
            <a:ext cx="108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    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(SRAC)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121080" y="4976640"/>
            <a:ext cx="17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Contracted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727320" y="3198960"/>
            <a:ext cx="1158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308320" y="1785960"/>
            <a:ext cx="5653080" cy="2227320"/>
          </a:xfrm>
          <a:custGeom>
            <a:avLst/>
            <a:gdLst/>
            <a:ahLst/>
            <a:rect l="l" t="t" r="r" b="b"/>
            <a:pathLst>
              <a:path w="3538" h="1403">
                <a:moveTo>
                  <a:pt x="0" y="1403"/>
                </a:moveTo>
                <a:cubicBezTo>
                  <a:pt x="413" y="1392"/>
                  <a:pt x="826" y="1381"/>
                  <a:pt x="1357" y="1179"/>
                </a:cubicBezTo>
                <a:cubicBezTo>
                  <a:pt x="1888" y="978"/>
                  <a:pt x="2834" y="384"/>
                  <a:pt x="3186" y="192"/>
                </a:cubicBezTo>
                <a:cubicBezTo>
                  <a:pt x="3538" y="0"/>
                  <a:pt x="3411" y="62"/>
                  <a:pt x="3470" y="27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330280" y="958680"/>
            <a:ext cx="5362920" cy="2486160"/>
          </a:xfrm>
          <a:custGeom>
            <a:avLst/>
            <a:gdLst/>
            <a:ahLst/>
            <a:rect l="l" t="t" r="r" b="b"/>
            <a:pathLst>
              <a:path w="3378" h="1566">
                <a:moveTo>
                  <a:pt x="0" y="1566"/>
                </a:moveTo>
                <a:cubicBezTo>
                  <a:pt x="224" y="1522"/>
                  <a:pt x="833" y="1538"/>
                  <a:pt x="1343" y="1312"/>
                </a:cubicBezTo>
                <a:cubicBezTo>
                  <a:pt x="1853" y="1086"/>
                  <a:pt x="2740" y="420"/>
                  <a:pt x="3059" y="210"/>
                </a:cubicBezTo>
                <a:cubicBezTo>
                  <a:pt x="3378" y="0"/>
                  <a:pt x="3216" y="84"/>
                  <a:pt x="3257" y="51"/>
                </a:cubicBezTo>
              </a:path>
            </a:pathLst>
          </a:custGeom>
          <a:noFill/>
          <a:ln w="22320">
            <a:solidFill>
              <a:srgbClr val="3399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H="1">
            <a:off x="2307960" y="2208240"/>
            <a:ext cx="725400" cy="64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2330280" y="2193840"/>
            <a:ext cx="1044720" cy="927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2328840" y="2214720"/>
            <a:ext cx="1378080" cy="1211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305080" y="2193840"/>
            <a:ext cx="40464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2649600" y="2236680"/>
            <a:ext cx="1339920" cy="117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3052440" y="2235240"/>
            <a:ext cx="1268280" cy="1127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3467160" y="2232000"/>
            <a:ext cx="1171440" cy="106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3925800" y="2205000"/>
            <a:ext cx="1077840" cy="1030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4397040" y="2227320"/>
            <a:ext cx="901800" cy="83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5183280" y="2212920"/>
            <a:ext cx="458640" cy="414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712240" y="2558880"/>
            <a:ext cx="187020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Potential Savings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536560" y="4208400"/>
            <a:ext cx="166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Replacement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521440" y="3433680"/>
            <a:ext cx="14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 to Amortize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525760" y="3430440"/>
            <a:ext cx="0" cy="571680"/>
          </a:xfrm>
          <a:prstGeom prst="line">
            <a:avLst/>
          </a:prstGeom>
          <a:ln w="64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21080" y="4008600"/>
            <a:ext cx="1440" cy="798480"/>
          </a:xfrm>
          <a:prstGeom prst="line">
            <a:avLst/>
          </a:prstGeom>
          <a:ln w="32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04800" y="5494320"/>
            <a:ext cx="7907400" cy="63828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96880" y="5504040"/>
            <a:ext cx="792468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Energy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542280" y="1976400"/>
            <a:ext cx="366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Wingdings"/>
                <a:ea typeface="Wingdings"/>
              </a:rPr>
              <a:t>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27520" y="914400"/>
            <a:ext cx="2707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PG&amp;E’s PERSPECTIVE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1954080" y="2843280"/>
            <a:ext cx="5235840" cy="2028600"/>
          </a:xfrm>
          <a:custGeom>
            <a:avLst/>
            <a:gdLst/>
            <a:ahLst/>
            <a:rect l="l" t="t" r="r" b="b"/>
            <a:pathLst>
              <a:path w="3298" h="1278">
                <a:moveTo>
                  <a:pt x="0" y="458"/>
                </a:moveTo>
                <a:lnTo>
                  <a:pt x="0" y="1270"/>
                </a:lnTo>
                <a:lnTo>
                  <a:pt x="3298" y="1278"/>
                </a:lnTo>
                <a:lnTo>
                  <a:pt x="3282" y="0"/>
                </a:lnTo>
                <a:lnTo>
                  <a:pt x="0" y="458"/>
                </a:lnTo>
                <a:close/>
              </a:path>
            </a:pathLst>
          </a:custGeom>
          <a:solidFill>
            <a:srgbClr val="3399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41480" y="2128680"/>
            <a:ext cx="5235480" cy="1428840"/>
          </a:xfrm>
          <a:custGeom>
            <a:avLst/>
            <a:gdLst/>
            <a:ahLst/>
            <a:rect l="l" t="t" r="r" b="b"/>
            <a:pathLst>
              <a:path w="3306" h="908">
                <a:moveTo>
                  <a:pt x="0" y="466"/>
                </a:moveTo>
                <a:lnTo>
                  <a:pt x="8" y="908"/>
                </a:lnTo>
                <a:lnTo>
                  <a:pt x="3306" y="458"/>
                </a:lnTo>
                <a:lnTo>
                  <a:pt x="3274" y="0"/>
                </a:lnTo>
                <a:lnTo>
                  <a:pt x="702" y="482"/>
                </a:lnTo>
                <a:lnTo>
                  <a:pt x="0" y="466"/>
                </a:lnTo>
                <a:close/>
              </a:path>
            </a:pathLst>
          </a:custGeom>
          <a:solidFill>
            <a:srgbClr val="00cc99"/>
          </a:solidFill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1942920" y="1800360"/>
            <a:ext cx="12600" cy="3076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201920" y="496728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16200000">
            <a:off x="1422360" y="300636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444680" y="5472000"/>
            <a:ext cx="6229440" cy="66060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449360" y="5479920"/>
            <a:ext cx="621972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Indifference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as QF = Value of Buy Out + Expected Merchant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7160" y="914400"/>
            <a:ext cx="2449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QF’s PERSPECTIVE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24080" y="3875040"/>
            <a:ext cx="466884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Cost = Fuel + Fixed + Variable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338560" y="2212920"/>
            <a:ext cx="154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292480" y="4859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370320" y="1420920"/>
            <a:ext cx="712800" cy="234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798200" y="1339920"/>
            <a:ext cx="1572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248360" y="1217520"/>
            <a:ext cx="343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 = PPA Revenues –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– (Fixed + Variable)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094200" y="2541600"/>
            <a:ext cx="299880" cy="237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954080" y="3557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1" name=""/>
          <p:cNvCxnSpPr>
            <a:stCxn id="90" idx="0"/>
            <a:endCxn id="77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92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3" name=""/>
          <p:cNvCxnSpPr>
            <a:stCxn id="90" idx="1"/>
            <a:endCxn id="92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3078000" y="2989440"/>
            <a:ext cx="296280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"/>
          <p:cNvGraphicFramePr/>
          <p:nvPr/>
        </p:nvGraphicFramePr>
        <p:xfrm>
          <a:off x="614520" y="1476360"/>
          <a:ext cx="7765920" cy="41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476360"/>
                    <a:ext cx="7765920" cy="41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21760" y="914400"/>
            <a:ext cx="4505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BASELINE SUMMARY (SO2/SO4 QFs &gt; 10 MW):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495360" y="1378080"/>
          <a:ext cx="8253360" cy="4546440"/>
        </p:xfrm>
        <a:graphic>
          <a:graphicData uri="http://schemas.openxmlformats.org/drawingml/2006/table">
            <a:tbl>
              <a:tblPr/>
              <a:tblGrid>
                <a:gridCol w="2592360"/>
                <a:gridCol w="1028520"/>
                <a:gridCol w="1028880"/>
                <a:gridCol w="1380960"/>
                <a:gridCol w="1040040"/>
                <a:gridCol w="1182600"/>
              </a:tblGrid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Net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Output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PG&amp;E Wgt. Avg.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 Price ($/kw-yr)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Balance of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Contract Term (yrs)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Replacement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($/MWh)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</a:tr>
              <a:tr h="3592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Petcoke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4.2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24.6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17.1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4.2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3,318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2,821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2001-08-05T16:36:00Z</dcterms:created>
  <dc:creator>metring</dc:creator>
  <dc:description/>
  <dc:language>en-US</dc:language>
  <cp:lastModifiedBy>metring</cp:lastModifiedBy>
  <dcterms:modified xsi:type="dcterms:W3CDTF">2001-09-24T21:58:08Z</dcterms:modified>
  <cp:revision>104</cp:revision>
  <dc:subject/>
  <dc:title>Dual Auction</dc:title>
</cp:coreProperties>
</file>