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wmf" ContentType="image/x-wmf"/>
  <Override PartName="/ppt/media/image2.png" ContentType="image/png"/>
  <Override PartName="/ppt/media/image3.png" ContentType="image/png"/>
  <Override PartName="/ppt/media/image4.wmf" ContentType="image/x-wmf"/>
  <Override PartName="/ppt/embeddings/oleObject1.bin" ContentType="application/vnd.openxmlformats-officedocument.oleObject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17.xml.rels" ContentType="application/vnd.openxmlformats-package.relationships+xml"/>
  <Override PartName="/ppt/slides/_rels/slide3.xml.rels" ContentType="application/vnd.openxmlformats-package.relationships+xml"/>
  <Override PartName="/ppt/slides/_rels/slide18.xml.rels" ContentType="application/vnd.openxmlformats-package.relationships+xml"/>
  <Override PartName="/ppt/slides/_rels/slide4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</p:sldIdLst>
  <p:sldSz cx="9144000" cy="6858000"/>
  <p:notesSz cx="6934200" cy="9234488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311040" y="337680"/>
            <a:ext cx="7772400" cy="58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615960" y="147780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/>
          </p:nvPr>
        </p:nvSpPr>
        <p:spPr>
          <a:xfrm>
            <a:off x="4598640" y="147780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B839D4F-56F7-4A8E-B9BD-B289642AD75B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bl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11040" y="337680"/>
            <a:ext cx="7772400" cy="58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615960" y="147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6124740-B753-4292-B968-C92D6974704A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311040" y="337680"/>
            <a:ext cx="7772400" cy="58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BA11614-B3D5-47BE-9DD2-056D960743E1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9399AE9-2B5A-4511-A7D9-E30AC7F851CA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311040" y="337680"/>
            <a:ext cx="7772400" cy="58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615960" y="147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05EF53B-0505-44F4-9BBC-BCE531B2830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311040" y="337680"/>
            <a:ext cx="7772400" cy="58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subTitle"/>
          </p:nvPr>
        </p:nvSpPr>
        <p:spPr>
          <a:xfrm>
            <a:off x="615960" y="147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EC3280B-FE85-44C5-B0FA-45410A2A5420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311040" y="372960"/>
            <a:ext cx="7772400" cy="511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 idx="1"/>
          </p:nvPr>
        </p:nvSpPr>
        <p:spPr>
          <a:xfrm>
            <a:off x="1282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8F4364C-03C9-4189-B9FB-B12EDE7A1A49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228600" y="6324480"/>
            <a:ext cx="11019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Confidential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" name="" descr=""/>
          <p:cNvPicPr/>
          <p:nvPr/>
        </p:nvPicPr>
        <p:blipFill>
          <a:blip r:embed="rId2"/>
          <a:stretch/>
        </p:blipFill>
        <p:spPr>
          <a:xfrm>
            <a:off x="8366040" y="6080040"/>
            <a:ext cx="777960" cy="7779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" name="PlaceHolder 5"/>
          <p:cNvSpPr>
            <a:spLocks noGrp="1"/>
          </p:cNvSpPr>
          <p:nvPr>
            <p:ph type="body"/>
          </p:nvPr>
        </p:nvSpPr>
        <p:spPr>
          <a:xfrm>
            <a:off x="615960" y="147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0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Second Outline Level</a:t>
            </a:r>
            <a:endParaRPr b="0" lang="en-US" sz="20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99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Third Outline Level</a:t>
            </a:r>
            <a:endParaRPr b="0" lang="en-US" sz="20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499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499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</p:txBody>
      </p:sp>
      <p:sp>
        <p:nvSpPr>
          <p:cNvPr id="7" name=""/>
          <p:cNvSpPr/>
          <p:nvPr/>
        </p:nvSpPr>
        <p:spPr>
          <a:xfrm>
            <a:off x="241200" y="914400"/>
            <a:ext cx="8902800" cy="792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6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4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"/>
          <p:cNvSpPr/>
          <p:nvPr/>
        </p:nvSpPr>
        <p:spPr>
          <a:xfrm>
            <a:off x="63000" y="5600880"/>
            <a:ext cx="2187000" cy="1161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Contact Information: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Mike Etringer, Director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Wholesale Services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Phone: 503-464-3836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Email: metring@enron.com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9" name="enron_logo_1" descr=""/>
          <p:cNvPicPr/>
          <p:nvPr/>
        </p:nvPicPr>
        <p:blipFill>
          <a:blip r:embed="rId1"/>
          <a:stretch/>
        </p:blipFill>
        <p:spPr>
          <a:xfrm>
            <a:off x="4062240" y="4749840"/>
            <a:ext cx="1019520" cy="1057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844200" y="2063520"/>
            <a:ext cx="7427880" cy="112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QF Buyout Proposal</a:t>
            </a:r>
            <a:br>
              <a:rPr sz="3000"/>
            </a:br>
            <a:br>
              <a:rPr sz="3000"/>
            </a:b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Presented to: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subTitle"/>
          </p:nvPr>
        </p:nvSpPr>
        <p:spPr>
          <a:xfrm>
            <a:off x="3530160" y="4371840"/>
            <a:ext cx="2055960" cy="270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September 28, 2001</a:t>
            </a:r>
            <a:endParaRPr b="0" lang="en-US" sz="14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</p:txBody>
      </p:sp>
      <p:sp>
        <p:nvSpPr>
          <p:cNvPr id="22" name=""/>
          <p:cNvSpPr/>
          <p:nvPr/>
        </p:nvSpPr>
        <p:spPr>
          <a:xfrm>
            <a:off x="241200" y="914400"/>
            <a:ext cx="8902800" cy="792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7647120" y="6329520"/>
            <a:ext cx="11019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Confidential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4" name="PG&amp;E%20logo" descr=""/>
          <p:cNvPicPr/>
          <p:nvPr/>
        </p:nvPicPr>
        <p:blipFill>
          <a:blip r:embed="rId2"/>
          <a:stretch/>
        </p:blipFill>
        <p:spPr>
          <a:xfrm>
            <a:off x="3421080" y="3263760"/>
            <a:ext cx="2274840" cy="10065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7" name=""/>
          <p:cNvGraphicFramePr/>
          <p:nvPr/>
        </p:nvGraphicFramePr>
        <p:xfrm>
          <a:off x="614520" y="1476360"/>
          <a:ext cx="7765920" cy="41115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9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14520" y="1476360"/>
                    <a:ext cx="7765920" cy="4111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99" name=""/>
          <p:cNvSpPr/>
          <p:nvPr/>
        </p:nvSpPr>
        <p:spPr>
          <a:xfrm>
            <a:off x="311040" y="372960"/>
            <a:ext cx="7772400" cy="51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QF Buy Out Analysis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211680" y="914400"/>
            <a:ext cx="77749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QF BASELINE SUMMARY (Assets &gt; 10 MW) [Mike:  are these Edison or PG&amp;E numbers?]: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01" name=""/>
          <p:cNvGraphicFramePr/>
          <p:nvPr/>
        </p:nvGraphicFramePr>
        <p:xfrm>
          <a:off x="495360" y="1378080"/>
          <a:ext cx="8253360" cy="4270320"/>
        </p:xfrm>
        <a:graphic>
          <a:graphicData uri="http://schemas.openxmlformats.org/drawingml/2006/table">
            <a:tbl>
              <a:tblPr/>
              <a:tblGrid>
                <a:gridCol w="2592360"/>
                <a:gridCol w="1028880"/>
                <a:gridCol w="1028520"/>
                <a:gridCol w="1314720"/>
                <a:gridCol w="1098360"/>
                <a:gridCol w="1190520"/>
              </a:tblGrid>
              <a:tr h="7189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Project Class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3399ff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Total Net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Output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(MW)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3399ff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Total Firm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Capacity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(MW)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3399ff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Wgt. Avg.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Capacity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Price ($/kw-yr)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3399ff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Balance of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Contract Term (yrs)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3399ff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Replacement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Power ($/MWh)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3399ff"/>
                    </a:solidFill>
                  </a:tcPr>
                </a:tc>
              </a:tr>
              <a:tr h="35924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Gas 1 – S. Cycle – Aero -SRAC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Gas 1 – S. Cycle – Aero - Fixed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Gas 2 – Combined – Aero -SRAC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Gas 2 – Combined – Aero -Fixed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Gas 3 – S. Cycle – Frame -SRAC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Gas 4 – Combined – Frame -SRAC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Gas 4 – Combined – Frame -Fixed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Coal - Fixed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Petcoke - SRAC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Biomass - SRAC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Biomass - Fixed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Hydro - SRAC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Geothermal - SRAC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Geothermal - Fixed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Wind w/out repower - SRAC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Wind –repower - SRAC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206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498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50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240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236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260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350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180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112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313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71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98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60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80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282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282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170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467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210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162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240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250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169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102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246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60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11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80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282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282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147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181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172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196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163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200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177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173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194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174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171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150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159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130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162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127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9.8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14.4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16.7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10.5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4.2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24.6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16.8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12.0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17.1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16.0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16.3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15.3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7.5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12.5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13.8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4.2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"/>
          <p:cNvSpPr/>
          <p:nvPr/>
        </p:nvSpPr>
        <p:spPr>
          <a:xfrm>
            <a:off x="615960" y="1341360"/>
            <a:ext cx="7772400" cy="478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lnSpc>
                <a:spcPct val="105000"/>
              </a:lnSpc>
              <a:spcBef>
                <a:spcPts val="799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PV of PPA Contractual Cash Flow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 Estimated Present Value of the capacity and energy payments made to the QF, based on the contracted firm capacity,  on a discounted cash flow basis of 10%.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5000"/>
              </a:lnSpc>
              <a:spcBef>
                <a:spcPts val="799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PV of Cost of Replacement Energy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 Estimate of the Present Value of the total future payments to be made by the utility for firm energy to replace the existing QF energy supplies.  Values determined on a discounted cash flow basis of 10% and a replacement cost of $ 45.00/MWh.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5000"/>
              </a:lnSpc>
              <a:spcBef>
                <a:spcPts val="799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PV of of the Cost of the QF Buyout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 Estimated Present Value of the value of the project as a QF with existing PPA.  Calculated as the existing PPA revenues less fuel and fixed and variable expenses, on a 10% discounted cash flow basis.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5000"/>
              </a:lnSpc>
              <a:spcBef>
                <a:spcPts val="799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PV of Merchant Value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 Estimated value of project as a merchant asset.  Value assumes 3</a:t>
            </a:r>
            <a:r>
              <a:rPr b="0" lang="en-US" sz="16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rd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party gas and power forward curves.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5000"/>
              </a:lnSpc>
              <a:spcBef>
                <a:spcPts val="799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Potential Savings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  Delta between the existing PPA payments to the QF and the Total Cost, which is the cost of the Buyout plus Replacement Energy.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225000" y="914400"/>
            <a:ext cx="4222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DESCRIPTION OF TERMS AND ASSUMPTIONS: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311040" y="372960"/>
            <a:ext cx="7772400" cy="511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QF Buy Out Analysis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311040" y="372960"/>
            <a:ext cx="7772400" cy="511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QF Buy Out Analysis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6" name=""/>
          <p:cNvSpPr/>
          <p:nvPr/>
        </p:nvSpPr>
        <p:spPr>
          <a:xfrm>
            <a:off x="222840" y="914400"/>
            <a:ext cx="33008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PUTTING IT ALL TOGETHER ($MM*):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07" name=""/>
          <p:cNvGraphicFramePr/>
          <p:nvPr/>
        </p:nvGraphicFramePr>
        <p:xfrm>
          <a:off x="525600" y="1249200"/>
          <a:ext cx="8223120" cy="4902480"/>
        </p:xfrm>
        <a:graphic>
          <a:graphicData uri="http://schemas.openxmlformats.org/drawingml/2006/table">
            <a:tbl>
              <a:tblPr/>
              <a:tblGrid>
                <a:gridCol w="2592360"/>
                <a:gridCol w="1028520"/>
                <a:gridCol w="1314360"/>
                <a:gridCol w="1177920"/>
                <a:gridCol w="1190880"/>
                <a:gridCol w="919080"/>
              </a:tblGrid>
              <a:tr h="8254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Project Class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3399ff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PV of PPA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3399ff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PV Cost of Replacement Energy ($45/MWh)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3399ff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Project Value as a QF *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3399ff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Project Value as Merchant *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3399ff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Potential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Savings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ccffcc"/>
                    </a:solidFill>
                  </a:tcPr>
                </a:tc>
              </a:tr>
              <a:tr h="35924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Gas 1 – S. Cycle – Aero -SRAC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Gas 1 – S. Cycle – Aero - Fixed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Gas 2 – Combined – Aero -SRAC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Gas 2 – Combined – Aero -Fixed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Gas 3 – S. Cycle – Frame -SRAC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Gas 4 – Combined – Frame -SRAC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Gas 4 – Combined – Frame -Fixed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Coal - Fixed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Petcoke - SRAC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Biomass - SRAC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Biomass - Fixed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Hydro - SRAC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Geothermal - SRAC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Geothermal - Fixed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Wind w/out repower - SRAC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Wind –repower - SRAC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588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2,294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205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899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320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1,402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1,310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743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525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1,181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309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49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109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249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1,181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405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1,372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132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523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212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820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786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452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323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757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187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68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155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493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11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138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721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65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348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49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496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473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241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197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161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61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26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29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37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738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14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14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36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60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51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9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93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9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59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231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16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64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59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146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102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50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7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263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61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(1)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57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978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All- Total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Gas Only - Total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11,384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7,018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6,729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4,250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3,794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2,290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312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199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1173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677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08" name=""/>
          <p:cNvSpPr/>
          <p:nvPr/>
        </p:nvSpPr>
        <p:spPr>
          <a:xfrm>
            <a:off x="1384200" y="6132600"/>
            <a:ext cx="2438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* ENA Estimated Values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"/>
          <p:cNvSpPr/>
          <p:nvPr/>
        </p:nvSpPr>
        <p:spPr>
          <a:xfrm>
            <a:off x="2958840" y="2989440"/>
            <a:ext cx="3199320" cy="520920"/>
          </a:xfrm>
          <a:prstGeom prst="rect">
            <a:avLst/>
          </a:prstGeom>
          <a:solidFill>
            <a:srgbClr val="3399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Buyout Execution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"/>
          <p:cNvSpPr/>
          <p:nvPr/>
        </p:nvSpPr>
        <p:spPr>
          <a:xfrm>
            <a:off x="6161040" y="2670120"/>
            <a:ext cx="2587680" cy="3003480"/>
          </a:xfrm>
          <a:prstGeom prst="rect">
            <a:avLst/>
          </a:prstGeom>
          <a:solidFill>
            <a:srgbClr val="cc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608040" y="2654280"/>
            <a:ext cx="2587680" cy="3003480"/>
          </a:xfrm>
          <a:prstGeom prst="rect">
            <a:avLst/>
          </a:prstGeom>
          <a:solidFill>
            <a:srgbClr val="cc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4125960" y="3349800"/>
            <a:ext cx="1116000" cy="1239840"/>
          </a:xfrm>
          <a:prstGeom prst="rect">
            <a:avLst/>
          </a:prstGeom>
          <a:solidFill>
            <a:srgbClr val="0000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Auction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Platform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PlaceHolder 1"/>
          <p:cNvSpPr>
            <a:spLocks noGrp="1"/>
          </p:cNvSpPr>
          <p:nvPr>
            <p:ph type="title"/>
          </p:nvPr>
        </p:nvSpPr>
        <p:spPr>
          <a:xfrm>
            <a:off x="306360" y="395280"/>
            <a:ext cx="7772400" cy="595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Buyout Execution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4" name="PlaceHolder 2"/>
          <p:cNvSpPr>
            <a:spLocks noGrp="1"/>
          </p:cNvSpPr>
          <p:nvPr>
            <p:ph/>
          </p:nvPr>
        </p:nvSpPr>
        <p:spPr>
          <a:xfrm>
            <a:off x="320400" y="3065040"/>
            <a:ext cx="2633400" cy="2040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lvl="1" marL="743040" indent="-285840">
              <a:lnSpc>
                <a:spcPct val="105000"/>
              </a:lnSpc>
              <a:spcBef>
                <a:spcPts val="601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QF “bids” in contract buyout payment ($/kw)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5000"/>
              </a:lnSpc>
              <a:spcBef>
                <a:spcPts val="601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Bids evaluated against replacement energy price, potential savings.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5000"/>
              </a:lnSpc>
              <a:spcBef>
                <a:spcPts val="601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Lowest “bids” accepted.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5" name="PlaceHolder 3"/>
          <p:cNvSpPr>
            <a:spLocks noGrp="1"/>
          </p:cNvSpPr>
          <p:nvPr>
            <p:ph/>
          </p:nvPr>
        </p:nvSpPr>
        <p:spPr>
          <a:xfrm>
            <a:off x="5839920" y="3031920"/>
            <a:ext cx="2908440" cy="2617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lvl="1" marL="743040" indent="-285840">
              <a:lnSpc>
                <a:spcPct val="105000"/>
              </a:lnSpc>
              <a:spcBef>
                <a:spcPts val="601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Suppliers “bid” in firm energy (Std. EEI Firm Energy)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5000"/>
              </a:lnSpc>
              <a:spcBef>
                <a:spcPts val="601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Bids evaluated against QF buyout bids and potential savings.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5000"/>
              </a:lnSpc>
              <a:spcBef>
                <a:spcPts val="601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Lowest “bids” accepted.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5000"/>
              </a:lnSpc>
              <a:spcBef>
                <a:spcPts val="601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Replacement quantity offsets capacity of QF buyout.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6" name=""/>
          <p:cNvSpPr/>
          <p:nvPr/>
        </p:nvSpPr>
        <p:spPr>
          <a:xfrm>
            <a:off x="716040" y="2754360"/>
            <a:ext cx="2492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QF Contract Buy Out Auction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6274800" y="2738520"/>
            <a:ext cx="2297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Replacement Energy Auction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501480" y="1141560"/>
            <a:ext cx="7772400" cy="118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Conduct Dual Auction for Buy Out and Replacement Energy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Auction to Buy Out and Terminate QF Agreement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Auction to Purchase Replacement Energy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ENA Provides Liquidity to market, facilitates auction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3325680" y="3664080"/>
            <a:ext cx="712800" cy="614160"/>
          </a:xfrm>
          <a:custGeom>
            <a:avLst/>
            <a:gdLst>
              <a:gd name="textAreaLeft" fmla="*/ 88920 w 712800"/>
              <a:gd name="textAreaRight" fmla="*/ 623880 w 712800"/>
              <a:gd name="textAreaTop" fmla="*/ 153360 h 614160"/>
              <a:gd name="textAreaBottom" fmla="*/ 460800 h 61416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5400"/>
                </a:moveTo>
                <a:lnTo>
                  <a:pt x="16200" y="5400"/>
                </a:ln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16200" y="16200"/>
                </a:lnTo>
                <a:lnTo>
                  <a:pt x="0" y="16200"/>
                </a:lnTo>
                <a:lnTo>
                  <a:pt x="2700" y="10800"/>
                </a:lnTo>
                <a:lnTo>
                  <a:pt x="0" y="5400"/>
                </a:lnTo>
                <a:close/>
              </a:path>
            </a:pathLst>
          </a:cu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 rot="10762800">
            <a:off x="5330520" y="3687480"/>
            <a:ext cx="712800" cy="614160"/>
          </a:xfrm>
          <a:custGeom>
            <a:avLst/>
            <a:gdLst>
              <a:gd name="textAreaLeft" fmla="*/ 88920 w 712800"/>
              <a:gd name="textAreaRight" fmla="*/ 623880 w 712800"/>
              <a:gd name="textAreaTop" fmla="*/ 153360 h 614160"/>
              <a:gd name="textAreaBottom" fmla="*/ 460800 h 61416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5400"/>
                </a:moveTo>
                <a:lnTo>
                  <a:pt x="16200" y="5400"/>
                </a:ln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16200" y="16200"/>
                </a:lnTo>
                <a:lnTo>
                  <a:pt x="0" y="16200"/>
                </a:lnTo>
                <a:lnTo>
                  <a:pt x="2700" y="10800"/>
                </a:lnTo>
                <a:lnTo>
                  <a:pt x="0" y="5400"/>
                </a:lnTo>
                <a:close/>
              </a:path>
            </a:pathLst>
          </a:cu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227520" y="914400"/>
            <a:ext cx="25185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DUAL AUCTION PROCESS: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"/>
          <p:cNvSpPr/>
          <p:nvPr/>
        </p:nvSpPr>
        <p:spPr>
          <a:xfrm flipH="1">
            <a:off x="5718240" y="1355760"/>
            <a:ext cx="3068640" cy="573120"/>
          </a:xfrm>
          <a:prstGeom prst="wedgeRoundRectCallout">
            <a:avLst>
              <a:gd name="adj1" fmla="val -2097"/>
              <a:gd name="adj2" fmla="val 33652"/>
              <a:gd name="adj3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PUC reviews structure and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pre-approves methodology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542880" y="5532480"/>
            <a:ext cx="7907400" cy="600120"/>
          </a:xfrm>
          <a:prstGeom prst="rect">
            <a:avLst/>
          </a:prstGeom>
          <a:solidFill>
            <a:srgbClr val="3399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3746520" y="1406520"/>
            <a:ext cx="1603440" cy="4572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Credit Support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3492360" y="2549520"/>
            <a:ext cx="2133720" cy="9144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PG&amp;E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 holding company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 flipH="1" flipV="1">
            <a:off x="2415960" y="2579760"/>
            <a:ext cx="1076040" cy="3506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2426400" y="2139840"/>
            <a:ext cx="943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Rate Payer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Revenues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2409840" y="2797200"/>
            <a:ext cx="1084320" cy="3855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1734120" y="2925720"/>
            <a:ext cx="13323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Lump Sum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Payment for QFs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3708000" y="3768840"/>
            <a:ext cx="14425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QF’s Offer On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 Buyout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 $/kw of Capacity)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2563200" y="3622680"/>
            <a:ext cx="782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Buyout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Payment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4559400" y="1863720"/>
            <a:ext cx="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605160" y="3494160"/>
            <a:ext cx="13834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just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sng">
                <a:solidFill>
                  <a:srgbClr val="0000cc"/>
                </a:solidFill>
                <a:effectLst/>
                <a:uFillTx/>
                <a:latin typeface="Arial"/>
              </a:rPr>
              <a:t>Auction #1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4559400" y="1863720"/>
            <a:ext cx="1295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Assign QF Agreements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6667560" y="2149560"/>
            <a:ext cx="1224000" cy="7603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PUC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Prudence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Approval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 flipH="1">
            <a:off x="5592600" y="2554200"/>
            <a:ext cx="1067040" cy="4730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 flipH="1" flipV="1">
            <a:off x="5164200" y="3487680"/>
            <a:ext cx="885600" cy="7747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5703480" y="3664080"/>
            <a:ext cx="1010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Firm Energy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4957920" y="3516480"/>
            <a:ext cx="1109520" cy="10252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5170680" y="3844800"/>
            <a:ext cx="2822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7067880" y="3511440"/>
            <a:ext cx="13834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just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sng">
                <a:solidFill>
                  <a:srgbClr val="0000cc"/>
                </a:solidFill>
                <a:effectLst/>
                <a:uFillTx/>
                <a:latin typeface="Arial"/>
              </a:rPr>
              <a:t>Auction #2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596880" y="5551560"/>
            <a:ext cx="792468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Savings Formula: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Savings = Existing QF Payments - Replacement Power Cost - Debt Repayment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 flipV="1">
            <a:off x="3092400" y="3486240"/>
            <a:ext cx="855720" cy="7761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 flipH="1">
            <a:off x="3026880" y="3540240"/>
            <a:ext cx="1079640" cy="10540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 flipH="1">
            <a:off x="160200" y="1362240"/>
            <a:ext cx="3068640" cy="572760"/>
          </a:xfrm>
          <a:prstGeom prst="wedgeRoundRectCallout">
            <a:avLst>
              <a:gd name="adj1" fmla="val 2504"/>
              <a:gd name="adj2" fmla="val 30884"/>
              <a:gd name="adj3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Raise QF buyout payment through securitization of Rate Payer revenues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1874880" y="4262400"/>
            <a:ext cx="1177920" cy="6174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Buy Out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Auction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6067440" y="4262400"/>
            <a:ext cx="1177920" cy="604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Auction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3970440" y="4557600"/>
            <a:ext cx="1177920" cy="6177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49" name="" descr=""/>
          <p:cNvPicPr/>
          <p:nvPr/>
        </p:nvPicPr>
        <p:blipFill>
          <a:blip r:embed="rId1"/>
          <a:stretch/>
        </p:blipFill>
        <p:spPr>
          <a:xfrm>
            <a:off x="4232160" y="4572000"/>
            <a:ext cx="614520" cy="598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50" name=""/>
          <p:cNvSpPr/>
          <p:nvPr/>
        </p:nvSpPr>
        <p:spPr>
          <a:xfrm flipH="1" flipV="1">
            <a:off x="3058920" y="4702320"/>
            <a:ext cx="890280" cy="1648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 flipV="1">
            <a:off x="5162400" y="4714560"/>
            <a:ext cx="905040" cy="1522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3048120" y="4567320"/>
            <a:ext cx="925560" cy="14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 flipH="1">
            <a:off x="5137200" y="4562640"/>
            <a:ext cx="930240" cy="1443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1204920" y="2138400"/>
            <a:ext cx="1224000" cy="7603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Capital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PlaceHolder 1"/>
          <p:cNvSpPr>
            <a:spLocks noGrp="1"/>
          </p:cNvSpPr>
          <p:nvPr>
            <p:ph type="title"/>
          </p:nvPr>
        </p:nvSpPr>
        <p:spPr>
          <a:xfrm>
            <a:off x="268200" y="396720"/>
            <a:ext cx="7772400" cy="595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Buyout Execution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6" name=""/>
          <p:cNvSpPr/>
          <p:nvPr/>
        </p:nvSpPr>
        <p:spPr>
          <a:xfrm>
            <a:off x="225000" y="914400"/>
            <a:ext cx="26571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PUTTING IT ALL TOGETHER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PlaceHolder 1"/>
          <p:cNvSpPr>
            <a:spLocks noGrp="1"/>
          </p:cNvSpPr>
          <p:nvPr>
            <p:ph type="title"/>
          </p:nvPr>
        </p:nvSpPr>
        <p:spPr>
          <a:xfrm>
            <a:off x="311040" y="372960"/>
            <a:ext cx="7772400" cy="511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Conclusion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8" name="PlaceHolder 2"/>
          <p:cNvSpPr>
            <a:spLocks noGrp="1"/>
          </p:cNvSpPr>
          <p:nvPr>
            <p:ph/>
          </p:nvPr>
        </p:nvSpPr>
        <p:spPr>
          <a:xfrm>
            <a:off x="641520" y="13273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 </a:t>
            </a:r>
            <a:r>
              <a:rPr b="0" lang="en-US" sz="18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Ratepayers Win</a:t>
            </a:r>
            <a:endParaRPr b="0" lang="en-US" sz="18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Lower cost of energy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Lower stranded cost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PG&amp;E returned to solvency quicker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Enhanced dispatch makes California’s resource stack more efficient (emissions, costs, etc)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 </a:t>
            </a:r>
            <a:r>
              <a:rPr b="0" lang="en-US" sz="18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Edison [PG&amp;E?] Wins</a:t>
            </a:r>
            <a:endParaRPr b="0" lang="en-US" sz="18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Eliminates above-market contracts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Eases the tariff rate/PG&amp;E cost crunch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Moves PG&amp;E closer to creditworthiness more rapidly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 </a:t>
            </a:r>
            <a:r>
              <a:rPr b="0" lang="en-US" sz="18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QFs Win</a:t>
            </a:r>
            <a:endParaRPr b="0" lang="en-US" sz="18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Receives acceptable rate of return on asset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Receives back payments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Eliminates ongoing risk regarding capacity/energy payments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lnSpc>
                <a:spcPct val="9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9" name=""/>
          <p:cNvSpPr/>
          <p:nvPr/>
        </p:nvSpPr>
        <p:spPr>
          <a:xfrm>
            <a:off x="227520" y="914400"/>
            <a:ext cx="22806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WIN – WIN STRUCTURE: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"/>
          <p:cNvSpPr/>
          <p:nvPr/>
        </p:nvSpPr>
        <p:spPr>
          <a:xfrm>
            <a:off x="628560" y="1366920"/>
            <a:ext cx="7772400" cy="367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lnSpc>
                <a:spcPct val="105000"/>
              </a:lnSpc>
              <a:spcBef>
                <a:spcPts val="1125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Provide PG&amp;E with market-based “firm” replacement energy.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5000"/>
              </a:lnSpc>
              <a:spcBef>
                <a:spcPts val="1125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Provide source of funds to repay the QF owners for past due debts owed by PG&amp;E.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5000"/>
              </a:lnSpc>
              <a:spcBef>
                <a:spcPts val="1125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Create added “headroom” under rate cap.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5000"/>
              </a:lnSpc>
              <a:spcBef>
                <a:spcPts val="1125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Provides the asset owners with a reasonable return on equity , repayment of debt, and restructuring of related contracts.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5000"/>
              </a:lnSpc>
              <a:spcBef>
                <a:spcPts val="1125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Provides a mechanism for existing QF owners to restructure existing operation, repower to provide for increases in efficiency, free up emission credits, etc.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PlaceHolder 1"/>
          <p:cNvSpPr>
            <a:spLocks noGrp="1"/>
          </p:cNvSpPr>
          <p:nvPr>
            <p:ph type="title"/>
          </p:nvPr>
        </p:nvSpPr>
        <p:spPr>
          <a:xfrm>
            <a:off x="311040" y="372960"/>
            <a:ext cx="7772400" cy="511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Conclusion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2" name=""/>
          <p:cNvSpPr/>
          <p:nvPr/>
        </p:nvSpPr>
        <p:spPr>
          <a:xfrm>
            <a:off x="223560" y="914400"/>
            <a:ext cx="40539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BENEFITS OF BUYING OUT QF CONTRACTS: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"/>
          <p:cNvSpPr/>
          <p:nvPr/>
        </p:nvSpPr>
        <p:spPr>
          <a:xfrm>
            <a:off x="615960" y="1366920"/>
            <a:ext cx="7772400" cy="433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lnSpc>
                <a:spcPct val="105000"/>
              </a:lnSpc>
              <a:spcBef>
                <a:spcPts val="1125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QF acceptance of auction format and terms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5000"/>
              </a:lnSpc>
              <a:spcBef>
                <a:spcPts val="1125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“Buy in,” review and approval by Public Utilities Commission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5000"/>
              </a:lnSpc>
              <a:spcBef>
                <a:spcPts val="1125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Capital markets acceptance of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structure, risk, return, and repayment methods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5000"/>
              </a:lnSpc>
              <a:spcBef>
                <a:spcPts val="1125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Continued attractive spread on replacement energy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5000"/>
              </a:lnSpc>
              <a:spcBef>
                <a:spcPts val="1125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Potential for CDWR to sleeve some QF contracts to provide baseload [???]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5000"/>
              </a:lnSpc>
              <a:spcBef>
                <a:spcPts val="1125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PlaceHolder 1"/>
          <p:cNvSpPr>
            <a:spLocks noGrp="1"/>
          </p:cNvSpPr>
          <p:nvPr>
            <p:ph type="title"/>
          </p:nvPr>
        </p:nvSpPr>
        <p:spPr>
          <a:xfrm>
            <a:off x="311040" y="372960"/>
            <a:ext cx="7772400" cy="511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Conclusion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5" name=""/>
          <p:cNvSpPr/>
          <p:nvPr/>
        </p:nvSpPr>
        <p:spPr>
          <a:xfrm>
            <a:off x="225720" y="914400"/>
            <a:ext cx="37764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WHAT IS NEEDED TO MAKE THIS WORK?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"/>
          <p:cNvSpPr/>
          <p:nvPr/>
        </p:nvSpPr>
        <p:spPr>
          <a:xfrm>
            <a:off x="690480" y="1095480"/>
            <a:ext cx="7445520" cy="82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North America (ENA) appreciates the opportunity to meet with Pacific Gas &amp; Electric (PG&amp;E) to discuss opportunities to assist PG&amp;E and California in resolving the state’s energy crisis by restructuring QF power agreements.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11040" y="372960"/>
            <a:ext cx="7772400" cy="511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Introduction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/>
          </p:nvPr>
        </p:nvSpPr>
        <p:spPr>
          <a:xfrm>
            <a:off x="615600" y="1376280"/>
            <a:ext cx="7878600" cy="1131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1125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Create a market to buy out existing QF contracts</a:t>
            </a:r>
            <a:endParaRPr b="0" lang="en-US" sz="18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876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Allow utilities to replace existing QF contracts with market firm energy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876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Allow contract holders to monetize their existing contracts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"/>
          <p:cNvSpPr/>
          <p:nvPr/>
        </p:nvSpPr>
        <p:spPr>
          <a:xfrm>
            <a:off x="227160" y="1015920"/>
            <a:ext cx="2449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WHAT’S THE PROPOSAL?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615960" y="3002040"/>
            <a:ext cx="8101080" cy="1320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lnSpc>
                <a:spcPct val="100000"/>
              </a:lnSpc>
              <a:spcBef>
                <a:spcPts val="1125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Unlock value for rate payers, utilities, marketers, and QFs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Heat Rate to determine best use of facilities – base load vs. peaking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1125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Enron benefits from the opportunity to participate in the buyout process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225000" y="2666880"/>
            <a:ext cx="3806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WHAT’S THE VALUE OF THE PROPOSAL?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615960" y="4549680"/>
            <a:ext cx="8101080" cy="1320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lnSpc>
                <a:spcPct val="100000"/>
              </a:lnSpc>
              <a:spcBef>
                <a:spcPts val="1125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Hold duel auctions: one for QF contract buyouts and one for replacement power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Capital markets provide the funds to buyout existing QF contracts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DWR may act to assume some baseload contracts [Mike—What’s this part of the proposal?]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224280" y="4214880"/>
            <a:ext cx="45493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HOW WOULD THE PROPOSAL BE IMPLEMENTED?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title"/>
          </p:nvPr>
        </p:nvSpPr>
        <p:spPr>
          <a:xfrm>
            <a:off x="311040" y="372960"/>
            <a:ext cx="7772400" cy="511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Introduction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/>
          </p:nvPr>
        </p:nvSpPr>
        <p:spPr>
          <a:xfrm>
            <a:off x="615960" y="13255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10000"/>
              </a:lnSpc>
              <a:spcBef>
                <a:spcPts val="1125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QFs</a:t>
            </a:r>
            <a:endParaRPr b="0" lang="en-US" sz="18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10000"/>
              </a:lnSpc>
              <a:spcBef>
                <a:spcPts val="876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relatively high operating costs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10000"/>
              </a:lnSpc>
              <a:spcBef>
                <a:spcPts val="876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may emit high emission levels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10000"/>
              </a:lnSpc>
              <a:spcBef>
                <a:spcPts val="876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Generally less efficient than new resources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125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QF contracts</a:t>
            </a:r>
            <a:endParaRPr b="0" lang="en-US" sz="18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876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significant piece (&gt;25 %) of California’s resource base (&gt; 3,300 MWs for PG&amp;E)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876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More costly than power available in the market and expected to remain “out of market”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876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Complex, non-standardized, cumbersome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876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Must-take nature of QF agreements prevents economic dispatch, raising prices for consumers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</p:txBody>
      </p:sp>
      <p:sp>
        <p:nvSpPr>
          <p:cNvPr id="35" name=""/>
          <p:cNvSpPr/>
          <p:nvPr/>
        </p:nvSpPr>
        <p:spPr>
          <a:xfrm>
            <a:off x="228600" y="914400"/>
            <a:ext cx="18846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CHARACTERISTICS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title"/>
          </p:nvPr>
        </p:nvSpPr>
        <p:spPr>
          <a:xfrm>
            <a:off x="311040" y="372960"/>
            <a:ext cx="7772400" cy="511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Introduction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"/>
          <p:cNvSpPr/>
          <p:nvPr/>
        </p:nvSpPr>
        <p:spPr>
          <a:xfrm>
            <a:off x="2286000" y="3017880"/>
            <a:ext cx="4572000" cy="83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Total Firm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Capacity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(MW)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2958840" y="2989440"/>
            <a:ext cx="3199320" cy="520920"/>
          </a:xfrm>
          <a:prstGeom prst="rect">
            <a:avLst/>
          </a:prstGeom>
          <a:solidFill>
            <a:srgbClr val="3399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Value Proposition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311040" y="372960"/>
            <a:ext cx="7772400" cy="511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Value Proposition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/>
          </p:nvPr>
        </p:nvSpPr>
        <p:spPr>
          <a:xfrm>
            <a:off x="615960" y="135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5000"/>
              </a:lnSpc>
              <a:spcBef>
                <a:spcPts val="901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Our analysis estimates that the cost of QF PPAs exceed replacement market prices by over $3 billion </a:t>
            </a:r>
            <a:endParaRPr b="0" lang="en-US" sz="18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5000"/>
              </a:lnSpc>
              <a:spcBef>
                <a:spcPts val="901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The current market is such that: </a:t>
            </a:r>
            <a:endParaRPr b="0" lang="en-US" sz="18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105000"/>
              </a:lnSpc>
              <a:spcBef>
                <a:spcPts val="799"/>
              </a:spcBef>
              <a:buClr>
                <a:srgbClr val="000000"/>
              </a:buClr>
              <a:buSzPct val="70000"/>
              <a:buFont typeface="Wingdings" charset="2"/>
              <a:buChar char="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Can buy out QF PPAs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105000"/>
              </a:lnSpc>
              <a:spcBef>
                <a:spcPts val="799"/>
              </a:spcBef>
              <a:buClr>
                <a:srgbClr val="000000"/>
              </a:buClr>
              <a:buSzPct val="70000"/>
              <a:buFont typeface="Wingdings" charset="2"/>
              <a:buChar char="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Replace QF energy with firm market energy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105000"/>
              </a:lnSpc>
              <a:spcBef>
                <a:spcPts val="799"/>
              </a:spcBef>
              <a:buClr>
                <a:srgbClr val="000000"/>
              </a:buClr>
              <a:buSzPct val="70000"/>
              <a:buFont typeface="Wingdings" charset="2"/>
              <a:buChar char="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Save rate payers an estimated $ ??? million on a discounted cash flow basis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" name=""/>
          <p:cNvSpPr/>
          <p:nvPr/>
        </p:nvSpPr>
        <p:spPr>
          <a:xfrm>
            <a:off x="217800" y="914400"/>
            <a:ext cx="86306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ECONOMICS ARE FAVORABLE TO BUY DOWN A GOOD SHARE OF THE QF CONTRACTS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311040" y="372960"/>
            <a:ext cx="7772400" cy="511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QF Value Proposition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" name=""/>
          <p:cNvSpPr/>
          <p:nvPr/>
        </p:nvSpPr>
        <p:spPr>
          <a:xfrm>
            <a:off x="2306520" y="1600200"/>
            <a:ext cx="0" cy="327672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2306520" y="4876920"/>
            <a:ext cx="579132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2306520" y="2209680"/>
            <a:ext cx="4953240" cy="0"/>
          </a:xfrm>
          <a:prstGeom prst="line">
            <a:avLst/>
          </a:prstGeom>
          <a:ln w="1908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6726240" y="1600200"/>
            <a:ext cx="0" cy="3276720"/>
          </a:xfrm>
          <a:prstGeom prst="line">
            <a:avLst/>
          </a:prstGeom>
          <a:ln w="1908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3678120" y="1979640"/>
            <a:ext cx="2296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Standard Offer QF Energy, all in price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4064040" y="5027760"/>
            <a:ext cx="18363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QF Capacity, MW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 rot="16200000">
            <a:off x="907920" y="3310200"/>
            <a:ext cx="20617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 Power Cost, $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1270080" y="1906560"/>
            <a:ext cx="10872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Capacity     +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 (SRAC)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6121080" y="4976640"/>
            <a:ext cx="17481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 Contracted Capacity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6727320" y="3198960"/>
            <a:ext cx="11581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QF Capacity Line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2308320" y="1785960"/>
            <a:ext cx="5653080" cy="2227320"/>
          </a:xfrm>
          <a:custGeom>
            <a:avLst/>
            <a:gdLst/>
            <a:ahLst/>
            <a:rect l="l" t="t" r="r" b="b"/>
            <a:pathLst>
              <a:path w="3538" h="1403">
                <a:moveTo>
                  <a:pt x="0" y="1403"/>
                </a:moveTo>
                <a:cubicBezTo>
                  <a:pt x="413" y="1392"/>
                  <a:pt x="826" y="1381"/>
                  <a:pt x="1357" y="1179"/>
                </a:cubicBezTo>
                <a:cubicBezTo>
                  <a:pt x="1888" y="978"/>
                  <a:pt x="2834" y="384"/>
                  <a:pt x="3186" y="192"/>
                </a:cubicBezTo>
                <a:cubicBezTo>
                  <a:pt x="3538" y="0"/>
                  <a:pt x="3411" y="62"/>
                  <a:pt x="3470" y="27"/>
                </a:cubicBezTo>
              </a:path>
            </a:pathLst>
          </a:custGeom>
          <a:noFill/>
          <a:ln w="255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2330280" y="958680"/>
            <a:ext cx="5362920" cy="2486160"/>
          </a:xfrm>
          <a:custGeom>
            <a:avLst/>
            <a:gdLst/>
            <a:ahLst/>
            <a:rect l="l" t="t" r="r" b="b"/>
            <a:pathLst>
              <a:path w="3378" h="1566">
                <a:moveTo>
                  <a:pt x="0" y="1566"/>
                </a:moveTo>
                <a:cubicBezTo>
                  <a:pt x="224" y="1522"/>
                  <a:pt x="833" y="1538"/>
                  <a:pt x="1343" y="1312"/>
                </a:cubicBezTo>
                <a:cubicBezTo>
                  <a:pt x="1853" y="1086"/>
                  <a:pt x="2740" y="420"/>
                  <a:pt x="3059" y="210"/>
                </a:cubicBezTo>
                <a:cubicBezTo>
                  <a:pt x="3378" y="0"/>
                  <a:pt x="3216" y="84"/>
                  <a:pt x="3257" y="51"/>
                </a:cubicBezTo>
              </a:path>
            </a:pathLst>
          </a:custGeom>
          <a:noFill/>
          <a:ln w="22320">
            <a:solidFill>
              <a:srgbClr val="33996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 flipH="1">
            <a:off x="2307960" y="2208240"/>
            <a:ext cx="725400" cy="6411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 flipH="1">
            <a:off x="2330280" y="2193840"/>
            <a:ext cx="1044720" cy="9273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 flipH="1">
            <a:off x="2328840" y="2214720"/>
            <a:ext cx="1378080" cy="12110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 flipH="1">
            <a:off x="2305080" y="2193840"/>
            <a:ext cx="404640" cy="3445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 flipH="1">
            <a:off x="2649600" y="2236680"/>
            <a:ext cx="1339920" cy="11746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 flipH="1">
            <a:off x="3052440" y="2235240"/>
            <a:ext cx="1268280" cy="11271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 flipH="1">
            <a:off x="3467160" y="2232000"/>
            <a:ext cx="1171440" cy="1065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 flipH="1">
            <a:off x="3925800" y="2205000"/>
            <a:ext cx="1077840" cy="1030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 flipH="1">
            <a:off x="4397040" y="2227320"/>
            <a:ext cx="901800" cy="839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 flipH="1">
            <a:off x="5183280" y="2212920"/>
            <a:ext cx="458640" cy="4143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2712240" y="2558880"/>
            <a:ext cx="1870200" cy="337680"/>
          </a:xfrm>
          <a:prstGeom prst="rect">
            <a:avLst/>
          </a:prstGeom>
          <a:solidFill>
            <a:srgbClr val="ffff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Potential Savings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2536560" y="4208400"/>
            <a:ext cx="1662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Replacement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2521440" y="3433680"/>
            <a:ext cx="1484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Cost  to Amortize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 Buyouts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2525760" y="3430440"/>
            <a:ext cx="0" cy="571680"/>
          </a:xfrm>
          <a:prstGeom prst="line">
            <a:avLst/>
          </a:prstGeom>
          <a:ln w="648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2521080" y="4008600"/>
            <a:ext cx="1440" cy="798480"/>
          </a:xfrm>
          <a:prstGeom prst="line">
            <a:avLst/>
          </a:prstGeom>
          <a:ln w="324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604800" y="5494320"/>
            <a:ext cx="7907400" cy="638280"/>
          </a:xfrm>
          <a:prstGeom prst="rect">
            <a:avLst/>
          </a:prstGeom>
          <a:solidFill>
            <a:srgbClr val="3399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596880" y="5504040"/>
            <a:ext cx="7924680" cy="62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Savings Formula: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Savings = Existing QF Payments - Replacement Energy Cost - Debt Repayment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6542280" y="1976400"/>
            <a:ext cx="3661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cc"/>
                </a:solidFill>
                <a:effectLst/>
                <a:uFillTx/>
                <a:latin typeface="Wingdings"/>
                <a:ea typeface="Wingdings"/>
              </a:rPr>
              <a:t>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222120" y="914400"/>
            <a:ext cx="6966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FROM SCE’s PERSPECTIVE—MIKE:  SHOULD WE REPLACE THIS WITH PG&amp;E?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"/>
          <p:cNvSpPr/>
          <p:nvPr/>
        </p:nvSpPr>
        <p:spPr>
          <a:xfrm>
            <a:off x="1954080" y="2843280"/>
            <a:ext cx="5235840" cy="2028600"/>
          </a:xfrm>
          <a:custGeom>
            <a:avLst/>
            <a:gdLst/>
            <a:ahLst/>
            <a:rect l="l" t="t" r="r" b="b"/>
            <a:pathLst>
              <a:path w="3298" h="1278">
                <a:moveTo>
                  <a:pt x="0" y="458"/>
                </a:moveTo>
                <a:lnTo>
                  <a:pt x="0" y="1270"/>
                </a:lnTo>
                <a:lnTo>
                  <a:pt x="3298" y="1278"/>
                </a:lnTo>
                <a:lnTo>
                  <a:pt x="3282" y="0"/>
                </a:lnTo>
                <a:lnTo>
                  <a:pt x="0" y="458"/>
                </a:lnTo>
                <a:close/>
              </a:path>
            </a:pathLst>
          </a:custGeom>
          <a:solidFill>
            <a:srgbClr val="3399ff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1941480" y="2128680"/>
            <a:ext cx="5235480" cy="1428840"/>
          </a:xfrm>
          <a:custGeom>
            <a:avLst/>
            <a:gdLst/>
            <a:ahLst/>
            <a:rect l="l" t="t" r="r" b="b"/>
            <a:pathLst>
              <a:path w="3306" h="908">
                <a:moveTo>
                  <a:pt x="0" y="466"/>
                </a:moveTo>
                <a:lnTo>
                  <a:pt x="8" y="908"/>
                </a:lnTo>
                <a:lnTo>
                  <a:pt x="3306" y="458"/>
                </a:lnTo>
                <a:lnTo>
                  <a:pt x="3274" y="0"/>
                </a:lnTo>
                <a:lnTo>
                  <a:pt x="702" y="482"/>
                </a:lnTo>
                <a:lnTo>
                  <a:pt x="0" y="466"/>
                </a:lnTo>
                <a:close/>
              </a:path>
            </a:pathLst>
          </a:custGeom>
          <a:solidFill>
            <a:srgbClr val="00cc99"/>
          </a:solidFill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311040" y="337680"/>
            <a:ext cx="7772400" cy="58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7" name=""/>
          <p:cNvSpPr/>
          <p:nvPr/>
        </p:nvSpPr>
        <p:spPr>
          <a:xfrm>
            <a:off x="311040" y="372960"/>
            <a:ext cx="7772400" cy="51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QF Value Proposition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 flipH="1">
            <a:off x="1942920" y="1800360"/>
            <a:ext cx="12600" cy="307656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1943280" y="4876920"/>
            <a:ext cx="579096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4201920" y="4967280"/>
            <a:ext cx="7142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 rot="16200000">
            <a:off x="1422360" y="3006360"/>
            <a:ext cx="3078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1444680" y="5472000"/>
            <a:ext cx="6229440" cy="660600"/>
          </a:xfrm>
          <a:prstGeom prst="rect">
            <a:avLst/>
          </a:prstGeom>
          <a:solidFill>
            <a:srgbClr val="3399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1449360" y="5479920"/>
            <a:ext cx="6219720" cy="62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Indifference Formula: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Value as QF = Value of Buy Out + Expected Merchant Value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227160" y="914400"/>
            <a:ext cx="2449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FROM QF’s PERSPECTIVE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2224080" y="3875040"/>
            <a:ext cx="4668840" cy="3682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Cost = Fuel + Fixed + Variable Expenses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2338560" y="2212920"/>
            <a:ext cx="15458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PPA Revenues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2292480" y="4859280"/>
            <a:ext cx="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3370320" y="1420920"/>
            <a:ext cx="712800" cy="23472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1798200" y="1339920"/>
            <a:ext cx="15728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Value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4248360" y="1217520"/>
            <a:ext cx="34394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Value = PPA Revenues –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Fuel – (Fixed + Variable) Expenses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3094200" y="2541600"/>
            <a:ext cx="299880" cy="2379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1954080" y="3557520"/>
            <a:ext cx="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93" name=""/>
          <p:cNvCxnSpPr>
            <a:stCxn id="92" idx="0"/>
            <a:endCxn id="79" idx="0"/>
          </p:cNvCxnSpPr>
          <p:nvPr/>
        </p:nvCxnSpPr>
        <p:spPr>
          <a:xfrm flipH="1">
            <a:off x="1942920" y="3557160"/>
            <a:ext cx="11520" cy="1305720"/>
          </a:xfrm>
          <a:prstGeom prst="straightConnector1">
            <a:avLst/>
          </a:prstGeom>
          <a:ln w="9360">
            <a:solidFill>
              <a:srgbClr val="000000"/>
            </a:solidFill>
            <a:miter/>
          </a:ln>
        </p:spPr>
      </p:cxnSp>
      <p:sp>
        <p:nvSpPr>
          <p:cNvPr id="94" name=""/>
          <p:cNvSpPr/>
          <p:nvPr/>
        </p:nvSpPr>
        <p:spPr>
          <a:xfrm>
            <a:off x="1943280" y="4876920"/>
            <a:ext cx="579096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95" name=""/>
          <p:cNvCxnSpPr>
            <a:stCxn id="92" idx="1"/>
            <a:endCxn id="94" idx="0"/>
          </p:cNvCxnSpPr>
          <p:nvPr/>
        </p:nvCxnSpPr>
        <p:spPr>
          <a:xfrm flipH="1">
            <a:off x="1942920" y="3557160"/>
            <a:ext cx="11520" cy="1305720"/>
          </a:xfrm>
          <a:prstGeom prst="straightConnector1">
            <a:avLst/>
          </a:prstGeom>
          <a:ln w="9360">
            <a:solidFill>
              <a:srgbClr val="000000"/>
            </a:solidFill>
            <a:miter/>
          </a:ln>
        </p:spPr>
      </p:cxn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"/>
          <p:cNvSpPr/>
          <p:nvPr/>
        </p:nvSpPr>
        <p:spPr>
          <a:xfrm>
            <a:off x="3078000" y="2989440"/>
            <a:ext cx="2962800" cy="520920"/>
          </a:xfrm>
          <a:prstGeom prst="rect">
            <a:avLst/>
          </a:prstGeom>
          <a:solidFill>
            <a:srgbClr val="3399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Buyout Analysis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5194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2001-08-05T16:36:00Z</dcterms:created>
  <dc:creator>metring</dc:creator>
  <dc:description/>
  <dc:language>en-US</dc:language>
  <cp:lastModifiedBy>jdasovic</cp:lastModifiedBy>
  <dcterms:modified xsi:type="dcterms:W3CDTF">2001-09-21T21:24:26Z</dcterms:modified>
  <cp:revision>102</cp:revision>
  <dc:subject/>
  <dc:title>Dual Auction</dc:title>
</cp:coreProperties>
</file>