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notesSlides/_rels/notesSlide18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12.xml.rels" ContentType="application/vnd.openxmlformats-package.relationships+xml"/>
  <Override PartName="/ppt/notesSlides/notesSlide12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542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1"/>
          </p:nvPr>
        </p:nvSpPr>
        <p:spPr>
          <a:xfrm>
            <a:off x="3971880" y="0"/>
            <a:ext cx="30542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Img"/>
          </p:nvPr>
        </p:nvSpPr>
        <p:spPr>
          <a:xfrm>
            <a:off x="1173240" y="686880"/>
            <a:ext cx="4681440" cy="3511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move the slide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2"/>
          </p:nvPr>
        </p:nvSpPr>
        <p:spPr>
          <a:xfrm>
            <a:off x="0" y="8856720"/>
            <a:ext cx="30542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3"/>
          </p:nvPr>
        </p:nvSpPr>
        <p:spPr>
          <a:xfrm>
            <a:off x="3971880" y="8856720"/>
            <a:ext cx="30542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A1BBD5-B76B-4FF6-85E1-01509425487E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356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Approach to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Pitch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Level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Pricing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358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Approach to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Pitch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Level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Pricing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360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362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364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366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368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370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Three deal capture systems required?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Physical gas makes it’s way into TAGG from Sitara for valuation purposes.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Thunderball will replace TAGG as a trade capture system.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" name=""/>
          <p:cNvGraphicFramePr/>
          <p:nvPr/>
        </p:nvGraphicFramePr>
        <p:xfrm>
          <a:off x="8572680" y="6400800"/>
          <a:ext cx="571320" cy="457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72680" y="6400800"/>
                    <a:ext cx="571320" cy="45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"/>
          <p:cNvSpPr/>
          <p:nvPr/>
        </p:nvSpPr>
        <p:spPr>
          <a:xfrm>
            <a:off x="609480" y="64771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DRAFT 4-9-1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1828800" y="1981080"/>
            <a:ext cx="5334120" cy="18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 Management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of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Mid and Back Offices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133720" y="5029200"/>
            <a:ext cx="4800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Offsite Presentation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057400" y="4572000"/>
            <a:ext cx="4800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April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2968560" y="304920"/>
            <a:ext cx="345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Market Opportunity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0880" y="990720"/>
            <a:ext cx="807732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3080" rIns="73080" tIns="36360" bIns="3636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addressable market size was derived by extrapolation from EnronOnline Transaction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28680" y="1965240"/>
            <a:ext cx="812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Assumptions: Transaction Volume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814320" y="2762280"/>
          <a:ext cx="7567200" cy="2914560"/>
        </p:xfrm>
        <a:graphic>
          <a:graphicData uri="http://schemas.openxmlformats.org/drawingml/2006/table">
            <a:tbl>
              <a:tblPr/>
              <a:tblGrid>
                <a:gridCol w="3035880"/>
                <a:gridCol w="1472040"/>
                <a:gridCol w="1523160"/>
                <a:gridCol w="1536120"/>
              </a:tblGrid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Current Annual ENE transaction count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441,000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312,000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195,000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43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ENE Share of Market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15%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15%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18%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6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Total Annual transaction count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2,940,000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2,080,000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1,083,333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54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Est. Variable Cost per transaction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$61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$17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$15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3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Est.Fixed Cost per Top 20 Cos. *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3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$7,600,000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20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Est. Fixed Cost per next 80 Cos. *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3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$400,000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43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Est. Fixed Cost per next 400 Cos. *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3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$10,000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41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176"/>
                        </a:spcBef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Total U.S. market size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3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723960"/>
                          <a:tab algn="l" pos="1447920"/>
                          <a:tab algn="l" pos="2171880"/>
                          <a:tab algn="l" pos="2895480"/>
                          <a:tab algn="l" pos="3619440"/>
                          <a:tab algn="l" pos="4343400"/>
                          <a:tab algn="l" pos="5067360"/>
                          <a:tab algn="l" pos="5791320"/>
                          <a:tab algn="l" pos="6515280"/>
                          <a:tab algn="l" pos="7238880"/>
                          <a:tab algn="l" pos="7962840"/>
                          <a:tab algn="l" pos="8686800"/>
                          <a:tab algn="l" pos="9410760"/>
                          <a:tab algn="l" pos="10134720"/>
                          <a:tab algn="l" pos="1085868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$419,150,000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52" name=""/>
          <p:cNvSpPr/>
          <p:nvPr/>
        </p:nvSpPr>
        <p:spPr>
          <a:xfrm>
            <a:off x="4005360" y="2306520"/>
            <a:ext cx="99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 Physical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502240" y="2301840"/>
            <a:ext cx="1068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 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942240" y="2286000"/>
            <a:ext cx="128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Phys. &amp; Finc.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85800" y="5807160"/>
            <a:ext cx="7391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 Note: Fixed costs were estimated based on ENE’s $15 MM fixed expense allocation. Competitors were expected to spend less nominally than ENE because of its leadership in the industry, but more on a per transaction basis due to greater inefficiencies.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838080" y="4968720"/>
            <a:ext cx="7772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Future Market Segments: Other commodity types, i.e. metals, crude, etc.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805840" y="304920"/>
            <a:ext cx="3771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Market Segmentation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838080" y="1574640"/>
          <a:ext cx="7772400" cy="3225960"/>
        </p:xfrm>
        <a:graphic>
          <a:graphicData uri="http://schemas.openxmlformats.org/drawingml/2006/table">
            <a:tbl>
              <a:tblPr/>
              <a:tblGrid>
                <a:gridCol w="2590920"/>
                <a:gridCol w="2590920"/>
                <a:gridCol w="2590560"/>
              </a:tblGrid>
              <a:tr h="406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Company Type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cc99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Gas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cc99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Power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cc99"/>
                    </a:solidFill>
                  </a:tcPr>
                </a:tc>
              </a:tr>
              <a:tr h="381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Marketers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843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266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80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Producers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799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140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80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Large Buyers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496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116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81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LDCs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278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80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Brokers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145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78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7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Govt. / Municipal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0 (?)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544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7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Total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2,561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1,144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9" name=""/>
          <p:cNvSpPr/>
          <p:nvPr/>
        </p:nvSpPr>
        <p:spPr>
          <a:xfrm>
            <a:off x="743760" y="990720"/>
            <a:ext cx="757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Number of Companies in Current Market Segments: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990720" y="6019920"/>
            <a:ext cx="2133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Data Source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 OPIS Directories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685800" y="1295280"/>
            <a:ext cx="7924680" cy="435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Approach to the target market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Concentrate on that which is core to your operation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Best-in-class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Keep up with changing technology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– upgrade as Enron upgrades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No maintenance or infrastructure expenses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Reduce development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640320" y="304920"/>
            <a:ext cx="211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Positioning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762120" y="1295280"/>
            <a:ext cx="769608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Service level agreement: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(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Points to be filled in as they are determined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668320" y="304920"/>
            <a:ext cx="4048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Marketing the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609480" y="1066680"/>
            <a:ext cx="8001000" cy="50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Back Office = Commercial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Pricing comes from a desk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Multiple distribution channels: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ENA Originators : existing relationships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ENW Originators : New / Direct relationships and business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Distribution channels will work with domain experts toward closing the deal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309400" y="304920"/>
            <a:ext cx="4796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How will Origination Work?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257800" y="1828800"/>
            <a:ext cx="914400" cy="9144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553080" y="1981080"/>
            <a:ext cx="914400" cy="609840"/>
          </a:xfrm>
          <a:prstGeom prst="flowChart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162920" y="969840"/>
            <a:ext cx="1371600" cy="952200"/>
          </a:xfrm>
          <a:prstGeom prst="rect">
            <a:avLst/>
          </a:prstGeom>
          <a:noFill/>
          <a:ln cap="rnd" w="324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Originators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(ENA &amp; ENW)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172200" y="228600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7467480" y="1676160"/>
            <a:ext cx="38124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609480" y="1571760"/>
            <a:ext cx="800100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Two levels of customer service support: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Level I:  EnronOnline Help Desk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Level II: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Enron Operation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575800" y="304920"/>
            <a:ext cx="4263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How will Support Work?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1512360" y="304920"/>
            <a:ext cx="6395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New Structure – What has Changed?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609480" y="1397160"/>
          <a:ext cx="7620120" cy="3876480"/>
        </p:xfrm>
        <a:graphic>
          <a:graphicData uri="http://schemas.openxmlformats.org/drawingml/2006/table">
            <a:tbl>
              <a:tblPr/>
              <a:tblGrid>
                <a:gridCol w="838440"/>
                <a:gridCol w="3657600"/>
                <a:gridCol w="3124080"/>
              </a:tblGrid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cc99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Process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cc99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Benefits of Change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00cc99"/>
                    </a:solidFill>
                  </a:tcPr>
                </a:tc>
              </a:tr>
              <a:tr h="1580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Before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Deals done without pricing from operations desk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Services offered without sign-on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Services offered without energy operation’s knowledge or buy-in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071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Now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Deals with an operations component require pricing from operations desk and signed DASH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Stand-alone services deals will require pricing from operations desk and signed DASH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Control of deal profitability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Increased level of service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Coordinated approach to the marketplace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609480" y="1362240"/>
            <a:ext cx="8001000" cy="397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Identify customer needs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Work with domain experts from operations desk to ensure deal compliance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Determine deal terms and specifications with domain experts and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Receive offers from desk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DASH signed by ENE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364480" y="304920"/>
            <a:ext cx="4718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Steps in Structuring a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1862640" y="304920"/>
            <a:ext cx="5745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Overview of the Operations Desk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80880" y="1447920"/>
            <a:ext cx="533412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Factors affecting mid &amp; back office pricing: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Operationally intensive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 asset management deals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Originated and structured deals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and renewed deals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Cost analysis of mid &amp; back office: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Process cost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Activity cost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Efficiency &amp; productivity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Trend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Impact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248520" y="1474920"/>
            <a:ext cx="2438280" cy="4601520"/>
          </a:xfrm>
          <a:prstGeom prst="rect">
            <a:avLst/>
          </a:prstGeom>
          <a:gradFill rotWithShape="0">
            <a:gsLst>
              <a:gs pos="0">
                <a:srgbClr val="1c1c71"/>
              </a:gs>
              <a:gs pos="50000">
                <a:srgbClr val="3333cc"/>
              </a:gs>
              <a:gs pos="100000">
                <a:srgbClr val="1c1c71"/>
              </a:gs>
            </a:gsLst>
            <a:lin ang="5400000"/>
          </a:gradFill>
          <a:ln w="38160">
            <a:solidFill>
              <a:srgbClr val="000000"/>
            </a:solidFill>
            <a:miter/>
          </a:ln>
          <a:effectLst>
            <a:outerShdw dist="107932" dir="189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0" bIns="0" anchor="t">
            <a:spAutoFit/>
          </a:bodyPr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Enron Americas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US and Canada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EGM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Crude /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LNG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Coal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Emissions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Weather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EIM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Pulp &amp; Paper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Lumber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Steel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9"/>
              </a:spcBef>
              <a:tabLst>
                <a:tab algn="l" pos="0"/>
                <a:tab algn="l" pos="22212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ccff"/>
                </a:solidFill>
                <a:effectLst/>
                <a:uFillTx/>
                <a:latin typeface="Frutiger 45 Light"/>
              </a:rPr>
              <a:t>EEL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791320" y="1752480"/>
            <a:ext cx="152280" cy="914400"/>
          </a:xfrm>
          <a:custGeom>
            <a:avLst/>
            <a:gdLst>
              <a:gd name="textAreaLeft" fmla="*/ 97200 w 152280"/>
              <a:gd name="textAreaRight" fmla="*/ 152640 w 152280"/>
              <a:gd name="textAreaTop" fmla="*/ 23760 h 914400"/>
              <a:gd name="textAreaBottom" fmla="*/ 890640 h 914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943600" y="1828800"/>
            <a:ext cx="228600" cy="4191120"/>
          </a:xfrm>
          <a:custGeom>
            <a:avLst/>
            <a:gdLst>
              <a:gd name="textAreaLeft" fmla="*/ 146160 w 228600"/>
              <a:gd name="textAreaRight" fmla="*/ 228960 w 228600"/>
              <a:gd name="textAreaTop" fmla="*/ 109080 h 4191120"/>
              <a:gd name="textAreaBottom" fmla="*/ 4082040 h 41911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952880" y="2057400"/>
            <a:ext cx="8384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Present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105520" y="4267080"/>
            <a:ext cx="761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1544760" y="304920"/>
            <a:ext cx="635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How will the Operations Desk Work?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505320" y="2651040"/>
            <a:ext cx="1218960" cy="838440"/>
          </a:xfrm>
          <a:prstGeom prst="flowChart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019920" y="2955960"/>
            <a:ext cx="1066680" cy="1066680"/>
          </a:xfrm>
          <a:prstGeom prst="flowChartConnector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Originator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523880" y="4175280"/>
            <a:ext cx="5029200" cy="20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Back Office Desk controls pricing levels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Originators receive an offer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Keep excess over offer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Charged back for selling under offer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2590920" y="310824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>
            <a:off x="4800600" y="310824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029200" y="303228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029200" y="345744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Offer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019920" y="1508040"/>
            <a:ext cx="1066680" cy="1067040"/>
          </a:xfrm>
          <a:prstGeom prst="flowChartConnector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705720" y="257508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705720" y="261936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Offer + margin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886200" y="1432080"/>
            <a:ext cx="990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 Data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048120" y="2009880"/>
            <a:ext cx="990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rot="16200000">
            <a:off x="1104840" y="2079720"/>
            <a:ext cx="1905120" cy="914400"/>
          </a:xfrm>
          <a:prstGeom prst="flowChart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Back Office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2514600" y="1736640"/>
            <a:ext cx="3581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514600" y="2041560"/>
            <a:ext cx="3429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400800" y="257508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486400" y="254304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800600" y="34894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1066680" y="1523880"/>
            <a:ext cx="6934320" cy="443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Overview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Service Offering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New Structure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Risks and Mitigants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Services and Processes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921840" y="623880"/>
            <a:ext cx="1482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Agenda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"/>
          <p:cNvGraphicFramePr/>
          <p:nvPr/>
        </p:nvGraphicFramePr>
        <p:xfrm>
          <a:off x="3429000" y="1473120"/>
          <a:ext cx="5229360" cy="5079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29000" y="1473120"/>
                    <a:ext cx="5229360" cy="507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6" name=""/>
          <p:cNvGraphicFramePr/>
          <p:nvPr/>
        </p:nvGraphicFramePr>
        <p:xfrm>
          <a:off x="228600" y="2590920"/>
          <a:ext cx="2971800" cy="24955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0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8600" y="2590920"/>
                    <a:ext cx="2971800" cy="2495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" name=""/>
          <p:cNvSpPr/>
          <p:nvPr/>
        </p:nvSpPr>
        <p:spPr>
          <a:xfrm>
            <a:off x="5715000" y="3200400"/>
            <a:ext cx="914400" cy="762120"/>
          </a:xfrm>
          <a:prstGeom prst="ellipse">
            <a:avLst/>
          </a:prstGeom>
          <a:noFill/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391520" y="3200400"/>
            <a:ext cx="914400" cy="762120"/>
          </a:xfrm>
          <a:prstGeom prst="ellipse">
            <a:avLst/>
          </a:prstGeom>
          <a:noFill/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715000" y="5715000"/>
            <a:ext cx="914400" cy="762120"/>
          </a:xfrm>
          <a:prstGeom prst="ellipse">
            <a:avLst/>
          </a:prstGeom>
          <a:noFill/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391520" y="5715000"/>
            <a:ext cx="914400" cy="762120"/>
          </a:xfrm>
          <a:prstGeom prst="ellipse">
            <a:avLst/>
          </a:prstGeom>
          <a:noFill/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752480" y="2971800"/>
            <a:ext cx="1295640" cy="609480"/>
          </a:xfrm>
          <a:prstGeom prst="ellipse">
            <a:avLst/>
          </a:prstGeom>
          <a:noFill/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3" name=""/>
          <p:cNvGrpSpPr/>
          <p:nvPr/>
        </p:nvGrpSpPr>
        <p:grpSpPr>
          <a:xfrm>
            <a:off x="1066680" y="1143000"/>
            <a:ext cx="1828440" cy="762120"/>
            <a:chOff x="1066680" y="1143000"/>
            <a:chExt cx="1828440" cy="762120"/>
          </a:xfrm>
        </p:grpSpPr>
        <p:sp>
          <p:nvSpPr>
            <p:cNvPr id="114" name=""/>
            <p:cNvSpPr/>
            <p:nvPr/>
          </p:nvSpPr>
          <p:spPr>
            <a:xfrm>
              <a:off x="1066680" y="1235160"/>
              <a:ext cx="1828440" cy="55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Small to Average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Size Deal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240920" y="1143000"/>
              <a:ext cx="1567440" cy="762120"/>
            </a:xfrm>
            <a:prstGeom prst="ellipse">
              <a:avLst/>
            </a:prstGeom>
            <a:noFill/>
            <a:ln w="1908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cxnSp>
        <p:nvCxnSpPr>
          <p:cNvPr id="116" name=""/>
          <p:cNvCxnSpPr>
            <a:stCxn id="115" idx="4"/>
            <a:endCxn id="112" idx="0"/>
          </p:cNvCxnSpPr>
          <p:nvPr/>
        </p:nvCxnSpPr>
        <p:spPr>
          <a:xfrm>
            <a:off x="2025360" y="1914120"/>
            <a:ext cx="375480" cy="1048320"/>
          </a:xfrm>
          <a:prstGeom prst="straightConnector1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17" name=""/>
          <p:cNvSpPr/>
          <p:nvPr/>
        </p:nvSpPr>
        <p:spPr>
          <a:xfrm>
            <a:off x="527040" y="304920"/>
            <a:ext cx="8252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Operations Desk Pricing Example : Victoria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2936520" y="304920"/>
            <a:ext cx="3515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Risks and Mitigants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9" name=""/>
          <p:cNvGraphicFramePr/>
          <p:nvPr/>
        </p:nvGraphicFramePr>
        <p:xfrm>
          <a:off x="533520" y="914400"/>
          <a:ext cx="8229600" cy="5479920"/>
        </p:xfrm>
        <a:graphic>
          <a:graphicData uri="http://schemas.openxmlformats.org/drawingml/2006/table">
            <a:tbl>
              <a:tblPr/>
              <a:tblGrid>
                <a:gridCol w="2116080"/>
                <a:gridCol w="3213000"/>
                <a:gridCol w="2900520"/>
              </a:tblGrid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Process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Risks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Mitigants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Deal Set up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Set up data incorrectly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Deal Confirmation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99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Deal Capture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Capture data incorrectly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Deal Confirmation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6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Deal Confirmation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Errors not identified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Proceed only after receiving confirmation acceptance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2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Logistics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Mis-nominate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Communicate in writing to customers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6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Volume Management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Mis-communicate volume discrepancies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Resolve discrepancies within customer-give parameters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16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Settlements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Over or under pay customers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Adhere to checks and balances currently in operation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426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Records Retention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Incomplete records available for audits and arbitration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Store physical and electronic copies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/>
          <p:nvPr/>
        </p:nvSpPr>
        <p:spPr>
          <a:xfrm>
            <a:off x="3657600" y="2057400"/>
            <a:ext cx="114300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447920" y="2133720"/>
            <a:ext cx="990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499760" y="304920"/>
            <a:ext cx="6359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Overview of Services and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rot="5400000">
            <a:off x="2357280" y="205596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rot="5400000">
            <a:off x="236232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rot="5400000">
            <a:off x="4724280" y="2057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rot="5400000">
            <a:off x="472428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rot="5400000">
            <a:off x="701028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8" name=""/>
          <p:cNvCxnSpPr>
            <a:stCxn id="123" idx="0"/>
            <a:endCxn id="125" idx="2"/>
          </p:cNvCxnSpPr>
          <p:nvPr/>
        </p:nvCxnSpPr>
        <p:spPr>
          <a:xfrm>
            <a:off x="3727080" y="2739600"/>
            <a:ext cx="996120" cy="252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29" name=""/>
          <p:cNvCxnSpPr>
            <a:stCxn id="126" idx="0"/>
            <a:endCxn id="127" idx="2"/>
          </p:cNvCxnSpPr>
          <p:nvPr/>
        </p:nvCxnSpPr>
        <p:spPr>
          <a:xfrm>
            <a:off x="6094440" y="50274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30" name=""/>
          <p:cNvSpPr/>
          <p:nvPr/>
        </p:nvSpPr>
        <p:spPr>
          <a:xfrm>
            <a:off x="3048120" y="350532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019920" y="5029200"/>
            <a:ext cx="99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57200" y="228600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828800" y="2743200"/>
            <a:ext cx="5335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04812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41008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800600" y="3664080"/>
            <a:ext cx="1447920" cy="520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981080" y="380988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2813400" y="304920"/>
            <a:ext cx="3752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 1:  Deal Capture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657600" y="2057400"/>
            <a:ext cx="114300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447920" y="2133720"/>
            <a:ext cx="990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rot="5400000">
            <a:off x="2357280" y="205596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rot="5400000">
            <a:off x="236232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rot="5400000">
            <a:off x="4724280" y="2057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rot="5400000">
            <a:off x="472428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rot="5400000">
            <a:off x="701028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46" name=""/>
          <p:cNvCxnSpPr>
            <a:stCxn id="141" idx="0"/>
            <a:endCxn id="143" idx="2"/>
          </p:cNvCxnSpPr>
          <p:nvPr/>
        </p:nvCxnSpPr>
        <p:spPr>
          <a:xfrm>
            <a:off x="3727080" y="2739600"/>
            <a:ext cx="996120" cy="252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47" name=""/>
          <p:cNvCxnSpPr>
            <a:stCxn id="144" idx="0"/>
            <a:endCxn id="145" idx="2"/>
          </p:cNvCxnSpPr>
          <p:nvPr/>
        </p:nvCxnSpPr>
        <p:spPr>
          <a:xfrm>
            <a:off x="6094440" y="50274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48" name=""/>
          <p:cNvSpPr/>
          <p:nvPr/>
        </p:nvSpPr>
        <p:spPr>
          <a:xfrm>
            <a:off x="3048120" y="350532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019920" y="5029200"/>
            <a:ext cx="99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57200" y="228600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828800" y="2743200"/>
            <a:ext cx="5335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04812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41008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800600" y="3664080"/>
            <a:ext cx="1447920" cy="520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981080" y="380988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"/>
          <p:cNvSpPr/>
          <p:nvPr/>
        </p:nvSpPr>
        <p:spPr>
          <a:xfrm>
            <a:off x="2607120" y="414360"/>
            <a:ext cx="408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 1(a): Deal Capture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rot="5400000">
            <a:off x="5105520" y="175248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Sitara, TAGG,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62120" y="3505320"/>
            <a:ext cx="3886200" cy="2819160"/>
          </a:xfrm>
          <a:prstGeom prst="wedgeRectCallout">
            <a:avLst>
              <a:gd name="adj1" fmla="val 39949"/>
              <a:gd name="adj2" fmla="val -27421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819520" y="1066680"/>
            <a:ext cx="3657600" cy="33768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Capture Deal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09480" y="3505320"/>
            <a:ext cx="3429000" cy="219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Process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ENW will accept deal data via: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Electronic mediums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Direct entry by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Fax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191120" y="24382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819520" y="198108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267080" y="3505320"/>
            <a:ext cx="4648320" cy="30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Technology: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Sitara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captures deal data for term and spot physical gas transactions for scheduling purposes.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TAGG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captures financial and term physical deal data for gas transactions for valuation / risk books.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EnPower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/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 blotter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captures deal data for physical and financial power transactions.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3657600" y="2362320"/>
            <a:ext cx="1295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Validation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rot="5400000">
            <a:off x="4762440" y="1638360"/>
            <a:ext cx="1371600" cy="1447920"/>
          </a:xfrm>
          <a:prstGeom prst="flowChartAlternateProcess">
            <a:avLst/>
          </a:prstGeom>
          <a:solidFill>
            <a:srgbClr val="00cc99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Global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Counterparty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Facilities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Common Codes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668600" y="457200"/>
            <a:ext cx="6119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 1(b): Deal Capture - Validation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rot="5400000">
            <a:off x="2476440" y="1638360"/>
            <a:ext cx="1371600" cy="1447920"/>
          </a:xfrm>
          <a:prstGeom prst="flowChartAlternateProcess">
            <a:avLst/>
          </a:prstGeom>
          <a:solidFill>
            <a:srgbClr val="00cc99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Sitara, TAGG,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7315200" y="1676520"/>
            <a:ext cx="144792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UNIFY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MOPS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9" name=""/>
          <p:cNvCxnSpPr>
            <a:stCxn id="165" idx="0"/>
            <a:endCxn id="168" idx="1"/>
          </p:cNvCxnSpPr>
          <p:nvPr/>
        </p:nvCxnSpPr>
        <p:spPr>
          <a:xfrm>
            <a:off x="6170400" y="2360160"/>
            <a:ext cx="1145160" cy="2520"/>
          </a:xfrm>
          <a:prstGeom prst="straightConnector1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70" name=""/>
          <p:cNvSpPr/>
          <p:nvPr/>
        </p:nvSpPr>
        <p:spPr>
          <a:xfrm>
            <a:off x="6095880" y="2378160"/>
            <a:ext cx="1295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Contract and Meter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743200" y="1025640"/>
            <a:ext cx="4114800" cy="33768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 Validate Deal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981080" y="2362320"/>
            <a:ext cx="45720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752480" y="2378160"/>
            <a:ext cx="838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09480" y="190512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09480" y="3394080"/>
            <a:ext cx="3810240" cy="181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Process: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Deal data is validated against existing counterparty, facilities and contracts information.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The validated deal data is sent back to deal capture and to the pipeline.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6" name=""/>
          <p:cNvCxnSpPr>
            <a:stCxn id="167" idx="0"/>
            <a:endCxn id="165" idx="2"/>
          </p:cNvCxnSpPr>
          <p:nvPr/>
        </p:nvCxnSpPr>
        <p:spPr>
          <a:xfrm>
            <a:off x="3884760" y="2360160"/>
            <a:ext cx="838800" cy="1080"/>
          </a:xfrm>
          <a:prstGeom prst="straightConnector1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77" name=""/>
          <p:cNvSpPr/>
          <p:nvPr/>
        </p:nvSpPr>
        <p:spPr>
          <a:xfrm>
            <a:off x="4419720" y="3346560"/>
            <a:ext cx="4572000" cy="342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Technology: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Global Counterparty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tracks customer-specific information, (i.e. address and bank).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Global Facilities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provides facility information, (i.e. zone, meter number).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Global Contracts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houses contract-specific information for each customer, (i.e. contract type, termination dates and contract status).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Common Codes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provides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terms used in multiple applications to ensure consistent use across them.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Marketing Operations System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(MOPS) resides within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Unify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and tracks revenue transportation and storage volumetric activities.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"/>
          <p:cNvSpPr/>
          <p:nvPr/>
        </p:nvSpPr>
        <p:spPr>
          <a:xfrm>
            <a:off x="2385000" y="304920"/>
            <a:ext cx="4619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 2:  Deal Confirmation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657600" y="2057400"/>
            <a:ext cx="114300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447920" y="2133720"/>
            <a:ext cx="990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rot="5400000">
            <a:off x="2357280" y="205596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rot="5400000">
            <a:off x="2362320" y="434340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rot="5400000">
            <a:off x="4724280" y="2057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rot="5400000">
            <a:off x="472428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rot="5400000">
            <a:off x="701028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86" name=""/>
          <p:cNvCxnSpPr>
            <a:stCxn id="181" idx="0"/>
            <a:endCxn id="183" idx="2"/>
          </p:cNvCxnSpPr>
          <p:nvPr/>
        </p:nvCxnSpPr>
        <p:spPr>
          <a:xfrm>
            <a:off x="3727080" y="2739600"/>
            <a:ext cx="996120" cy="252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87" name=""/>
          <p:cNvCxnSpPr>
            <a:stCxn id="184" idx="0"/>
            <a:endCxn id="185" idx="2"/>
          </p:cNvCxnSpPr>
          <p:nvPr/>
        </p:nvCxnSpPr>
        <p:spPr>
          <a:xfrm>
            <a:off x="6094440" y="50274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88" name=""/>
          <p:cNvSpPr/>
          <p:nvPr/>
        </p:nvSpPr>
        <p:spPr>
          <a:xfrm>
            <a:off x="3048120" y="350532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019920" y="5029200"/>
            <a:ext cx="99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57200" y="228600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828800" y="2743200"/>
            <a:ext cx="5335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04812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41008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800600" y="3664080"/>
            <a:ext cx="1447920" cy="520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981080" y="388620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"/>
          <p:cNvSpPr/>
          <p:nvPr/>
        </p:nvSpPr>
        <p:spPr>
          <a:xfrm>
            <a:off x="5791320" y="2590920"/>
            <a:ext cx="1447560" cy="520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Fax 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981080" y="1600200"/>
            <a:ext cx="106704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2472840" y="457200"/>
            <a:ext cx="4521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 2: Deal Confirmation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238880" y="2971800"/>
            <a:ext cx="1295640" cy="76212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/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590920" y="1025640"/>
            <a:ext cx="4343400" cy="33768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Verify Deal Points with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029200" y="3809880"/>
            <a:ext cx="3886200" cy="33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Technology: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Sitara, TAGG or EnPower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provide validated deal information to DCAF (see below).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 Confirmation Auto Fax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(DCAF) is used to prepare, fax and archive deal confirmation.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DCAF is used to create and fax confirms for all financial and term physical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DCAF II is used to create and fax confirms for spot physical transactions.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Livelink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can also be used to archive documents.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57200" y="3809880"/>
            <a:ext cx="4419720" cy="268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Process: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Deal confirmation receives validated deal data from deal capture.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Verbally confirm deal with customer / counterparties.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Create confirmation and fax to customer / counterparty.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Monitor confirms for execution and/or changes.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Resolve any changes and resend confirmation.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Electronically archive copy of confirmation.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03" name=""/>
          <p:cNvCxnSpPr/>
          <p:nvPr/>
        </p:nvCxnSpPr>
        <p:spPr>
          <a:xfrm>
            <a:off x="2057400" y="2284560"/>
            <a:ext cx="838800" cy="21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04" name=""/>
          <p:cNvSpPr/>
          <p:nvPr/>
        </p:nvSpPr>
        <p:spPr>
          <a:xfrm>
            <a:off x="4800600" y="1828800"/>
            <a:ext cx="1371600" cy="83808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DCAF, DCAF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rot="5400000">
            <a:off x="647280" y="1562040"/>
            <a:ext cx="144792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Sitara, TAGG,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  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rot="5400000">
            <a:off x="2857320" y="1562040"/>
            <a:ext cx="144792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07" name=""/>
          <p:cNvCxnSpPr>
            <a:stCxn id="206" idx="3"/>
            <a:endCxn id="199" idx="1"/>
          </p:cNvCxnSpPr>
          <p:nvPr/>
        </p:nvCxnSpPr>
        <p:spPr>
          <a:xfrm flipH="1" rot="16200000">
            <a:off x="5218200" y="1331640"/>
            <a:ext cx="383040" cy="365976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08" name=""/>
          <p:cNvSpPr/>
          <p:nvPr/>
        </p:nvSpPr>
        <p:spPr>
          <a:xfrm>
            <a:off x="3886200" y="3063960"/>
            <a:ext cx="129528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Verbal 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09" name=""/>
          <p:cNvCxnSpPr>
            <a:stCxn id="206" idx="0"/>
            <a:endCxn id="204" idx="1"/>
          </p:cNvCxnSpPr>
          <p:nvPr/>
        </p:nvCxnSpPr>
        <p:spPr>
          <a:xfrm>
            <a:off x="4265640" y="2246400"/>
            <a:ext cx="535680" cy="21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10" name=""/>
          <p:cNvSpPr/>
          <p:nvPr/>
        </p:nvSpPr>
        <p:spPr>
          <a:xfrm rot="5400000">
            <a:off x="7201080" y="1562040"/>
            <a:ext cx="129528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11" name=""/>
          <p:cNvCxnSpPr>
            <a:stCxn id="204" idx="3"/>
            <a:endCxn id="210" idx="2"/>
          </p:cNvCxnSpPr>
          <p:nvPr/>
        </p:nvCxnSpPr>
        <p:spPr>
          <a:xfrm flipV="1">
            <a:off x="6171840" y="2246040"/>
            <a:ext cx="989280" cy="21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12" name=""/>
          <p:cNvCxnSpPr>
            <a:stCxn id="204" idx="2"/>
            <a:endCxn id="199" idx="1"/>
          </p:cNvCxnSpPr>
          <p:nvPr/>
        </p:nvCxnSpPr>
        <p:spPr>
          <a:xfrm flipH="1" rot="16200000">
            <a:off x="6019560" y="2133000"/>
            <a:ext cx="686520" cy="175320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"/>
          <p:cNvSpPr/>
          <p:nvPr/>
        </p:nvSpPr>
        <p:spPr>
          <a:xfrm>
            <a:off x="542520" y="304920"/>
            <a:ext cx="8348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 3:  Logistics (Scheduling and Nominations)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657600" y="2057400"/>
            <a:ext cx="114300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447920" y="2133720"/>
            <a:ext cx="990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rot="5400000">
            <a:off x="2357280" y="205596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rot="5400000">
            <a:off x="236232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rot="5400000">
            <a:off x="4724280" y="205740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rot="5400000">
            <a:off x="472428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rot="5400000">
            <a:off x="701028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1" name=""/>
          <p:cNvCxnSpPr>
            <a:stCxn id="216" idx="0"/>
            <a:endCxn id="218" idx="2"/>
          </p:cNvCxnSpPr>
          <p:nvPr/>
        </p:nvCxnSpPr>
        <p:spPr>
          <a:xfrm>
            <a:off x="3727080" y="2739600"/>
            <a:ext cx="996120" cy="252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2" name=""/>
          <p:cNvCxnSpPr>
            <a:stCxn id="219" idx="0"/>
            <a:endCxn id="220" idx="2"/>
          </p:cNvCxnSpPr>
          <p:nvPr/>
        </p:nvCxnSpPr>
        <p:spPr>
          <a:xfrm>
            <a:off x="6094440" y="50274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23" name=""/>
          <p:cNvSpPr/>
          <p:nvPr/>
        </p:nvSpPr>
        <p:spPr>
          <a:xfrm>
            <a:off x="3048120" y="350532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019920" y="5029200"/>
            <a:ext cx="99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457200" y="228600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010280" y="2133720"/>
            <a:ext cx="1371600" cy="838080"/>
          </a:xfrm>
          <a:prstGeom prst="flowChart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r>
              <a:rPr b="1" lang="en-US" sz="1400" strike="noStrike" u="none" baseline="30000">
                <a:solidFill>
                  <a:srgbClr val="000000"/>
                </a:solidFill>
                <a:effectLst/>
                <a:uFillTx/>
                <a:latin typeface="Frutiger 45 Light"/>
              </a:rPr>
              <a:t>rd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party banks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flipV="1">
            <a:off x="7696080" y="2971800"/>
            <a:ext cx="0" cy="1371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1828800" y="2743200"/>
            <a:ext cx="5335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04812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541008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4800600" y="3664080"/>
            <a:ext cx="1447920" cy="520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7238880" y="3444840"/>
            <a:ext cx="990720" cy="520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Invoice / Cash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981080" y="380988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"/>
          <p:cNvSpPr/>
          <p:nvPr/>
        </p:nvSpPr>
        <p:spPr>
          <a:xfrm>
            <a:off x="533520" y="3200400"/>
            <a:ext cx="4343400" cy="338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Process: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Receive deal information.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Prepare nominations in system.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Monitor system for position accuracy.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Manage physical position on all pipelines at all trading locations.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Path market and supply deals in system.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Communicate pipeline-specific information to customers / counterparties.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Create and send nominations to pipeline.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Confirm gas scheduled per nomination.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Communicate nomination discrepancies.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Re-confirm and re-nominate as necessary.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Receive invoices from pipelines.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545760" y="243000"/>
            <a:ext cx="8249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 3: Logistics (Scheduling and Nominations)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rot="5400000">
            <a:off x="609120" y="152388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Sitara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905120" y="838080"/>
            <a:ext cx="5790960" cy="58140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Manage transportation of physical gas per deal data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981080" y="2362320"/>
            <a:ext cx="1600200" cy="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rot="5400000">
            <a:off x="3581280" y="152388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Unify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MOPS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590920" y="2133720"/>
            <a:ext cx="457200" cy="45720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Bridge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2286000" y="167652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Updated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2362320" y="259092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 Information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010280" y="1600200"/>
            <a:ext cx="1447920" cy="129528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Pipeline(s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410080" y="1447920"/>
            <a:ext cx="1295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Nominated &amp; Confirmed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562720" y="2743200"/>
            <a:ext cx="83808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Allocated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5105520" y="3200400"/>
            <a:ext cx="3733560" cy="138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Technology: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Sitara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passes deal information to MOPS.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MOPS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houses transportation rates and communicates nominations and confirmed pipeline volumes to pipelines.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4952880" y="2286000"/>
            <a:ext cx="205740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 flipH="1">
            <a:off x="4952520" y="2514600"/>
            <a:ext cx="205740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5791320" y="2209680"/>
            <a:ext cx="457200" cy="45720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EDI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Hub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3818880" y="304920"/>
            <a:ext cx="1760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762120" y="1386000"/>
          <a:ext cx="7848360" cy="4100400"/>
        </p:xfrm>
        <a:graphic>
          <a:graphicData uri="http://schemas.openxmlformats.org/drawingml/2006/table">
            <a:tbl>
              <a:tblPr/>
              <a:tblGrid>
                <a:gridCol w="1676160"/>
                <a:gridCol w="3124440"/>
                <a:gridCol w="3047760"/>
              </a:tblGrid>
              <a:tr h="448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Opportunity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Market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</a:tr>
              <a:tr h="1465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What?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Using an application service provider model, ENW will perform mid and back office services for third party customers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Use Enron’s service vs. build or buy and maintain infrastructure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185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Why?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 Enron has a best-in-class system that can be commercialized to provide additional opportunities for originators and increased profits for Enron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World class system available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Stay current with technology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Reduce development risk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Free to concentrate on core business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"/>
          <p:cNvSpPr/>
          <p:nvPr/>
        </p:nvSpPr>
        <p:spPr>
          <a:xfrm>
            <a:off x="2148480" y="304920"/>
            <a:ext cx="5113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 4:  Volume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3657600" y="2057400"/>
            <a:ext cx="114300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447920" y="2133720"/>
            <a:ext cx="990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rot="5400000">
            <a:off x="2357280" y="205596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rot="5400000">
            <a:off x="236232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rot="5400000">
            <a:off x="4724280" y="2057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rot="5400000">
            <a:off x="4724280" y="434340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rot="5400000">
            <a:off x="701028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58" name=""/>
          <p:cNvCxnSpPr>
            <a:stCxn id="253" idx="0"/>
            <a:endCxn id="255" idx="2"/>
          </p:cNvCxnSpPr>
          <p:nvPr/>
        </p:nvCxnSpPr>
        <p:spPr>
          <a:xfrm>
            <a:off x="3727080" y="2739600"/>
            <a:ext cx="996120" cy="252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59" name=""/>
          <p:cNvCxnSpPr>
            <a:stCxn id="256" idx="0"/>
            <a:endCxn id="257" idx="2"/>
          </p:cNvCxnSpPr>
          <p:nvPr/>
        </p:nvCxnSpPr>
        <p:spPr>
          <a:xfrm>
            <a:off x="6094440" y="50274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60" name=""/>
          <p:cNvSpPr/>
          <p:nvPr/>
        </p:nvSpPr>
        <p:spPr>
          <a:xfrm>
            <a:off x="3048120" y="350532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019920" y="5029200"/>
            <a:ext cx="99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457200" y="228600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010280" y="2133720"/>
            <a:ext cx="1371600" cy="838080"/>
          </a:xfrm>
          <a:prstGeom prst="flowChart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r>
              <a:rPr b="1" lang="en-US" sz="1400" strike="noStrike" u="none" baseline="30000">
                <a:solidFill>
                  <a:srgbClr val="000000"/>
                </a:solidFill>
                <a:effectLst/>
                <a:uFillTx/>
                <a:latin typeface="Frutiger 45 Light"/>
              </a:rPr>
              <a:t>rd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party banks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 flipV="1">
            <a:off x="7696080" y="2971800"/>
            <a:ext cx="0" cy="1371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1828800" y="2743200"/>
            <a:ext cx="5335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04812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541008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4800600" y="3664080"/>
            <a:ext cx="1447920" cy="520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238880" y="3444840"/>
            <a:ext cx="990720" cy="520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Invoice / Cash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1981080" y="382572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"/>
          <p:cNvSpPr/>
          <p:nvPr/>
        </p:nvSpPr>
        <p:spPr>
          <a:xfrm>
            <a:off x="380880" y="4265640"/>
            <a:ext cx="4572000" cy="23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Process: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Receive counterparty’s pipeline statements.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Process quantity information and synchronize pipeline information.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Obtain allocations of the meters.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Communicate volume discrepancies.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Perform and communicate reconciliation of  discrepancies.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105520" y="4191120"/>
            <a:ext cx="3429000" cy="214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Technology: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MOPS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provides meter allocation data, received from third party pipelines.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The Pipeline Operations System (POPS)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provides this information from HPL &amp; LRC pipelines &amp; storage.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Volume Management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allows the actualization of these volumes.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166120" y="243000"/>
            <a:ext cx="5014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 4: Volume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09480" y="838080"/>
            <a:ext cx="7772400" cy="33768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“Actualize” (Reconcile) allocated vs. nominated volumes per deal data.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85800" y="1371600"/>
            <a:ext cx="16002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Counterparty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rot="5400000">
            <a:off x="3886200" y="1218960"/>
            <a:ext cx="1371600" cy="167616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2(a). Unify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MOPS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Volume Mgt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666880" y="2895480"/>
            <a:ext cx="1067040" cy="762120"/>
          </a:xfrm>
          <a:prstGeom prst="flowChartDecision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Discrepancy?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6858000" y="1371600"/>
            <a:ext cx="144792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Settlements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2133720" y="15238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Quantity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80" name=""/>
          <p:cNvCxnSpPr>
            <a:stCxn id="276" idx="3"/>
            <a:endCxn id="277" idx="3"/>
          </p:cNvCxnSpPr>
          <p:nvPr/>
        </p:nvCxnSpPr>
        <p:spPr>
          <a:xfrm rot="5400000">
            <a:off x="3884040" y="2590920"/>
            <a:ext cx="535680" cy="837360"/>
          </a:xfrm>
          <a:prstGeom prst="bentConnector2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281" name=""/>
          <p:cNvCxnSpPr>
            <a:stCxn id="277" idx="1"/>
            <a:endCxn id="275" idx="2"/>
          </p:cNvCxnSpPr>
          <p:nvPr/>
        </p:nvCxnSpPr>
        <p:spPr>
          <a:xfrm rot="10800000">
            <a:off x="1485360" y="2742480"/>
            <a:ext cx="1181520" cy="53424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82" name=""/>
          <p:cNvSpPr/>
          <p:nvPr/>
        </p:nvSpPr>
        <p:spPr>
          <a:xfrm>
            <a:off x="2286000" y="2057400"/>
            <a:ext cx="14479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286000" y="2971800"/>
            <a:ext cx="304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4191120" y="2971800"/>
            <a:ext cx="304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5410080" y="1981080"/>
            <a:ext cx="14479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257800" y="1447920"/>
            <a:ext cx="167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Actualized transaction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87" name=""/>
          <p:cNvCxnSpPr>
            <a:stCxn id="288" idx="1"/>
            <a:endCxn id="276" idx="0"/>
          </p:cNvCxnSpPr>
          <p:nvPr/>
        </p:nvCxnSpPr>
        <p:spPr>
          <a:xfrm rot="10800000">
            <a:off x="5407920" y="2055240"/>
            <a:ext cx="1450080" cy="1450080"/>
          </a:xfrm>
          <a:prstGeom prst="bentConnector3">
            <a:avLst>
              <a:gd name="adj1" fmla="val 49937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89" name=""/>
          <p:cNvSpPr/>
          <p:nvPr/>
        </p:nvSpPr>
        <p:spPr>
          <a:xfrm>
            <a:off x="5334120" y="2835360"/>
            <a:ext cx="167616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Meter Allocation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858000" y="2819520"/>
            <a:ext cx="144792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2(b). POPS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"/>
          <p:cNvSpPr/>
          <p:nvPr/>
        </p:nvSpPr>
        <p:spPr>
          <a:xfrm>
            <a:off x="2925000" y="304920"/>
            <a:ext cx="3574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 5:  Settlements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3657600" y="2057400"/>
            <a:ext cx="114300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447920" y="2133720"/>
            <a:ext cx="990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rot="5400000">
            <a:off x="2357280" y="205596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 rot="5400000">
            <a:off x="236232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rot="5400000">
            <a:off x="4724280" y="2057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rot="5400000">
            <a:off x="472428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rot="5400000">
            <a:off x="7010280" y="4343400"/>
            <a:ext cx="1371600" cy="1371600"/>
          </a:xfrm>
          <a:prstGeom prst="flowChartAlternate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98" name=""/>
          <p:cNvCxnSpPr>
            <a:stCxn id="293" idx="0"/>
            <a:endCxn id="295" idx="2"/>
          </p:cNvCxnSpPr>
          <p:nvPr/>
        </p:nvCxnSpPr>
        <p:spPr>
          <a:xfrm>
            <a:off x="3727080" y="2739600"/>
            <a:ext cx="996120" cy="252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99" name=""/>
          <p:cNvCxnSpPr>
            <a:stCxn id="296" idx="0"/>
            <a:endCxn id="297" idx="2"/>
          </p:cNvCxnSpPr>
          <p:nvPr/>
        </p:nvCxnSpPr>
        <p:spPr>
          <a:xfrm>
            <a:off x="6094440" y="50274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00" name=""/>
          <p:cNvSpPr/>
          <p:nvPr/>
        </p:nvSpPr>
        <p:spPr>
          <a:xfrm>
            <a:off x="3048120" y="350532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019920" y="5029200"/>
            <a:ext cx="99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457200" y="228600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7010280" y="2133720"/>
            <a:ext cx="1371600" cy="838080"/>
          </a:xfrm>
          <a:prstGeom prst="flowChart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</a:t>
            </a:r>
            <a:r>
              <a:rPr b="1" lang="en-US" sz="1400" strike="noStrike" u="none" baseline="30000">
                <a:solidFill>
                  <a:srgbClr val="000000"/>
                </a:solidFill>
                <a:effectLst/>
                <a:uFillTx/>
                <a:latin typeface="Frutiger 45 Light"/>
              </a:rPr>
              <a:t>rd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party banks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V="1">
            <a:off x="7696080" y="2971800"/>
            <a:ext cx="0" cy="13716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1828800" y="2743200"/>
            <a:ext cx="5335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04812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41008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4800600" y="3664080"/>
            <a:ext cx="1447920" cy="520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7238880" y="3444840"/>
            <a:ext cx="990720" cy="520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Invoice / Cash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1981080" y="388620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"/>
          <p:cNvSpPr/>
          <p:nvPr/>
        </p:nvSpPr>
        <p:spPr>
          <a:xfrm>
            <a:off x="380880" y="4038480"/>
            <a:ext cx="4114800" cy="225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Process: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Receive notice that prices have been updated.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Generate settlements schedules.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Create invoices from schedules.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Reconcile discrepancies.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Update deal capture system when reconciled.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Send invoice to Settlements or counterparties.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1796760" y="243000"/>
            <a:ext cx="5784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 5(a): Settlements - Invoicing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2057400" y="838080"/>
            <a:ext cx="5486400" cy="33768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 Create &amp; send accurate and timely invoices.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 rot="5400000">
            <a:off x="2764080" y="2840760"/>
            <a:ext cx="1176480" cy="152388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Unify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Unify Tables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Volume Mgt.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267080" y="3200400"/>
            <a:ext cx="1694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Invoices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 rot="5400000">
            <a:off x="2764440" y="1045080"/>
            <a:ext cx="1176120" cy="152388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Rates Server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7" name=""/>
          <p:cNvGraphicFramePr/>
          <p:nvPr/>
        </p:nvGraphicFramePr>
        <p:xfrm>
          <a:off x="533520" y="838080"/>
          <a:ext cx="969840" cy="7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838080"/>
                    <a:ext cx="969840" cy="7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9" name=""/>
          <p:cNvSpPr/>
          <p:nvPr/>
        </p:nvSpPr>
        <p:spPr>
          <a:xfrm>
            <a:off x="4724280" y="4114800"/>
            <a:ext cx="3810240" cy="201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Technology: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Rates Server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receives external commodity rates from third party sources and passes them on to Unify.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The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Settlements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application within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Unify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generates settlement schedules and invoices.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20" name=""/>
          <p:cNvCxnSpPr>
            <a:endCxn id="316" idx="2"/>
          </p:cNvCxnSpPr>
          <p:nvPr/>
        </p:nvCxnSpPr>
        <p:spPr>
          <a:xfrm flipH="1" rot="16200000">
            <a:off x="1695600" y="910800"/>
            <a:ext cx="219600" cy="15724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21" name=""/>
          <p:cNvSpPr/>
          <p:nvPr/>
        </p:nvSpPr>
        <p:spPr>
          <a:xfrm>
            <a:off x="1219320" y="1676520"/>
            <a:ext cx="1184040" cy="27684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Price Updates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715000" y="1447920"/>
            <a:ext cx="1523880" cy="83808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23" name=""/>
          <p:cNvCxnSpPr>
            <a:stCxn id="314" idx="0"/>
            <a:endCxn id="322" idx="1"/>
          </p:cNvCxnSpPr>
          <p:nvPr/>
        </p:nvCxnSpPr>
        <p:spPr>
          <a:xfrm flipV="1">
            <a:off x="4114440" y="1866600"/>
            <a:ext cx="1600920" cy="173592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24" name=""/>
          <p:cNvSpPr/>
          <p:nvPr/>
        </p:nvSpPr>
        <p:spPr>
          <a:xfrm>
            <a:off x="3429000" y="24382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2819520" y="2544840"/>
            <a:ext cx="118584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Index Values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6019920" y="2895480"/>
            <a:ext cx="914400" cy="609840"/>
          </a:xfrm>
          <a:prstGeom prst="flowChartDecision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Verified?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7696080" y="3048120"/>
            <a:ext cx="914400" cy="304560"/>
          </a:xfrm>
          <a:prstGeom prst="flowChartTerminator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28" name=""/>
          <p:cNvCxnSpPr>
            <a:stCxn id="322" idx="2"/>
            <a:endCxn id="326" idx="0"/>
          </p:cNvCxnSpPr>
          <p:nvPr/>
        </p:nvCxnSpPr>
        <p:spPr>
          <a:xfrm flipV="1" rot="10800000">
            <a:off x="6476400" y="2285640"/>
            <a:ext cx="1080" cy="61020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29" name=""/>
          <p:cNvSpPr/>
          <p:nvPr/>
        </p:nvSpPr>
        <p:spPr>
          <a:xfrm>
            <a:off x="6934320" y="320040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7145280" y="2819520"/>
            <a:ext cx="39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562720" y="3657600"/>
            <a:ext cx="39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32" name=""/>
          <p:cNvCxnSpPr>
            <a:stCxn id="326" idx="2"/>
          </p:cNvCxnSpPr>
          <p:nvPr/>
        </p:nvCxnSpPr>
        <p:spPr>
          <a:xfrm rot="5400000">
            <a:off x="5180760" y="2590560"/>
            <a:ext cx="381600" cy="221076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33" name=""/>
          <p:cNvSpPr/>
          <p:nvPr/>
        </p:nvSpPr>
        <p:spPr>
          <a:xfrm>
            <a:off x="4554360" y="2666880"/>
            <a:ext cx="169416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Reports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"/>
          <p:cNvSpPr/>
          <p:nvPr/>
        </p:nvSpPr>
        <p:spPr>
          <a:xfrm>
            <a:off x="1596240" y="243000"/>
            <a:ext cx="6197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Step 5(b): Settlements - Accounting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304920" y="933480"/>
            <a:ext cx="8381880" cy="58140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Objective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: Settle transactions with counterparties and generate accounting entries for client.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3962520" y="2057400"/>
            <a:ext cx="380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3962520" y="2666880"/>
            <a:ext cx="380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 rot="5400000">
            <a:off x="990360" y="175248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Unify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Frutiger 45 Light"/>
              </a:rPr>
              <a:t>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Unify Tables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Volume Mgt.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3276720" y="2133720"/>
            <a:ext cx="914400" cy="609480"/>
          </a:xfrm>
          <a:prstGeom prst="flowChartDecision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Verified?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3048120" y="3048120"/>
            <a:ext cx="1295280" cy="76176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 rot="5400000">
            <a:off x="4952880" y="175248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2" name=""/>
          <p:cNvGraphicFramePr/>
          <p:nvPr/>
        </p:nvGraphicFramePr>
        <p:xfrm>
          <a:off x="7391520" y="1828800"/>
          <a:ext cx="990360" cy="990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391520" y="1828800"/>
                    <a:ext cx="990360" cy="99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4" name=""/>
          <p:cNvSpPr/>
          <p:nvPr/>
        </p:nvSpPr>
        <p:spPr>
          <a:xfrm>
            <a:off x="2590920" y="2057400"/>
            <a:ext cx="761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Invoices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324480" y="2438280"/>
            <a:ext cx="10670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6477120" y="1981080"/>
            <a:ext cx="990360" cy="101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Cash Flow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5257800" y="3657600"/>
            <a:ext cx="365760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Technology: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UNIFY’s Settlements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application creates a settlements schedule and invoice.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SAP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performs cash application duties.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380880" y="3733920"/>
            <a:ext cx="4496040" cy="274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Process: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Confirm that invoice has been verified by customer / counterparty.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Review invoice.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Confirm invoice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Batch and preload invoices.  Make available to third party GL and internal purchase payable systems.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Report/resolve any errors.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Send wire transfers for outgoing payments.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Execute reports detailing outstanding receivables and payables.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49" name=""/>
          <p:cNvCxnSpPr>
            <a:stCxn id="338" idx="0"/>
            <a:endCxn id="339" idx="1"/>
          </p:cNvCxnSpPr>
          <p:nvPr/>
        </p:nvCxnSpPr>
        <p:spPr>
          <a:xfrm>
            <a:off x="2360160" y="2436840"/>
            <a:ext cx="916920" cy="2160"/>
          </a:xfrm>
          <a:prstGeom prst="bentConnector3">
            <a:avLst>
              <a:gd name="adj1" fmla="val 50078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50" name=""/>
          <p:cNvSpPr/>
          <p:nvPr/>
        </p:nvSpPr>
        <p:spPr>
          <a:xfrm>
            <a:off x="4191120" y="24382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3733920" y="2743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52" name=""/>
          <p:cNvCxnSpPr>
            <a:stCxn id="340" idx="1"/>
            <a:endCxn id="338" idx="3"/>
          </p:cNvCxnSpPr>
          <p:nvPr/>
        </p:nvCxnSpPr>
        <p:spPr>
          <a:xfrm rot="10800000">
            <a:off x="1674000" y="3121920"/>
            <a:ext cx="1374120" cy="30672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"/>
          <p:cNvSpPr/>
          <p:nvPr/>
        </p:nvSpPr>
        <p:spPr>
          <a:xfrm>
            <a:off x="762120" y="1297080"/>
            <a:ext cx="7391160" cy="378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Attain buy-in from relevant commercial teams.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 an effective marketing plan.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3a. Complete service level agreement (SLA) template.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3b. Complete deal approval sheet (DASH) template.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AutoNum type="arabicPeriod" startAt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Integrate commercialization of mid and back  offices into the present structuring / origination / deal analysis process.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3684600" y="304920"/>
            <a:ext cx="2016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762120" y="1386000"/>
          <a:ext cx="7848360" cy="3662280"/>
        </p:xfrm>
        <a:graphic>
          <a:graphicData uri="http://schemas.openxmlformats.org/drawingml/2006/table">
            <a:tbl>
              <a:tblPr/>
              <a:tblGrid>
                <a:gridCol w="1676160"/>
                <a:gridCol w="3124440"/>
                <a:gridCol w="3047760"/>
              </a:tblGrid>
              <a:tr h="4449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Opportunity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Market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</a:tr>
              <a:tr h="202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Who?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ENA gas and power originators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ENW originators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ENW subject matter experts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Marketers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Producers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LDCs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Buyers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Brokers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Govt. / Municipal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91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Where?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Service supported at present location within Enron.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Services accessed via manual entry or electronic medium with minimal implementation expense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" name=""/>
          <p:cNvSpPr/>
          <p:nvPr/>
        </p:nvSpPr>
        <p:spPr>
          <a:xfrm>
            <a:off x="3818880" y="304920"/>
            <a:ext cx="1760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762120" y="1386000"/>
          <a:ext cx="7848360" cy="3989160"/>
        </p:xfrm>
        <a:graphic>
          <a:graphicData uri="http://schemas.openxmlformats.org/drawingml/2006/table">
            <a:tbl>
              <a:tblPr/>
              <a:tblGrid>
                <a:gridCol w="1676160"/>
                <a:gridCol w="3124440"/>
                <a:gridCol w="3047760"/>
              </a:tblGrid>
              <a:tr h="452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Opportunity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ENE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Market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eaeaea"/>
                    </a:solidFill>
                  </a:tcPr>
                </a:tc>
              </a:tr>
              <a:tr h="2014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How?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Originators supported by operations desk, subject matter experts and customer service personnel will utilize new and existing sales channels to serve target market.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 Relate needs to ENE origination team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Sign service level agreement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522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When?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Service available immediately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Operations desk, DASH and service level agreements ready soon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51"/>
                        </a:spcBef>
                        <a:buClr>
                          <a:srgbClr val="000000"/>
                        </a:buClr>
                        <a:buFont typeface="Frutiger 45 Light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Frutiger 45 Light"/>
                        </a:rPr>
                        <a:t> Limited number of customers currently served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" name=""/>
          <p:cNvSpPr/>
          <p:nvPr/>
        </p:nvSpPr>
        <p:spPr>
          <a:xfrm>
            <a:off x="3818880" y="304920"/>
            <a:ext cx="1760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609480" y="1371600"/>
            <a:ext cx="7925040" cy="47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Initially, services offered will include: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Deal capture and confirmation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Position reporting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Logistics and scheduling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Volume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Settlements (cash collection / payment and    reconciliation)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AR/AP accounting entries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SzPct val="8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Future offerings will include other bundled services, e.g. risk reporting , etc.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624760" y="623880"/>
            <a:ext cx="4088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What are the Services?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3657600" y="2057400"/>
            <a:ext cx="1143000" cy="520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447920" y="2133720"/>
            <a:ext cx="990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499760" y="304920"/>
            <a:ext cx="6359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Overview of Services and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5400000">
            <a:off x="2357280" y="205596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 Deal Capture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/ Set 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5400000">
            <a:off x="236232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  Deal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5400000">
            <a:off x="4724280" y="2057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 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(Scheduling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Nominations)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5400000">
            <a:off x="472428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4. Volume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(Balancing)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5400000">
            <a:off x="7010280" y="4343400"/>
            <a:ext cx="1371600" cy="1371600"/>
          </a:xfrm>
          <a:prstGeom prst="flowChartAlternateProcess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 Settlements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3" name=""/>
          <p:cNvCxnSpPr>
            <a:stCxn id="28" idx="0"/>
            <a:endCxn id="30" idx="2"/>
          </p:cNvCxnSpPr>
          <p:nvPr/>
        </p:nvCxnSpPr>
        <p:spPr>
          <a:xfrm>
            <a:off x="3727080" y="2739600"/>
            <a:ext cx="996120" cy="2520"/>
          </a:xfrm>
          <a:prstGeom prst="bentConnector3">
            <a:avLst>
              <a:gd name="adj1" fmla="val 50072"/>
            </a:avLst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4" name=""/>
          <p:cNvCxnSpPr>
            <a:stCxn id="31" idx="0"/>
            <a:endCxn id="32" idx="2"/>
          </p:cNvCxnSpPr>
          <p:nvPr/>
        </p:nvCxnSpPr>
        <p:spPr>
          <a:xfrm>
            <a:off x="6094440" y="5027400"/>
            <a:ext cx="915120" cy="1080"/>
          </a:xfrm>
          <a:prstGeom prst="bentConnector2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5" name=""/>
          <p:cNvSpPr/>
          <p:nvPr/>
        </p:nvSpPr>
        <p:spPr>
          <a:xfrm>
            <a:off x="3048120" y="350532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Confirmed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019920" y="5029200"/>
            <a:ext cx="99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Updated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" y="2286000"/>
            <a:ext cx="1371600" cy="91440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828800" y="2743200"/>
            <a:ext cx="53352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04812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410080" y="3429000"/>
            <a:ext cx="0" cy="91440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800600" y="3664080"/>
            <a:ext cx="1447920" cy="5209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Deal Data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981080" y="380988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99"/>
                </a:solidFill>
                <a:effectLst/>
                <a:uFillTx/>
                <a:latin typeface="Frutiger 45 Light"/>
              </a:rPr>
              <a:t>Validated Deal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685800" y="1515960"/>
            <a:ext cx="8153280" cy="36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Initial mid and back-office services for third party customers will support: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Physical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Financial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Financial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More product-types will be supported in the future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214280" y="457200"/>
            <a:ext cx="6947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What Commodity Types are Supported?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3200400" y="3871800"/>
            <a:ext cx="251460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(New graph showing transactions increase and cost/txn stable)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38080" y="1281240"/>
            <a:ext cx="7467840" cy="174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Monetization opportunity brought about by: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500"/>
              </a:spcBef>
              <a:buClr>
                <a:srgbClr val="000000"/>
              </a:buClr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Our scalable, best-in-class system which has allowed cost per transaction to remain relatively flat while transactions have increased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863000" y="457200"/>
            <a:ext cx="5665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Frutiger 45 Light"/>
              </a:rPr>
              <a:t>Why this Service and Why Now?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1999-08-05T16:42:27Z</dcterms:created>
  <dc:creator>Fred Philipson</dc:creator>
  <dc:description/>
  <dc:language>en-US</dc:language>
  <cp:lastModifiedBy>Fred Philipson</cp:lastModifiedBy>
  <cp:lastPrinted>1999-08-16T17:28:34Z</cp:lastPrinted>
  <dcterms:modified xsi:type="dcterms:W3CDTF">2001-04-09T19:11:45Z</dcterms:modified>
  <cp:revision>136</cp:revision>
  <dc:subject/>
  <dc:title>No Slide Title</dc:title>
</cp:coreProperties>
</file>