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4.xlsx" ContentType="application/vnd.openxmlformats-officedocument.spreadsheetml.sheet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34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notesSlides/_rels/notesSlide16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1"/>
          </p:nvPr>
        </p:nvSpPr>
        <p:spPr>
          <a:xfrm>
            <a:off x="3971880" y="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Img"/>
          </p:nvPr>
        </p:nvSpPr>
        <p:spPr>
          <a:xfrm>
            <a:off x="1173240" y="686880"/>
            <a:ext cx="4681440" cy="351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move the slide</a:t>
            </a:r>
            <a:endParaRPr b="1" lang="en-US" sz="30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ftr" idx="2"/>
          </p:nvPr>
        </p:nvSpPr>
        <p:spPr>
          <a:xfrm>
            <a:off x="0" y="885672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6"/>
          <p:cNvSpPr>
            <a:spLocks noGrp="1"/>
          </p:cNvSpPr>
          <p:nvPr>
            <p:ph type="sldNum" idx="3"/>
          </p:nvPr>
        </p:nvSpPr>
        <p:spPr>
          <a:xfrm>
            <a:off x="3971880" y="885672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FCC3C6-5774-45F0-8984-CD63F988E3F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65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 to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Level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Pricing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67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69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 to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Level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Pricing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71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73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Three deal capture systems required?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Physical gas makes it’s way into TAGG from Sitara for valuation purposes.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Thunderball will replace TAGG as a trade capture system.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57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59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463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94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0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320" y="64771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2f2f2"/>
                </a:solidFill>
                <a:effectLst/>
                <a:uFillTx/>
                <a:latin typeface="Frutiger 45 Light"/>
              </a:rPr>
              <a:t>DRAFT 4-11-1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634240" y="6367320"/>
            <a:ext cx="424080" cy="424080"/>
            <a:chOff x="8634240" y="6367320"/>
            <a:chExt cx="424080" cy="424080"/>
          </a:xfrm>
        </p:grpSpPr>
        <p:grpSp>
          <p:nvGrpSpPr>
            <p:cNvPr id="4" name=""/>
            <p:cNvGrpSpPr/>
            <p:nvPr/>
          </p:nvGrpSpPr>
          <p:grpSpPr>
            <a:xfrm>
              <a:off x="8634240" y="6523920"/>
              <a:ext cx="424080" cy="267480"/>
              <a:chOff x="8634240" y="6523920"/>
              <a:chExt cx="424080" cy="267480"/>
            </a:xfrm>
          </p:grpSpPr>
          <p:sp>
            <p:nvSpPr>
              <p:cNvPr id="5" name=""/>
              <p:cNvSpPr/>
              <p:nvPr/>
            </p:nvSpPr>
            <p:spPr>
              <a:xfrm>
                <a:off x="8634240" y="652500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75280" y="656640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811000" y="670176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76080" y="666540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76080" y="661356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22800" y="661500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810640" y="666540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75000" y="666936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889480" y="652392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4" name=""/>
            <p:cNvSpPr/>
            <p:nvPr/>
          </p:nvSpPr>
          <p:spPr>
            <a:xfrm>
              <a:off x="8688960" y="636732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8812800" y="644544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" name=""/>
          <p:cNvSpPr/>
          <p:nvPr/>
        </p:nvSpPr>
        <p:spPr>
          <a:xfrm>
            <a:off x="304920" y="74160"/>
            <a:ext cx="30700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Net 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7.wmf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9.wmf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4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5.wmf"/><Relationship Id="rId8" Type="http://schemas.openxmlformats.org/officeDocument/2006/relationships/package" Target="../embeddings/oleObject4.xlsx"/><Relationship Id="rId9" Type="http://schemas.openxmlformats.org/officeDocument/2006/relationships/image" Target="../media/image6.wmf"/><Relationship Id="rId10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399960" y="3324240"/>
            <a:ext cx="8248680" cy="214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Commercial Management of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Mid &amp; Back Office Services: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86000" indent="-457200">
              <a:lnSpc>
                <a:spcPct val="100000"/>
              </a:lnSpc>
              <a:spcBef>
                <a:spcPts val="561"/>
              </a:spcBef>
              <a:buClr>
                <a:srgbClr val="f2f2f2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Enron’s transactions with others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86000" indent="-457200">
              <a:lnSpc>
                <a:spcPct val="100000"/>
              </a:lnSpc>
              <a:spcBef>
                <a:spcPts val="561"/>
              </a:spcBef>
              <a:buClr>
                <a:srgbClr val="f2f2f2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 External Clients with specific service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09760" y="6200640"/>
            <a:ext cx="480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2f2f2"/>
                </a:solidFill>
                <a:effectLst/>
                <a:uFillTx/>
                <a:latin typeface="Frutiger 45 Light"/>
              </a:rPr>
              <a:t>April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" name=""/>
          <p:cNvGrpSpPr/>
          <p:nvPr/>
        </p:nvGrpSpPr>
        <p:grpSpPr>
          <a:xfrm>
            <a:off x="3465360" y="347760"/>
            <a:ext cx="2490840" cy="2490120"/>
            <a:chOff x="3465360" y="347760"/>
            <a:chExt cx="2490840" cy="2490120"/>
          </a:xfrm>
        </p:grpSpPr>
        <p:grpSp>
          <p:nvGrpSpPr>
            <p:cNvPr id="27" name=""/>
            <p:cNvGrpSpPr/>
            <p:nvPr/>
          </p:nvGrpSpPr>
          <p:grpSpPr>
            <a:xfrm>
              <a:off x="3465360" y="1268280"/>
              <a:ext cx="2490840" cy="1569600"/>
              <a:chOff x="3465360" y="1268280"/>
              <a:chExt cx="2490840" cy="1569600"/>
            </a:xfrm>
          </p:grpSpPr>
          <p:sp>
            <p:nvSpPr>
              <p:cNvPr id="28" name=""/>
              <p:cNvSpPr/>
              <p:nvPr/>
            </p:nvSpPr>
            <p:spPr>
              <a:xfrm>
                <a:off x="3465360" y="1275120"/>
                <a:ext cx="498960" cy="497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3707640" y="1517760"/>
                <a:ext cx="530280" cy="53028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4503600" y="2311920"/>
                <a:ext cx="528840" cy="525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298040" y="2099160"/>
                <a:ext cx="23760" cy="810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298040" y="1794240"/>
                <a:ext cx="161280" cy="316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3985560" y="1802880"/>
                <a:ext cx="313560" cy="514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502160" y="2099160"/>
                <a:ext cx="212400" cy="3981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292280" y="2121840"/>
                <a:ext cx="211320" cy="3996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964760" y="1268280"/>
                <a:ext cx="991440" cy="1253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7" name=""/>
            <p:cNvSpPr/>
            <p:nvPr/>
          </p:nvSpPr>
          <p:spPr>
            <a:xfrm>
              <a:off x="3786480" y="347760"/>
              <a:ext cx="1252800" cy="12517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515120" y="806400"/>
              <a:ext cx="986040" cy="12546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" name=""/>
          <p:cNvSpPr/>
          <p:nvPr/>
        </p:nvSpPr>
        <p:spPr>
          <a:xfrm>
            <a:off x="7675200" y="303120"/>
            <a:ext cx="121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DRAFT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685800" y="1373040"/>
            <a:ext cx="8153280" cy="356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mid and back-office services for third party customers will support: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product-types will be supported in the future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06600" y="628560"/>
            <a:ext cx="79149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What Commodity Types are Supported?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352440" y="1461960"/>
            <a:ext cx="4181400" cy="451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Addressable Market is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$419,000,000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Monetization opportunity brought about by our systems which allow: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Best-in-class 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Efficiencies across the board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266840" y="623880"/>
            <a:ext cx="65912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Why this Service and Why Now?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4657680" y="1403280"/>
            <a:ext cx="3787920" cy="4675320"/>
            <a:chOff x="4657680" y="1403280"/>
            <a:chExt cx="3787920" cy="4675320"/>
          </a:xfrm>
        </p:grpSpPr>
        <p:sp>
          <p:nvSpPr>
            <p:cNvPr id="133" name=""/>
            <p:cNvSpPr/>
            <p:nvPr/>
          </p:nvSpPr>
          <p:spPr>
            <a:xfrm>
              <a:off x="4894200" y="1403280"/>
              <a:ext cx="355140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Marginal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Cost Per Transaction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(Indexed)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34" name=""/>
            <p:cNvGraphicFramePr/>
            <p:nvPr/>
          </p:nvGraphicFramePr>
          <p:xfrm>
            <a:off x="4930920" y="2367000"/>
            <a:ext cx="3241440" cy="339552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35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4930920" y="2367000"/>
                      <a:ext cx="3241440" cy="33955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36" name=""/>
            <p:cNvSpPr/>
            <p:nvPr/>
          </p:nvSpPr>
          <p:spPr>
            <a:xfrm>
              <a:off x="5457600" y="5702400"/>
              <a:ext cx="6894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099200" y="5700600"/>
              <a:ext cx="6894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186320" y="4641840"/>
              <a:ext cx="4348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25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5502240" y="2192400"/>
              <a:ext cx="7081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657680" y="1407960"/>
              <a:ext cx="3778200" cy="46706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685800" y="1371600"/>
            <a:ext cx="7953480" cy="47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Segment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market is segmented by transaction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Target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target market is the middle and lower tier of the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Positioning: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Best-in-class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firms to concentrate on their core operation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maintenance or infrastructure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development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up with changing technology - upgrade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171880" y="638280"/>
            <a:ext cx="50320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Approach to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609480" y="1371600"/>
            <a:ext cx="7925040" cy="465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Initially, services offered will include: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capture and confirmation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and scheduling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management (Actualization)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 (cash collection / payment and reconciliation)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AR/AP accounting entries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offerings will include other bundled services, e.g. risk reporting 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039760" y="623880"/>
            <a:ext cx="50389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What are the Services?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 rot="17818200">
            <a:off x="3420000" y="2294280"/>
            <a:ext cx="576360" cy="5587920"/>
          </a:xfrm>
          <a:custGeom>
            <a:avLst/>
            <a:gdLst>
              <a:gd name="textAreaLeft" fmla="*/ 77040 w 576360"/>
              <a:gd name="textAreaRight" fmla="*/ 499320 w 576360"/>
              <a:gd name="textAreaTop" fmla="*/ 1089720 h 5587920"/>
              <a:gd name="textAreaBottom" fmla="*/ 4143240 h 558792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8426" stAng="-5400000" swAng="-5400000"/>
                <a:lnTo>
                  <a:pt x="0" y="11802"/>
                </a:lnTo>
                <a:arcTo wR="21600" hR="8426" stAng="10800000" swAng="-2868779"/>
                <a:lnTo>
                  <a:pt x="14400" y="21118"/>
                </a:lnTo>
                <a:lnTo>
                  <a:pt x="21600" y="18540"/>
                </a:lnTo>
                <a:lnTo>
                  <a:pt x="14400" y="14998"/>
                </a:lnTo>
                <a:lnTo>
                  <a:pt x="14400" y="16370"/>
                </a:lnTo>
                <a:arcTo wR="21600" hR="8426" stAng="7931221" swAng="2595146"/>
                <a:lnTo>
                  <a:pt x="438" y="10114"/>
                </a:lnTo>
                <a:arcTo wR="21600" hR="8426" stAng="-10526367" swAng="5126367"/>
                <a:close/>
              </a:path>
              <a:path fill="darkenLess" w="21600" h="21600">
                <a:moveTo>
                  <a:pt x="21600" y="0"/>
                </a:moveTo>
                <a:arcTo wR="21600" hR="8426" stAng="-5400000" swAng="-5400000"/>
                <a:lnTo>
                  <a:pt x="0" y="8426"/>
                </a:lnTo>
                <a:arcTo wR="21600" hR="8426" stAng="10800000" swAng="-273633"/>
                <a:lnTo>
                  <a:pt x="438" y="10114"/>
                </a:lnTo>
                <a:arcTo wR="21600" hR="8426" stAng="-10526367" swAng="5126367"/>
                <a:close/>
              </a:path>
            </a:pathLst>
          </a:cu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rot="1627800">
            <a:off x="153720" y="2625840"/>
            <a:ext cx="8512200" cy="1471320"/>
          </a:xfrm>
          <a:prstGeom prst="ellipse">
            <a:avLst/>
          </a:prstGeom>
          <a:gradFill rotWithShape="0">
            <a:gsLst>
              <a:gs pos="0">
                <a:srgbClr val="9a9aea"/>
              </a:gs>
              <a:gs pos="100000">
                <a:srgbClr val="0000cc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143240" y="1114560"/>
            <a:ext cx="4876920" cy="25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A New Deal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Each new transaction goes through this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includes EOL and non EOL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applies to all physical commodities,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Gas, Physical Power, etc . 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27320">
              <a:lnSpc>
                <a:spcPct val="75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Transactions skip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27320"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&amp; VM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28600" y="4648320"/>
            <a:ext cx="6643800" cy="16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519120"/>
                <a:tab algn="l" pos="681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Term Deals repeat the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519120"/>
                <a:tab algn="l" pos="681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Each active deal repeats this process (excluding trade capture)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519120"/>
                <a:tab algn="l" pos="681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average Physical Gas term deal is active about 9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519120"/>
                <a:tab algn="l" pos="6811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average Financial Gas term deal is active about 2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519120"/>
                <a:tab algn="l" pos="6811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average Physical Power deal is active about 4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36560" y="1657440"/>
            <a:ext cx="1625760" cy="24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Trade Capture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211560" y="2743200"/>
            <a:ext cx="10555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Risk Mgmt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354560" y="3541680"/>
            <a:ext cx="1055520" cy="19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7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Logistics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315040" y="3971880"/>
            <a:ext cx="14619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Volume Mgmt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700680" y="4913280"/>
            <a:ext cx="1300320" cy="19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7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Cash Mgmt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rot="7007400">
            <a:off x="3501720" y="1520640"/>
            <a:ext cx="576360" cy="5678640"/>
          </a:xfrm>
          <a:custGeom>
            <a:avLst/>
            <a:gdLst>
              <a:gd name="textAreaLeft" fmla="*/ 77040 w 576360"/>
              <a:gd name="textAreaRight" fmla="*/ 499320 w 576360"/>
              <a:gd name="textAreaTop" fmla="*/ 1107360 h 5678640"/>
              <a:gd name="textAreaBottom" fmla="*/ 4210560 h 567864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8426" stAng="-5400000" swAng="-5400000"/>
                <a:lnTo>
                  <a:pt x="0" y="11802"/>
                </a:lnTo>
                <a:arcTo wR="21600" hR="8426" stAng="10800000" swAng="-2868779"/>
                <a:lnTo>
                  <a:pt x="14400" y="21118"/>
                </a:lnTo>
                <a:lnTo>
                  <a:pt x="21600" y="18540"/>
                </a:lnTo>
                <a:lnTo>
                  <a:pt x="14400" y="14998"/>
                </a:lnTo>
                <a:lnTo>
                  <a:pt x="14400" y="16370"/>
                </a:lnTo>
                <a:arcTo wR="21600" hR="8426" stAng="7931221" swAng="2595146"/>
                <a:lnTo>
                  <a:pt x="438" y="10114"/>
                </a:lnTo>
                <a:arcTo wR="21600" hR="8426" stAng="-10526367" swAng="5126367"/>
                <a:close/>
              </a:path>
              <a:path fill="darkenLess" w="21600" h="21600">
                <a:moveTo>
                  <a:pt x="21600" y="0"/>
                </a:moveTo>
                <a:arcTo wR="21600" hR="8426" stAng="-5400000" swAng="-5400000"/>
                <a:lnTo>
                  <a:pt x="0" y="8426"/>
                </a:lnTo>
                <a:arcTo wR="21600" hR="8426" stAng="10800000" swAng="-273633"/>
                <a:lnTo>
                  <a:pt x="438" y="10114"/>
                </a:lnTo>
                <a:arcTo wR="21600" hR="8426" stAng="-10526367" swAng="5126367"/>
                <a:close/>
              </a:path>
            </a:pathLst>
          </a:custGeom>
          <a:solidFill>
            <a:srgbClr val="dddd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rot="1515600">
            <a:off x="2133720" y="2285640"/>
            <a:ext cx="5918040" cy="433440"/>
          </a:xfrm>
          <a:prstGeom prst="rightArrow">
            <a:avLst>
              <a:gd name="adj1" fmla="val 50000"/>
              <a:gd name="adj2" fmla="val 341341"/>
            </a:avLst>
          </a:prstGeom>
          <a:gradFill rotWithShape="0">
            <a:gsLst>
              <a:gs pos="0">
                <a:srgbClr val="003300"/>
              </a:gs>
              <a:gs pos="50000">
                <a:srgbClr val="8ea48e"/>
              </a:gs>
              <a:gs pos="100000">
                <a:srgbClr val="00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879560" y="2266920"/>
            <a:ext cx="1854360" cy="24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Deal Compliance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7" name=""/>
          <p:cNvCxnSpPr>
            <a:stCxn id="149" idx="2"/>
            <a:endCxn id="156" idx="1"/>
          </p:cNvCxnSpPr>
          <p:nvPr/>
        </p:nvCxnSpPr>
        <p:spPr>
          <a:xfrm flipH="1" rot="16200000">
            <a:off x="1470600" y="1982520"/>
            <a:ext cx="486360" cy="33084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cxnSp>
        <p:nvCxnSpPr>
          <p:cNvPr id="158" name=""/>
          <p:cNvCxnSpPr/>
          <p:nvPr/>
        </p:nvCxnSpPr>
        <p:spPr>
          <a:xfrm flipH="1" rot="16200000">
            <a:off x="2715120" y="2668320"/>
            <a:ext cx="486360" cy="33084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cxnSp>
        <p:nvCxnSpPr>
          <p:cNvPr id="159" name=""/>
          <p:cNvCxnSpPr/>
          <p:nvPr/>
        </p:nvCxnSpPr>
        <p:spPr>
          <a:xfrm flipH="1" rot="16200000">
            <a:off x="3858120" y="3401640"/>
            <a:ext cx="486360" cy="33084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cxnSp>
        <p:nvCxnSpPr>
          <p:cNvPr id="160" name=""/>
          <p:cNvCxnSpPr/>
          <p:nvPr/>
        </p:nvCxnSpPr>
        <p:spPr>
          <a:xfrm flipH="1" rot="16200000">
            <a:off x="4848840" y="3887640"/>
            <a:ext cx="486720" cy="33084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cxnSp>
        <p:nvCxnSpPr>
          <p:cNvPr id="161" name=""/>
          <p:cNvCxnSpPr/>
          <p:nvPr/>
        </p:nvCxnSpPr>
        <p:spPr>
          <a:xfrm flipH="1" rot="16200000">
            <a:off x="6192720" y="4592160"/>
            <a:ext cx="486720" cy="33120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sp>
        <p:nvSpPr>
          <p:cNvPr id="162" name=""/>
          <p:cNvSpPr/>
          <p:nvPr/>
        </p:nvSpPr>
        <p:spPr>
          <a:xfrm>
            <a:off x="2039760" y="623880"/>
            <a:ext cx="50389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What is the Process?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762120" y="1382760"/>
            <a:ext cx="8096040" cy="467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1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Attain buy-in from relevant commercial teams.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an effective marketing plan.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3a.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Complete service level agreement (SLA) template.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3b.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Complete deal approval sheet (DASH) template.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1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4.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 commercialization of mid and back  offices into the present structuring / origination / deal analysis process.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195720" y="638280"/>
            <a:ext cx="27464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/>
          <p:nvPr/>
        </p:nvSpPr>
        <p:spPr>
          <a:xfrm>
            <a:off x="2417760" y="628560"/>
            <a:ext cx="43131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Appendix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838080" y="5283360"/>
            <a:ext cx="777240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 Market Segments: Other commodity types, i.e. metals, crude,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646360" y="628560"/>
            <a:ext cx="38433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Market Segmentation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8" name=""/>
          <p:cNvGrpSpPr/>
          <p:nvPr/>
        </p:nvGrpSpPr>
        <p:grpSpPr>
          <a:xfrm>
            <a:off x="838080" y="2031840"/>
            <a:ext cx="7772400" cy="3225600"/>
            <a:chOff x="838080" y="2031840"/>
            <a:chExt cx="7772400" cy="3225600"/>
          </a:xfrm>
        </p:grpSpPr>
        <p:sp>
          <p:nvSpPr>
            <p:cNvPr id="169" name=""/>
            <p:cNvSpPr/>
            <p:nvPr/>
          </p:nvSpPr>
          <p:spPr>
            <a:xfrm>
              <a:off x="6019920" y="4343040"/>
              <a:ext cx="259056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544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3429000" y="4343040"/>
              <a:ext cx="25909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838080" y="4343040"/>
              <a:ext cx="25909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Govt. / Municipal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6019920" y="4800240"/>
              <a:ext cx="259056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1,144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429000" y="4800240"/>
              <a:ext cx="25909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2,571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838080" y="4800240"/>
              <a:ext cx="25909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Total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6019920" y="3962160"/>
              <a:ext cx="259056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78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429000" y="396216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145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838080" y="396216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Brokers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6019920" y="3580920"/>
              <a:ext cx="259056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3429000" y="3580920"/>
              <a:ext cx="259092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278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38080" y="3580920"/>
              <a:ext cx="259092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LDCs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019920" y="3200040"/>
              <a:ext cx="259056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116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429000" y="320004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496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38080" y="320004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Large Buyers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6019920" y="2819160"/>
              <a:ext cx="259056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140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429000" y="281916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799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38080" y="281916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Producers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6019920" y="2437920"/>
              <a:ext cx="259056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266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429000" y="2437920"/>
              <a:ext cx="259092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843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838080" y="2437920"/>
              <a:ext cx="259092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Marketers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6019920" y="2031840"/>
              <a:ext cx="2590560" cy="406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Power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429000" y="2031840"/>
              <a:ext cx="2590920" cy="406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Gas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838080" y="2031840"/>
              <a:ext cx="2590920" cy="406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/>
            </a:bodyPr>
            <a:p>
              <a:pPr algn="ctr"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Company Type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838080" y="2031840"/>
              <a:ext cx="77724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838080" y="243792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838080" y="281916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38080" y="320004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38080" y="358092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38080" y="396216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38080" y="434304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838080" y="5257440"/>
              <a:ext cx="77724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838080" y="2031840"/>
              <a:ext cx="0" cy="322560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429000" y="2031840"/>
              <a:ext cx="0" cy="32256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6019920" y="2031840"/>
              <a:ext cx="0" cy="32256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8610480" y="2031840"/>
              <a:ext cx="0" cy="322560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838080" y="480024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6" name=""/>
          <p:cNvSpPr/>
          <p:nvPr/>
        </p:nvSpPr>
        <p:spPr>
          <a:xfrm>
            <a:off x="961920" y="1409760"/>
            <a:ext cx="7400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Companies in Current Market Segments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990720" y="6019920"/>
            <a:ext cx="213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Data Source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 OPIS Directories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"/>
          <p:cNvSpPr/>
          <p:nvPr/>
        </p:nvSpPr>
        <p:spPr>
          <a:xfrm>
            <a:off x="762120" y="1380960"/>
            <a:ext cx="7696080" cy="10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level agreement: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(Points to be filled in as they are determined)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197080" y="638280"/>
            <a:ext cx="47530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Marketing the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"/>
          <p:cNvSpPr/>
          <p:nvPr/>
        </p:nvSpPr>
        <p:spPr>
          <a:xfrm>
            <a:off x="609480" y="1380960"/>
            <a:ext cx="8001000" cy="155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levels of customer service support: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 I:  EnronOnline Help Desk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 II: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Operation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417760" y="628560"/>
            <a:ext cx="43131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How will Support Work?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1066680" y="1390680"/>
            <a:ext cx="6934320" cy="438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Pricing Desk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 Approach to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38680" y="623880"/>
            <a:ext cx="14904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Agenda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2544840" y="638280"/>
            <a:ext cx="40608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Risks and Mitigants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3" name=""/>
          <p:cNvGraphicFramePr/>
          <p:nvPr/>
        </p:nvGraphicFramePr>
        <p:xfrm>
          <a:off x="533520" y="1295280"/>
          <a:ext cx="8229600" cy="4521240"/>
        </p:xfrm>
        <a:graphic>
          <a:graphicData uri="http://schemas.openxmlformats.org/drawingml/2006/table">
            <a:tbl>
              <a:tblPr/>
              <a:tblGrid>
                <a:gridCol w="2116080"/>
                <a:gridCol w="3213000"/>
                <a:gridCol w="2900520"/>
              </a:tblGrid>
              <a:tr h="4572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Process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Risks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Mitigants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</a:tr>
              <a:tr h="579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Deal Set up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Set up data incorrectly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Utilize the deal confirmation process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1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Deal Capture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Capture data incorrectly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Utilize the deal confirmation process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1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Deal Confirmation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Errors not identified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Proceed only after receiving confirmation acceptance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1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Logistics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Mis-nominate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Communicate in writing to customers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79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 Management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Mis-communicate volume discrepancies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Resolve discrepancies within customer-give parameters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1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Settlements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Over or under pay customers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Adhere to checks and balances currently in operation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1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Records Retention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Incomplete records available for audits and arbitration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Store physical and electronic copies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"/>
          <p:cNvSpPr/>
          <p:nvPr/>
        </p:nvSpPr>
        <p:spPr>
          <a:xfrm>
            <a:off x="3943440" y="1638360"/>
            <a:ext cx="11430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733400" y="17146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031760" y="628560"/>
            <a:ext cx="70851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Overview of Services and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rot="5400000">
            <a:off x="2643120" y="16365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/ Set 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rot="5400000">
            <a:off x="264780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rot="5400000">
            <a:off x="5010120" y="1638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rot="5400000">
            <a:off x="501012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rot="5400000">
            <a:off x="729612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2" name=""/>
          <p:cNvCxnSpPr>
            <a:stCxn id="217" idx="0"/>
            <a:endCxn id="219" idx="2"/>
          </p:cNvCxnSpPr>
          <p:nvPr/>
        </p:nvCxnSpPr>
        <p:spPr>
          <a:xfrm>
            <a:off x="4012920" y="2320920"/>
            <a:ext cx="996120" cy="216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3" name=""/>
          <p:cNvCxnSpPr>
            <a:stCxn id="220" idx="0"/>
            <a:endCxn id="221" idx="2"/>
          </p:cNvCxnSpPr>
          <p:nvPr/>
        </p:nvCxnSpPr>
        <p:spPr>
          <a:xfrm>
            <a:off x="6380280" y="46080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24" name=""/>
          <p:cNvSpPr/>
          <p:nvPr/>
        </p:nvSpPr>
        <p:spPr>
          <a:xfrm>
            <a:off x="3333600" y="3086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305400" y="461016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43040" y="186696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114640" y="2324160"/>
            <a:ext cx="5331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33360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69592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962600" y="3168720"/>
            <a:ext cx="1447560" cy="459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000160" y="3390840"/>
            <a:ext cx="125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1193760" y="638280"/>
            <a:ext cx="67802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Overview of Services and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943440" y="1638360"/>
            <a:ext cx="11430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733400" y="17146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rot="5400000">
            <a:off x="2643120" y="16365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Set up  /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Capture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rot="5400000">
            <a:off x="264780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rot="5400000">
            <a:off x="5010120" y="1638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rot="5400000">
            <a:off x="501012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rot="5400000">
            <a:off x="729612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40" name=""/>
          <p:cNvCxnSpPr>
            <a:stCxn id="235" idx="0"/>
            <a:endCxn id="237" idx="2"/>
          </p:cNvCxnSpPr>
          <p:nvPr/>
        </p:nvCxnSpPr>
        <p:spPr>
          <a:xfrm>
            <a:off x="4012920" y="2320920"/>
            <a:ext cx="996120" cy="216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41" name=""/>
          <p:cNvCxnSpPr>
            <a:stCxn id="238" idx="0"/>
            <a:endCxn id="239" idx="2"/>
          </p:cNvCxnSpPr>
          <p:nvPr/>
        </p:nvCxnSpPr>
        <p:spPr>
          <a:xfrm>
            <a:off x="6380280" y="46080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42" name=""/>
          <p:cNvSpPr/>
          <p:nvPr/>
        </p:nvSpPr>
        <p:spPr>
          <a:xfrm>
            <a:off x="3333600" y="3086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6305400" y="461016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43040" y="186696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114640" y="2324160"/>
            <a:ext cx="5331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33360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69592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4962600" y="3168720"/>
            <a:ext cx="1447560" cy="459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000160" y="3390840"/>
            <a:ext cx="125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"/>
          <p:cNvSpPr/>
          <p:nvPr/>
        </p:nvSpPr>
        <p:spPr>
          <a:xfrm>
            <a:off x="2179800" y="638280"/>
            <a:ext cx="47815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1:  Deal Capture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943440" y="1638360"/>
            <a:ext cx="11430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733400" y="17146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rot="5400000">
            <a:off x="2643120" y="16365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/ Set 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rot="5400000">
            <a:off x="264780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rot="5400000">
            <a:off x="5010120" y="1638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rot="5400000">
            <a:off x="501012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rot="5400000">
            <a:off x="729612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58" name=""/>
          <p:cNvCxnSpPr>
            <a:stCxn id="253" idx="0"/>
            <a:endCxn id="255" idx="2"/>
          </p:cNvCxnSpPr>
          <p:nvPr/>
        </p:nvCxnSpPr>
        <p:spPr>
          <a:xfrm>
            <a:off x="4012920" y="2320920"/>
            <a:ext cx="996120" cy="216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59" name=""/>
          <p:cNvCxnSpPr>
            <a:stCxn id="256" idx="0"/>
            <a:endCxn id="257" idx="2"/>
          </p:cNvCxnSpPr>
          <p:nvPr/>
        </p:nvCxnSpPr>
        <p:spPr>
          <a:xfrm>
            <a:off x="6380280" y="46080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60" name=""/>
          <p:cNvSpPr/>
          <p:nvPr/>
        </p:nvSpPr>
        <p:spPr>
          <a:xfrm>
            <a:off x="3333600" y="3086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305400" y="461016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43040" y="186696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114640" y="2324160"/>
            <a:ext cx="5331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33360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69592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962600" y="3168720"/>
            <a:ext cx="1447560" cy="459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000160" y="3390840"/>
            <a:ext cx="125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"/>
          <p:cNvSpPr/>
          <p:nvPr/>
        </p:nvSpPr>
        <p:spPr>
          <a:xfrm>
            <a:off x="2095560" y="623880"/>
            <a:ext cx="49482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1(a): Deal Capture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rot="5400000">
            <a:off x="5105520" y="188604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Sitara, TAGG,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762120" y="3505320"/>
            <a:ext cx="3886200" cy="2819160"/>
          </a:xfrm>
          <a:prstGeom prst="wedgeRectCallout">
            <a:avLst>
              <a:gd name="adj1" fmla="val 39949"/>
              <a:gd name="adj2" fmla="val -27421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819520" y="1438200"/>
            <a:ext cx="36576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Capture Deal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09480" y="3638520"/>
            <a:ext cx="3429000" cy="21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Process: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 will accept deal data via: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mediums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entry by customer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191120" y="257184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819520" y="211464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267080" y="3638520"/>
            <a:ext cx="4648320" cy="253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Sitara captures deal data for term and spot physical gas transactions for scheduling purposes.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TAGG captures financial and term physical deal data for gas transactions for valuation / risk books.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5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 / Deal blotter captures deal data for physical and financial power transactions.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"/>
          <p:cNvSpPr/>
          <p:nvPr/>
        </p:nvSpPr>
        <p:spPr>
          <a:xfrm>
            <a:off x="3800520" y="2476440"/>
            <a:ext cx="102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Validation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rot="5400000">
            <a:off x="4762440" y="1752480"/>
            <a:ext cx="1371600" cy="144792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Global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Counterparty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Facilities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Common Codes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822240" y="628560"/>
            <a:ext cx="74977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1(b): Deal Capture - Validation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rot="5400000">
            <a:off x="2476440" y="1752480"/>
            <a:ext cx="1371600" cy="144792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Sitara, TAGG,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315200" y="1790640"/>
            <a:ext cx="144792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1" name=""/>
          <p:cNvCxnSpPr>
            <a:stCxn id="277" idx="0"/>
            <a:endCxn id="280" idx="1"/>
          </p:cNvCxnSpPr>
          <p:nvPr/>
        </p:nvCxnSpPr>
        <p:spPr>
          <a:xfrm>
            <a:off x="6170400" y="2475000"/>
            <a:ext cx="1145160" cy="2160"/>
          </a:xfrm>
          <a:prstGeom prst="straightConnector1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82" name=""/>
          <p:cNvSpPr/>
          <p:nvPr/>
        </p:nvSpPr>
        <p:spPr>
          <a:xfrm>
            <a:off x="6095880" y="2492280"/>
            <a:ext cx="129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Contract and Meter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523960" y="1158840"/>
            <a:ext cx="41148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 Validate Deal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981080" y="2476440"/>
            <a:ext cx="45720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752480" y="2492280"/>
            <a:ext cx="83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09480" y="201924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09480" y="3441600"/>
            <a:ext cx="3810240" cy="180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Process: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2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data is validated against existing counterparty, facilities and contracts information.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2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validated deal data is sent back to deal capture and to the pipeline.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8" name=""/>
          <p:cNvCxnSpPr>
            <a:stCxn id="279" idx="0"/>
            <a:endCxn id="277" idx="2"/>
          </p:cNvCxnSpPr>
          <p:nvPr/>
        </p:nvCxnSpPr>
        <p:spPr>
          <a:xfrm>
            <a:off x="3884760" y="2474640"/>
            <a:ext cx="838800" cy="1080"/>
          </a:xfrm>
          <a:prstGeom prst="straightConnector1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89" name=""/>
          <p:cNvSpPr/>
          <p:nvPr/>
        </p:nvSpPr>
        <p:spPr>
          <a:xfrm>
            <a:off x="4419720" y="3394080"/>
            <a:ext cx="4572000" cy="293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2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Counterparty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tracks customer-specific information, (i.e. address and bank).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2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Facilities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provides facility information, (i.e. zone, meter number).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2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Contracts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houses contract-specific information for each customer, (i.e. contract type, termination dates and contract status).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2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Common Codes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provides terms used in multiple applications to ensure consistent use across them.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2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Operations System (MOPS)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resides within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Unify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tracks revenue transportation and storage volumetric activities.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"/>
          <p:cNvSpPr/>
          <p:nvPr/>
        </p:nvSpPr>
        <p:spPr>
          <a:xfrm>
            <a:off x="1846440" y="647640"/>
            <a:ext cx="54496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2:  Deal Confirmation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943440" y="1638360"/>
            <a:ext cx="11430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733400" y="17146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5400000">
            <a:off x="2643120" y="16365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/ Set 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rot="5400000">
            <a:off x="264780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5400000">
            <a:off x="5010120" y="1638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rot="5400000">
            <a:off x="501012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rot="5400000">
            <a:off x="729612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8" name=""/>
          <p:cNvCxnSpPr>
            <a:stCxn id="293" idx="0"/>
            <a:endCxn id="295" idx="2"/>
          </p:cNvCxnSpPr>
          <p:nvPr/>
        </p:nvCxnSpPr>
        <p:spPr>
          <a:xfrm>
            <a:off x="4012920" y="2320920"/>
            <a:ext cx="996120" cy="216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99" name=""/>
          <p:cNvCxnSpPr>
            <a:stCxn id="296" idx="0"/>
            <a:endCxn id="297" idx="2"/>
          </p:cNvCxnSpPr>
          <p:nvPr/>
        </p:nvCxnSpPr>
        <p:spPr>
          <a:xfrm>
            <a:off x="6380280" y="46080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00" name=""/>
          <p:cNvSpPr/>
          <p:nvPr/>
        </p:nvSpPr>
        <p:spPr>
          <a:xfrm>
            <a:off x="3333600" y="3086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305400" y="461016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43040" y="186696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114640" y="2324160"/>
            <a:ext cx="5331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33360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569592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962600" y="3168720"/>
            <a:ext cx="1447560" cy="459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000160" y="3390840"/>
            <a:ext cx="125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"/>
          <p:cNvSpPr/>
          <p:nvPr/>
        </p:nvSpPr>
        <p:spPr>
          <a:xfrm>
            <a:off x="5791320" y="2857680"/>
            <a:ext cx="144756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Fax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1981080" y="1866960"/>
            <a:ext cx="106704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1790640" y="638280"/>
            <a:ext cx="55422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2: Deal Confirmation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7238880" y="3238560"/>
            <a:ext cx="1295640" cy="76212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/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390760" y="1168560"/>
            <a:ext cx="43434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Verify Deal Points with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029200" y="4181400"/>
            <a:ext cx="3886200" cy="21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Sitara, TAGG or EnPower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validated deal information to DCAF (see below).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Confirmation Auto Fax (DCAF)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used to prepare, fax and archive deal confirmation.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10000"/>
              </a:lnSpc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DCAF is used to create and fax confirms for all financial and term physical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85800" indent="-228600">
              <a:lnSpc>
                <a:spcPct val="110000"/>
              </a:lnSpc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DCAF II is used to create and fax confirms for spot physical transactions.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Livelink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can also be used to archive documents.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57200" y="4181400"/>
            <a:ext cx="4419720" cy="189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Process: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confirmation receives validated deal data from deal capture.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Verbally confirm deal with customer /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confirmation and fax to customer / counterparty.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 confirms for execution and/or changes.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any changes and resend confirmation.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Electronically archive copy of confirmation.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15" name=""/>
          <p:cNvCxnSpPr/>
          <p:nvPr/>
        </p:nvCxnSpPr>
        <p:spPr>
          <a:xfrm>
            <a:off x="2057400" y="2550600"/>
            <a:ext cx="838800" cy="252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16" name=""/>
          <p:cNvSpPr/>
          <p:nvPr/>
        </p:nvSpPr>
        <p:spPr>
          <a:xfrm>
            <a:off x="4800600" y="2095560"/>
            <a:ext cx="1371600" cy="8380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DCAF, DCAF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rot="5400000">
            <a:off x="647280" y="1828800"/>
            <a:ext cx="144792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Sitara, TAGG,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  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rot="5400000">
            <a:off x="2857320" y="1828800"/>
            <a:ext cx="144792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19" name=""/>
          <p:cNvCxnSpPr>
            <a:stCxn id="318" idx="3"/>
            <a:endCxn id="311" idx="1"/>
          </p:cNvCxnSpPr>
          <p:nvPr/>
        </p:nvCxnSpPr>
        <p:spPr>
          <a:xfrm flipH="1" rot="16200000">
            <a:off x="5217840" y="1598040"/>
            <a:ext cx="383400" cy="36597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20" name=""/>
          <p:cNvSpPr/>
          <p:nvPr/>
        </p:nvSpPr>
        <p:spPr>
          <a:xfrm>
            <a:off x="3886200" y="3330720"/>
            <a:ext cx="129528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Verbal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21" name=""/>
          <p:cNvCxnSpPr>
            <a:stCxn id="318" idx="0"/>
            <a:endCxn id="316" idx="1"/>
          </p:cNvCxnSpPr>
          <p:nvPr/>
        </p:nvCxnSpPr>
        <p:spPr>
          <a:xfrm>
            <a:off x="4265640" y="2513160"/>
            <a:ext cx="535680" cy="2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22" name=""/>
          <p:cNvSpPr/>
          <p:nvPr/>
        </p:nvSpPr>
        <p:spPr>
          <a:xfrm rot="5400000">
            <a:off x="7201080" y="1828800"/>
            <a:ext cx="129528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23" name=""/>
          <p:cNvCxnSpPr>
            <a:stCxn id="316" idx="3"/>
            <a:endCxn id="322" idx="2"/>
          </p:cNvCxnSpPr>
          <p:nvPr/>
        </p:nvCxnSpPr>
        <p:spPr>
          <a:xfrm flipV="1">
            <a:off x="6171840" y="2512800"/>
            <a:ext cx="989280" cy="2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24" name=""/>
          <p:cNvCxnSpPr>
            <a:stCxn id="316" idx="2"/>
            <a:endCxn id="311" idx="1"/>
          </p:cNvCxnSpPr>
          <p:nvPr/>
        </p:nvCxnSpPr>
        <p:spPr>
          <a:xfrm flipH="1" rot="16200000">
            <a:off x="6019560" y="2399760"/>
            <a:ext cx="686520" cy="175320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"/>
          <p:cNvSpPr/>
          <p:nvPr/>
        </p:nvSpPr>
        <p:spPr>
          <a:xfrm>
            <a:off x="190440" y="628560"/>
            <a:ext cx="87598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3:  Logistics (Scheduling and Nominations)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3943440" y="1638360"/>
            <a:ext cx="11430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733400" y="17146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rot="5400000">
            <a:off x="2643120" y="16365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/ Set 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 rot="5400000">
            <a:off x="264780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 rot="5400000">
            <a:off x="5010120" y="1638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 rot="5400000">
            <a:off x="501012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 rot="5400000">
            <a:off x="729612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3" name=""/>
          <p:cNvCxnSpPr>
            <a:stCxn id="328" idx="0"/>
            <a:endCxn id="330" idx="2"/>
          </p:cNvCxnSpPr>
          <p:nvPr/>
        </p:nvCxnSpPr>
        <p:spPr>
          <a:xfrm>
            <a:off x="4012920" y="2320920"/>
            <a:ext cx="996120" cy="216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34" name=""/>
          <p:cNvCxnSpPr>
            <a:stCxn id="331" idx="0"/>
            <a:endCxn id="332" idx="2"/>
          </p:cNvCxnSpPr>
          <p:nvPr/>
        </p:nvCxnSpPr>
        <p:spPr>
          <a:xfrm>
            <a:off x="6380280" y="46080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35" name=""/>
          <p:cNvSpPr/>
          <p:nvPr/>
        </p:nvSpPr>
        <p:spPr>
          <a:xfrm>
            <a:off x="3333600" y="3086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305400" y="461016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43040" y="186696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2114640" y="2324160"/>
            <a:ext cx="5331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33360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69592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4962600" y="3168720"/>
            <a:ext cx="1447560" cy="459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2000160" y="3390840"/>
            <a:ext cx="125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"/>
          <p:cNvSpPr/>
          <p:nvPr/>
        </p:nvSpPr>
        <p:spPr>
          <a:xfrm>
            <a:off x="533520" y="3409920"/>
            <a:ext cx="4343400" cy="295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Process: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deal information.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 nominations in system.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Monitor system for position accuracy.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physical position on all pipelines at all trading locations.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Path market and supply deals in system.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pipeline-specific information to customers /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and send nominations to pipeline.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 gas scheduled per nomination.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nomination discrepancies.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Re-confirm and re-nominate as necessary.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invoices from pipelines.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24000" y="639720"/>
            <a:ext cx="85024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3: Logistics (Scheduling and Nominations)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 rot="5400000">
            <a:off x="609120" y="174312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Sitara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679400" y="1206360"/>
            <a:ext cx="5791320" cy="58140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Manage transportation of physical gas per deal data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981080" y="2581200"/>
            <a:ext cx="1600200" cy="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rot="5400000">
            <a:off x="3581280" y="174312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590920" y="2352600"/>
            <a:ext cx="457200" cy="45720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Bridge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2286000" y="18954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Updated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2362320" y="28098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010280" y="1819440"/>
            <a:ext cx="1447920" cy="12952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Pipeline(s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410080" y="1666800"/>
            <a:ext cx="1295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Nominated &amp; Confirmed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638680" y="2962440"/>
            <a:ext cx="83844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Allocated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5105520" y="3409920"/>
            <a:ext cx="3733560" cy="13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Sitara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passes deal information to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MOPS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MOPS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houses transportation rates and communicates nominations and confirmed pipeline volumes to pipelines.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4952880" y="2505240"/>
            <a:ext cx="205740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H="1">
            <a:off x="4952520" y="2733840"/>
            <a:ext cx="205740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5791320" y="2428920"/>
            <a:ext cx="457200" cy="45720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EDI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982800" y="647640"/>
            <a:ext cx="71690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Internal Structure – What has Changed?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313160" y="3610080"/>
            <a:ext cx="2135160" cy="21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Measures true profitability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level of service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Coordinated approach to the marketplace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 pricing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25520" y="3600360"/>
            <a:ext cx="3092400" cy="217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Deals requiring pricing and signed DASH from operations desk: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Asset Management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Acquisitions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Any deal with a service component (regardless of the underlying commodity commitment)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Any commodity deal with non-standard delivery mechanisms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85800" y="3638520"/>
            <a:ext cx="858960" cy="16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25520" y="2033640"/>
            <a:ext cx="2768760" cy="151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Deals done without pricing from operations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offered without energy operation’s knowledge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57360" y="2043000"/>
            <a:ext cx="858600" cy="125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Before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15960" y="1463760"/>
            <a:ext cx="3749760" cy="579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57360" y="1454040"/>
            <a:ext cx="858600" cy="579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57360" y="1463760"/>
            <a:ext cx="7810200" cy="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57360" y="2043000"/>
            <a:ext cx="7810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57360" y="3562200"/>
            <a:ext cx="7810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57360" y="5883120"/>
            <a:ext cx="7810200" cy="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57360" y="1463760"/>
            <a:ext cx="0" cy="441936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382760" y="1463760"/>
            <a:ext cx="0" cy="441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351320" y="1463760"/>
            <a:ext cx="0" cy="441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467560" y="1463760"/>
            <a:ext cx="0" cy="441936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484520" y="1463760"/>
            <a:ext cx="1973520" cy="579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437160" y="1463760"/>
            <a:ext cx="2021040" cy="579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85040" y="1463760"/>
            <a:ext cx="0" cy="441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27800" y="2009880"/>
            <a:ext cx="2097000" cy="154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Hidden costs may overwhelm profitability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Inconsistent service levels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components  not quantified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"/>
          <p:cNvSpPr/>
          <p:nvPr/>
        </p:nvSpPr>
        <p:spPr>
          <a:xfrm>
            <a:off x="1998720" y="628560"/>
            <a:ext cx="51465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4:  Volume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943440" y="1638360"/>
            <a:ext cx="11430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733400" y="17146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 rot="5400000">
            <a:off x="2643120" y="16365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/ Set 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 rot="5400000">
            <a:off x="264780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rot="5400000">
            <a:off x="5010120" y="1638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 rot="5400000">
            <a:off x="501012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 rot="5400000">
            <a:off x="729612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67" name=""/>
          <p:cNvCxnSpPr>
            <a:stCxn id="362" idx="0"/>
            <a:endCxn id="364" idx="2"/>
          </p:cNvCxnSpPr>
          <p:nvPr/>
        </p:nvCxnSpPr>
        <p:spPr>
          <a:xfrm>
            <a:off x="4012920" y="2320920"/>
            <a:ext cx="996120" cy="216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68" name=""/>
          <p:cNvCxnSpPr>
            <a:stCxn id="365" idx="0"/>
            <a:endCxn id="366" idx="2"/>
          </p:cNvCxnSpPr>
          <p:nvPr/>
        </p:nvCxnSpPr>
        <p:spPr>
          <a:xfrm>
            <a:off x="6380280" y="46080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69" name=""/>
          <p:cNvSpPr/>
          <p:nvPr/>
        </p:nvSpPr>
        <p:spPr>
          <a:xfrm>
            <a:off x="3333600" y="3086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6305400" y="461016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743040" y="186696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2114640" y="2324160"/>
            <a:ext cx="5331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333360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569592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962600" y="3168720"/>
            <a:ext cx="1447560" cy="459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2000160" y="3390840"/>
            <a:ext cx="125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"/>
          <p:cNvSpPr/>
          <p:nvPr/>
        </p:nvSpPr>
        <p:spPr>
          <a:xfrm>
            <a:off x="380880" y="4543560"/>
            <a:ext cx="4191120" cy="178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Process: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counterparty’s pipeline statements.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quantity information and synchronize pipeline information.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allocations of the meters.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volume discrepancies.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 and communicate reconciliation of  discrepancies.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105520" y="4543560"/>
            <a:ext cx="3429000" cy="16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MOPS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meter allocation data, received from third party pipelines.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Operations System (POPS)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this information from HPL &amp; LRC pipelines &amp; storage.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Management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the actualization of these volumes.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2044800" y="623880"/>
            <a:ext cx="50482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4: Volume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09480" y="1143000"/>
            <a:ext cx="77724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“Actualize” (Reconcile) allocated vs. nominated volumes per deal data.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685800" y="1676520"/>
            <a:ext cx="16002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Counterparty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 rot="5400000">
            <a:off x="3886200" y="1524240"/>
            <a:ext cx="1371600" cy="167616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2(a). 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Volume Mgt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666880" y="3200400"/>
            <a:ext cx="1067040" cy="76212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Discrepancy?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6858000" y="1676520"/>
            <a:ext cx="144792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133720" y="182880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Quantity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86" name=""/>
          <p:cNvCxnSpPr>
            <a:stCxn id="382" idx="3"/>
            <a:endCxn id="383" idx="3"/>
          </p:cNvCxnSpPr>
          <p:nvPr/>
        </p:nvCxnSpPr>
        <p:spPr>
          <a:xfrm rot="5400000">
            <a:off x="3884040" y="2895480"/>
            <a:ext cx="535680" cy="837360"/>
          </a:xfrm>
          <a:prstGeom prst="bentConnector2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387" name=""/>
          <p:cNvCxnSpPr>
            <a:stCxn id="383" idx="1"/>
            <a:endCxn id="381" idx="2"/>
          </p:cNvCxnSpPr>
          <p:nvPr/>
        </p:nvCxnSpPr>
        <p:spPr>
          <a:xfrm rot="10800000">
            <a:off x="1485360" y="3047400"/>
            <a:ext cx="1181520" cy="5338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88" name=""/>
          <p:cNvSpPr/>
          <p:nvPr/>
        </p:nvSpPr>
        <p:spPr>
          <a:xfrm>
            <a:off x="2286000" y="2362320"/>
            <a:ext cx="1447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2286000" y="3276720"/>
            <a:ext cx="304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191120" y="3276720"/>
            <a:ext cx="30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5410080" y="2286000"/>
            <a:ext cx="1447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257800" y="1752480"/>
            <a:ext cx="167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Actualized transaction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93" name=""/>
          <p:cNvCxnSpPr>
            <a:stCxn id="394" idx="1"/>
            <a:endCxn id="382" idx="0"/>
          </p:cNvCxnSpPr>
          <p:nvPr/>
        </p:nvCxnSpPr>
        <p:spPr>
          <a:xfrm rot="10800000">
            <a:off x="5407920" y="2359800"/>
            <a:ext cx="1450080" cy="1450080"/>
          </a:xfrm>
          <a:prstGeom prst="bentConnector3">
            <a:avLst>
              <a:gd name="adj1" fmla="val 49937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95" name=""/>
          <p:cNvSpPr/>
          <p:nvPr/>
        </p:nvSpPr>
        <p:spPr>
          <a:xfrm>
            <a:off x="5334120" y="3139920"/>
            <a:ext cx="167616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Meter Allocation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6858000" y="3124080"/>
            <a:ext cx="144792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2(b). POPS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"/>
          <p:cNvSpPr/>
          <p:nvPr/>
        </p:nvSpPr>
        <p:spPr>
          <a:xfrm>
            <a:off x="2263680" y="628560"/>
            <a:ext cx="4621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5:  Settlements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3943440" y="1638360"/>
            <a:ext cx="11430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1733400" y="171468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rot="5400000">
            <a:off x="2643120" y="16365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/ Set 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 rot="5400000">
            <a:off x="264780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 rot="5400000">
            <a:off x="5010120" y="1638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 rot="5400000">
            <a:off x="5010120" y="3924360"/>
            <a:ext cx="1371600" cy="1371600"/>
          </a:xfrm>
          <a:prstGeom prst="flowChartAlternateProcess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 rot="5400000">
            <a:off x="7296120" y="39243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04" name=""/>
          <p:cNvCxnSpPr>
            <a:stCxn id="399" idx="0"/>
            <a:endCxn id="401" idx="2"/>
          </p:cNvCxnSpPr>
          <p:nvPr/>
        </p:nvCxnSpPr>
        <p:spPr>
          <a:xfrm>
            <a:off x="4012920" y="2320920"/>
            <a:ext cx="996120" cy="216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405" name=""/>
          <p:cNvCxnSpPr>
            <a:stCxn id="402" idx="0"/>
            <a:endCxn id="403" idx="2"/>
          </p:cNvCxnSpPr>
          <p:nvPr/>
        </p:nvCxnSpPr>
        <p:spPr>
          <a:xfrm>
            <a:off x="6380280" y="46080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06" name=""/>
          <p:cNvSpPr/>
          <p:nvPr/>
        </p:nvSpPr>
        <p:spPr>
          <a:xfrm>
            <a:off x="3333600" y="30862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305400" y="461016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743040" y="186696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2114640" y="2324160"/>
            <a:ext cx="5331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33360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695920" y="300996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962600" y="3168720"/>
            <a:ext cx="1447560" cy="459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2000160" y="3390840"/>
            <a:ext cx="125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"/>
          <p:cNvSpPr/>
          <p:nvPr/>
        </p:nvSpPr>
        <p:spPr>
          <a:xfrm>
            <a:off x="380880" y="4667400"/>
            <a:ext cx="411480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Process: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notice that prices have been updated.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Generate settlements schedules.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invoices from schedules.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 discrepancies.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deal capture system when reconciled.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invoice to Settlements or counterparties.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800280" y="623880"/>
            <a:ext cx="75387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5(a): Settlements - Invoicing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1827360" y="1171440"/>
            <a:ext cx="54864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 Create &amp; send accurate and timely invoices.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rot="5400000">
            <a:off x="2764080" y="3278880"/>
            <a:ext cx="1176480" cy="15238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Unify Tables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 Mgt.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4267080" y="3638520"/>
            <a:ext cx="1694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Invoices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rot="5400000">
            <a:off x="2764440" y="1483560"/>
            <a:ext cx="1176120" cy="15238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Rates Server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0" name=""/>
          <p:cNvGraphicFramePr/>
          <p:nvPr/>
        </p:nvGraphicFramePr>
        <p:xfrm>
          <a:off x="533520" y="1276200"/>
          <a:ext cx="969840" cy="7495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2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33520" y="1276200"/>
                    <a:ext cx="969840" cy="7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2" name=""/>
          <p:cNvSpPr/>
          <p:nvPr/>
        </p:nvSpPr>
        <p:spPr>
          <a:xfrm>
            <a:off x="4724280" y="4667400"/>
            <a:ext cx="3810240" cy="132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Rates Server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external commodity rates from third party sources and passes them on to Unify.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application within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Unify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generates settlement schedules and invoices.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23" name=""/>
          <p:cNvCxnSpPr>
            <a:endCxn id="419" idx="2"/>
          </p:cNvCxnSpPr>
          <p:nvPr/>
        </p:nvCxnSpPr>
        <p:spPr>
          <a:xfrm flipH="1" rot="16200000">
            <a:off x="1695600" y="1348920"/>
            <a:ext cx="219600" cy="15724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24" name=""/>
          <p:cNvSpPr/>
          <p:nvPr/>
        </p:nvSpPr>
        <p:spPr>
          <a:xfrm>
            <a:off x="1219320" y="2114640"/>
            <a:ext cx="1184040" cy="2768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Updates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5715000" y="1886040"/>
            <a:ext cx="1523880" cy="83808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26" name=""/>
          <p:cNvCxnSpPr>
            <a:stCxn id="417" idx="0"/>
            <a:endCxn id="425" idx="1"/>
          </p:cNvCxnSpPr>
          <p:nvPr/>
        </p:nvCxnSpPr>
        <p:spPr>
          <a:xfrm flipV="1">
            <a:off x="4114440" y="2304720"/>
            <a:ext cx="1600920" cy="17359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27" name=""/>
          <p:cNvSpPr/>
          <p:nvPr/>
        </p:nvSpPr>
        <p:spPr>
          <a:xfrm>
            <a:off x="3429000" y="28764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2819520" y="2982960"/>
            <a:ext cx="118584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Index Values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6019920" y="3333600"/>
            <a:ext cx="914400" cy="60984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Verified?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696080" y="3486240"/>
            <a:ext cx="914400" cy="304560"/>
          </a:xfrm>
          <a:prstGeom prst="flowChartTermina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31" name=""/>
          <p:cNvCxnSpPr>
            <a:stCxn id="425" idx="2"/>
            <a:endCxn id="429" idx="0"/>
          </p:cNvCxnSpPr>
          <p:nvPr/>
        </p:nvCxnSpPr>
        <p:spPr>
          <a:xfrm flipV="1" rot="10800000">
            <a:off x="6476400" y="2723760"/>
            <a:ext cx="1080" cy="61020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32" name=""/>
          <p:cNvSpPr/>
          <p:nvPr/>
        </p:nvSpPr>
        <p:spPr>
          <a:xfrm>
            <a:off x="6934320" y="363852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7145280" y="3257640"/>
            <a:ext cx="39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5562720" y="4095720"/>
            <a:ext cx="39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35" name=""/>
          <p:cNvCxnSpPr>
            <a:stCxn id="429" idx="2"/>
          </p:cNvCxnSpPr>
          <p:nvPr/>
        </p:nvCxnSpPr>
        <p:spPr>
          <a:xfrm rot="5400000">
            <a:off x="5180760" y="3028680"/>
            <a:ext cx="381600" cy="22107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36" name=""/>
          <p:cNvSpPr/>
          <p:nvPr/>
        </p:nvSpPr>
        <p:spPr>
          <a:xfrm>
            <a:off x="4554360" y="3105000"/>
            <a:ext cx="169416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"/>
          <p:cNvSpPr/>
          <p:nvPr/>
        </p:nvSpPr>
        <p:spPr>
          <a:xfrm>
            <a:off x="1066680" y="623880"/>
            <a:ext cx="69994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 5(b): Settlements - Accounting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380880" y="1190520"/>
            <a:ext cx="8382240" cy="58140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 Settle transactions with counterparties and generate accounting entries for client.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3962520" y="2200320"/>
            <a:ext cx="38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3962520" y="2809800"/>
            <a:ext cx="38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 rot="5400000">
            <a:off x="990360" y="189540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Unify Tables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 Mgt.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3276720" y="2276640"/>
            <a:ext cx="914400" cy="60948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Verified?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3048120" y="3191040"/>
            <a:ext cx="1295280" cy="76176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 rot="5400000">
            <a:off x="4952880" y="189540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5" name=""/>
          <p:cNvGraphicFramePr/>
          <p:nvPr/>
        </p:nvGraphicFramePr>
        <p:xfrm>
          <a:off x="7391520" y="1971720"/>
          <a:ext cx="990360" cy="9907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4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7391520" y="1971720"/>
                    <a:ext cx="990360" cy="99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7" name=""/>
          <p:cNvSpPr/>
          <p:nvPr/>
        </p:nvSpPr>
        <p:spPr>
          <a:xfrm>
            <a:off x="2590920" y="2200320"/>
            <a:ext cx="761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Invoices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6324480" y="258120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6477120" y="2124000"/>
            <a:ext cx="990360" cy="101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5257800" y="3981600"/>
            <a:ext cx="3657600" cy="13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UNIFY’s Settlements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 creates a settlements schedule and invoice.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performs cash application duties.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380880" y="3981600"/>
            <a:ext cx="4496040" cy="23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8600" indent="-22860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Process: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 that invoice has been verified by customer / counterparty.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invoice.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 invoice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Batch and preload invoices.  Make available to third party GL and internal purchase payable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Report/resolve any errors.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Send wire transfers for outgoing payments.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1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reports detailing outstanding receivables and payables.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52" name=""/>
          <p:cNvCxnSpPr>
            <a:stCxn id="441" idx="0"/>
            <a:endCxn id="442" idx="1"/>
          </p:cNvCxnSpPr>
          <p:nvPr/>
        </p:nvCxnSpPr>
        <p:spPr>
          <a:xfrm>
            <a:off x="2360160" y="2579760"/>
            <a:ext cx="916920" cy="2160"/>
          </a:xfrm>
          <a:prstGeom prst="bentConnector3">
            <a:avLst>
              <a:gd name="adj1" fmla="val 50078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453" name=""/>
          <p:cNvSpPr/>
          <p:nvPr/>
        </p:nvSpPr>
        <p:spPr>
          <a:xfrm>
            <a:off x="4191120" y="258120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3733920" y="2886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55" name=""/>
          <p:cNvCxnSpPr>
            <a:stCxn id="443" idx="1"/>
            <a:endCxn id="441" idx="3"/>
          </p:cNvCxnSpPr>
          <p:nvPr/>
        </p:nvCxnSpPr>
        <p:spPr>
          <a:xfrm rot="10800000">
            <a:off x="1674000" y="3264840"/>
            <a:ext cx="1374120" cy="30672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638280" y="1523880"/>
            <a:ext cx="8001000" cy="395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customer needs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Work with domain experts from operations desk to ensure deal   compliance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Determine deal terms and specifications with domain experts and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Receive offers from 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DASH signed by ENE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770120" y="628560"/>
            <a:ext cx="5602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Steps in Structuring a Deal with Operations Component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1684440" y="638280"/>
            <a:ext cx="57783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Overview of the Operations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0880" y="1343160"/>
            <a:ext cx="533412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Factors affecting mid &amp; back office pricing: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Operationally intensive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and renewed deals (?)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analysis of mid &amp; back office: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cost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Activity cost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Efficiency &amp; productivity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Trend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248520" y="1474920"/>
            <a:ext cx="2438280" cy="4601520"/>
          </a:xfrm>
          <a:prstGeom prst="rect">
            <a:avLst/>
          </a:prstGeom>
          <a:gradFill rotWithShape="0">
            <a:gsLst>
              <a:gs pos="0">
                <a:srgbClr val="1c1c71"/>
              </a:gs>
              <a:gs pos="50000">
                <a:srgbClr val="3333cc"/>
              </a:gs>
              <a:gs pos="100000">
                <a:srgbClr val="1c1c71"/>
              </a:gs>
            </a:gsLst>
            <a:lin ang="5400000"/>
          </a:gradFill>
          <a:ln w="38160">
            <a:solidFill>
              <a:srgbClr val="000000"/>
            </a:solidFill>
            <a:miter/>
          </a:ln>
          <a:effectLst>
            <a:outerShdw dist="107932" dir="189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0" bIns="0" anchor="t">
            <a:spAutoFit/>
          </a:bodyPr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Enron Americas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US and Canada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EGM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Crude /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Emissions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EIM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Pulp &amp; Paper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Lumber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Steel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010200" y="1495440"/>
            <a:ext cx="171360" cy="1171440"/>
          </a:xfrm>
          <a:custGeom>
            <a:avLst/>
            <a:gdLst>
              <a:gd name="textAreaLeft" fmla="*/ 109440 w 171360"/>
              <a:gd name="textAreaRight" fmla="*/ 171720 w 171360"/>
              <a:gd name="textAreaTop" fmla="*/ 30240 h 1171440"/>
              <a:gd name="textAreaBottom" fmla="*/ 1141200 h 1171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57960" y="1695600"/>
            <a:ext cx="228600" cy="4190760"/>
          </a:xfrm>
          <a:custGeom>
            <a:avLst/>
            <a:gdLst>
              <a:gd name="textAreaLeft" fmla="*/ 146160 w 228600"/>
              <a:gd name="textAreaRight" fmla="*/ 228960 w 228600"/>
              <a:gd name="textAreaTop" fmla="*/ 109080 h 4190760"/>
              <a:gd name="textAreaBottom" fmla="*/ 4081680 h 41907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rot="16201800">
            <a:off x="5330520" y="2033280"/>
            <a:ext cx="93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6201800">
            <a:off x="4723920" y="3531960"/>
            <a:ext cx="93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239520" y="1128600"/>
            <a:ext cx="2238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Focus of commercialization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247680" y="619200"/>
            <a:ext cx="86472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Operations Desk Pricing Example 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4591080" y="1123920"/>
          <a:ext cx="4211640" cy="2568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91080" y="1123920"/>
                    <a:ext cx="4211640" cy="256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5" name=""/>
          <p:cNvGraphicFramePr/>
          <p:nvPr/>
        </p:nvGraphicFramePr>
        <p:xfrm>
          <a:off x="284040" y="3753000"/>
          <a:ext cx="4259520" cy="25686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84040" y="3753000"/>
                    <a:ext cx="4259520" cy="256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7" name=""/>
          <p:cNvGraphicFramePr/>
          <p:nvPr/>
        </p:nvGraphicFramePr>
        <p:xfrm>
          <a:off x="276120" y="1085760"/>
          <a:ext cx="4259520" cy="261936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76120" y="1085760"/>
                    <a:ext cx="4259520" cy="26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9" name=""/>
          <p:cNvGraphicFramePr/>
          <p:nvPr/>
        </p:nvGraphicFramePr>
        <p:xfrm>
          <a:off x="4560840" y="3772080"/>
          <a:ext cx="4241880" cy="2543040"/>
        </p:xfrm>
        <a:graphic>
          <a:graphicData uri="http://schemas.openxmlformats.org/presentationml/2006/ole">
            <p:oleObj progId="Excel.Sheet.12" r:id="rId8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4560840" y="3772080"/>
                    <a:ext cx="4241880" cy="25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1366920" y="628560"/>
            <a:ext cx="63878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How will the Operations Desk Work?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505320" y="2651040"/>
            <a:ext cx="1218960" cy="83844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019920" y="2955960"/>
            <a:ext cx="1066680" cy="106668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523880" y="4194000"/>
            <a:ext cx="6696360" cy="176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 Desk controls pricing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Originators receive a transaction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excess over prices quoted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Charged back for selling under price quoted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2590920" y="310824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4800600" y="310824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029200" y="30322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029200" y="345744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19920" y="1508040"/>
            <a:ext cx="1066680" cy="106704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05720" y="25750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705720" y="261936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+ 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886200" y="1432080"/>
            <a:ext cx="99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Data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048120" y="200988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6200000">
            <a:off x="1104840" y="2079720"/>
            <a:ext cx="1905120" cy="9144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2514600" y="1736640"/>
            <a:ext cx="3581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514600" y="2041560"/>
            <a:ext cx="3429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400800" y="25750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010120" y="2543040"/>
            <a:ext cx="1467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00600" y="34894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609480" y="1371600"/>
            <a:ext cx="8001000" cy="502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 = 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comes from a desk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distribution channels: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Originators : existing relationships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 Originators : New / Direct relationships and business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channels will work with domain experts toward closing the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93720" y="628560"/>
            <a:ext cx="77518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External Market: How will Origination Work?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095800" y="2133720"/>
            <a:ext cx="914400" cy="9144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391440" y="2286000"/>
            <a:ext cx="914400" cy="60948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00920" y="1274760"/>
            <a:ext cx="1371600" cy="952200"/>
          </a:xfrm>
          <a:prstGeom prst="rect">
            <a:avLst/>
          </a:prstGeom>
          <a:noFill/>
          <a:ln cap="rnd" w="32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(ENA &amp; ENW)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010200" y="25909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7353360" y="1981080"/>
            <a:ext cx="380880" cy="609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247680" y="619200"/>
            <a:ext cx="86472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Support and Contacts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457440" y="3457440"/>
            <a:ext cx="1924200" cy="77184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Structuring/Pricing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Todd Busby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19040" y="5219640"/>
            <a:ext cx="1495440" cy="80028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Pricing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Scribner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71520" y="1743120"/>
            <a:ext cx="1295280" cy="50472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200240" y="2247840"/>
            <a:ext cx="3200400" cy="1219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647800" y="2286000"/>
            <a:ext cx="1733760" cy="116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352760" y="2286000"/>
            <a:ext cx="0" cy="1181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4371480" y="2343240"/>
            <a:ext cx="1590840" cy="1095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4343040" y="2314440"/>
            <a:ext cx="3105000" cy="1123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495520" y="5210280"/>
            <a:ext cx="1542960" cy="79992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Physical Gas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Hall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Superty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648320" y="5181480"/>
            <a:ext cx="1571400" cy="80028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Deals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Leslie Reeves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Thresa Allen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867360" y="5162400"/>
            <a:ext cx="1333800" cy="80028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>
            <a:off x="1085760" y="4229280"/>
            <a:ext cx="3314880" cy="99036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H="1">
            <a:off x="3304800" y="4229280"/>
            <a:ext cx="1095480" cy="100008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390920" y="4248000"/>
            <a:ext cx="1047960" cy="93348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352760" y="4219560"/>
            <a:ext cx="3114720" cy="94284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543560" y="4400640"/>
            <a:ext cx="933480" cy="79056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971720" y="1781280"/>
            <a:ext cx="1295280" cy="50472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724200" y="1771560"/>
            <a:ext cx="1295640" cy="50508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334120" y="1819440"/>
            <a:ext cx="1295280" cy="50472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858000" y="1800360"/>
            <a:ext cx="1295280" cy="50472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1999-08-05T16:42:27Z</dcterms:created>
  <dc:creator>Fred Philipson</dc:creator>
  <dc:description/>
  <dc:language>en-US</dc:language>
  <cp:lastModifiedBy>Fred Philipson</cp:lastModifiedBy>
  <cp:lastPrinted>2001-04-10T12:15:38Z</cp:lastPrinted>
  <dcterms:modified xsi:type="dcterms:W3CDTF">2001-04-11T20:27:51Z</dcterms:modified>
  <cp:revision>196</cp:revision>
  <dc:subject/>
  <dc:title>No Slide Title</dc:title>
</cp:coreProperties>
</file>