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8.jpeg" ContentType="image/jpeg"/>
  <Override PartName="/ppt/media/image6.png" ContentType="image/png"/>
  <Override PartName="/ppt/media/image7.png" ContentType="image/png"/>
  <Override PartName="/ppt/media/image10.wmf" ContentType="image/x-wmf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5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1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ftr" idx="2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sldNum" idx="3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3AAB26-FC72-4C3C-820E-A95F5BBD3338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1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11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11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dt" idx="4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ftr" idx="5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sldNum" idx="6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27A736-853C-40C9-94DD-030A886100F7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217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18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6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17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 type="dt" idx="7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ftr" idx="8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sldNum" idx="9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C99B4FD-753C-4A73-8769-128F1DDE128E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323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324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2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23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dt" idx="10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 type="ftr" idx="11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PlaceHolder 4"/>
          <p:cNvSpPr>
            <a:spLocks noGrp="1"/>
          </p:cNvSpPr>
          <p:nvPr>
            <p:ph type="sldNum" idx="12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B3B7E3-F6A2-4EB3-83B9-866EF7768685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429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430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28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29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PlaceHolder 2"/>
          <p:cNvSpPr>
            <a:spLocks noGrp="1"/>
          </p:cNvSpPr>
          <p:nvPr>
            <p:ph type="dt" idx="13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3"/>
          <p:cNvSpPr>
            <a:spLocks noGrp="1"/>
          </p:cNvSpPr>
          <p:nvPr>
            <p:ph type="ftr" idx="14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4"/>
          <p:cNvSpPr>
            <a:spLocks noGrp="1"/>
          </p:cNvSpPr>
          <p:nvPr>
            <p:ph type="sldNum" idx="15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FAE564-C2CA-4BB4-9D08-CFF517F541CD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"/>
          <p:cNvGrpSpPr/>
          <p:nvPr/>
        </p:nvGrpSpPr>
        <p:grpSpPr>
          <a:xfrm>
            <a:off x="0" y="68400"/>
            <a:ext cx="8678880" cy="6713280"/>
            <a:chOff x="0" y="68400"/>
            <a:chExt cx="8678880" cy="6713280"/>
          </a:xfrm>
        </p:grpSpPr>
        <p:sp>
          <p:nvSpPr>
            <p:cNvPr id="535" name=""/>
            <p:cNvSpPr/>
            <p:nvPr/>
          </p:nvSpPr>
          <p:spPr>
            <a:xfrm>
              <a:off x="1098720" y="784080"/>
              <a:ext cx="7580160" cy="148608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36" name=""/>
            <p:cNvGrpSpPr/>
            <p:nvPr/>
          </p:nvGrpSpPr>
          <p:grpSpPr>
            <a:xfrm>
              <a:off x="0" y="68400"/>
              <a:ext cx="990720" cy="6713280"/>
              <a:chOff x="0" y="68400"/>
              <a:chExt cx="990720" cy="6713280"/>
            </a:xfrm>
          </p:grpSpPr>
          <p:sp>
            <p:nvSpPr>
              <p:cNvPr id="537" name=""/>
              <p:cNvSpPr/>
              <p:nvPr/>
            </p:nvSpPr>
            <p:spPr>
              <a:xfrm>
                <a:off x="0" y="6672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0" y="672948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0" y="6781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0" y="652932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0" y="6453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0" y="660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0" y="58197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0" y="57769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0" y="63817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0" y="6181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0" y="6053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0" y="6348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0" y="5853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0" y="59389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0" y="6253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0" y="6219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0" y="55720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0" y="56293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0" y="5681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0" y="54291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0" y="53532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0" y="5500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0" y="47196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0" y="4676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0" y="52815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0" y="508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0" y="49528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0" y="52484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0" y="47530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0" y="4838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0" y="515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0" y="51195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0" y="449424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0" y="43657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0" y="4251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0" y="4565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0" y="45324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0" y="4054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0" y="4111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0" y="41641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0" y="391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0" y="3835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0" y="398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0" y="3763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0" y="35640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0" y="37306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0" y="36352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0" y="36021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0" y="3381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0" y="3438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0" y="3490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0" y="3238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0" y="3162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0" y="3309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0" y="25290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0" y="24861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0" y="309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0" y="2890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0" y="2762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0" y="3057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0" y="25621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0" y="26478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0" y="29624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0" y="29289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0" y="2281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0" y="2338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0" y="23907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0" y="21384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0" y="22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0" y="16128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0" y="1569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>
                <a:off x="0" y="19749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0" y="1846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>
                <a:off x="0" y="1646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0" y="17319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0" y="20462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0" y="2013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0" y="1365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0" y="1422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0" y="1474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0" y="12222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0" y="1293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0" y="1139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0" y="10256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0" y="828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0" y="885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0" y="9381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0" y="685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0" y="6094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0" y="7570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0" y="538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0" y="504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0" y="4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0" y="111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0" y="6840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0" y="144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0" y="230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0" y="320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35" name="PlaceHolder 1"/>
          <p:cNvSpPr>
            <a:spLocks noGrp="1"/>
          </p:cNvSpPr>
          <p:nvPr>
            <p:ph type="dt" idx="16"/>
          </p:nvPr>
        </p:nvSpPr>
        <p:spPr>
          <a:xfrm>
            <a:off x="1387440" y="63579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PlaceHolder 2"/>
          <p:cNvSpPr>
            <a:spLocks noGrp="1"/>
          </p:cNvSpPr>
          <p:nvPr>
            <p:ph type="ftr" idx="17"/>
          </p:nvPr>
        </p:nvSpPr>
        <p:spPr>
          <a:xfrm>
            <a:off x="3722760" y="6357960"/>
            <a:ext cx="22716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PlaceHolder 3"/>
          <p:cNvSpPr>
            <a:spLocks noGrp="1"/>
          </p:cNvSpPr>
          <p:nvPr>
            <p:ph type="sldNum" idx="18"/>
          </p:nvPr>
        </p:nvSpPr>
        <p:spPr>
          <a:xfrm>
            <a:off x="6464160" y="6361200"/>
            <a:ext cx="1906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2CD03F-A464-43C3-A84B-16EEE0E0C84F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PlaceHolder 4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017880" y="2120760"/>
            <a:ext cx="5662440" cy="7776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098720" y="861840"/>
            <a:ext cx="5662440" cy="7812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320" bIns="313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857160" algn="ctr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200240" algn="ctr">
              <a:spcBef>
                <a:spcPts val="4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542960" algn="ctr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Yours is a Very Bad Hotel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PlaceHolder 2"/>
          <p:cNvSpPr>
            <a:spLocks noGrp="1"/>
          </p:cNvSpPr>
          <p:nvPr>
            <p:ph type="subTitle"/>
          </p:nvPr>
        </p:nvSpPr>
        <p:spPr>
          <a:xfrm>
            <a:off x="1523880" y="251424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graphic complaint prepared for: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Joseph Crosby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General Manager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Lisa Rinker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Front Desk Manager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Hotel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2828 Southwest Freeway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Houston, Texas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“I don’t know if there ARE any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hotel rooms around here… all these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hotels are full.”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2:12 am, November 15, 2001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Just starting to look for alternate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accommodation for us, even though he’d filled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his own house up by 11:00pm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"/>
          <p:cNvSpPr/>
          <p:nvPr/>
        </p:nvSpPr>
        <p:spPr>
          <a:xfrm>
            <a:off x="1371600" y="5410080"/>
            <a:ext cx="1371600" cy="914400"/>
          </a:xfrm>
          <a:prstGeom prst="rect">
            <a:avLst/>
          </a:prstGeom>
          <a:noFill/>
          <a:ln w="38160">
            <a:solidFill>
              <a:srgbClr val="ff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1828440" y="838080"/>
            <a:ext cx="6843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Mapped Against Other Hospitality Providers, Your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Fared Badly on November 15, 2001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4724280" y="2209680"/>
            <a:ext cx="0" cy="4419720"/>
          </a:xfrm>
          <a:prstGeom prst="line">
            <a:avLst/>
          </a:prstGeom>
          <a:ln w="381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838080" y="4419720"/>
            <a:ext cx="7925040" cy="0"/>
          </a:xfrm>
          <a:prstGeom prst="line">
            <a:avLst/>
          </a:prstGeom>
          <a:ln w="381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4938480" y="2246400"/>
            <a:ext cx="1764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GROWTH-ORIENTED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014440" y="6361200"/>
            <a:ext cx="2128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HEADING FOR COLLAPSE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762840" y="3657600"/>
            <a:ext cx="114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DESPISES &amp;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MISTREATS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CUSTOMERS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7997040" y="3657600"/>
            <a:ext cx="114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TREATS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CUSTOMERS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WELL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77" name=""/>
          <p:cNvGraphicFramePr/>
          <p:nvPr/>
        </p:nvGraphicFramePr>
        <p:xfrm>
          <a:off x="1523880" y="5486400"/>
          <a:ext cx="1143000" cy="770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5486400"/>
                    <a:ext cx="1143000" cy="77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9" name=""/>
          <p:cNvGraphicFramePr/>
          <p:nvPr/>
        </p:nvGraphicFramePr>
        <p:xfrm>
          <a:off x="6781680" y="5181480"/>
          <a:ext cx="1752840" cy="486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81680" y="5181480"/>
                    <a:ext cx="1752840" cy="4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81" name="logo_main" descr=""/>
          <p:cNvPicPr/>
          <p:nvPr/>
        </p:nvPicPr>
        <p:blipFill>
          <a:blip r:embed="rId5"/>
          <a:stretch/>
        </p:blipFill>
        <p:spPr>
          <a:xfrm>
            <a:off x="6705720" y="2362320"/>
            <a:ext cx="2057400" cy="88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lifegr" descr=""/>
          <p:cNvPicPr/>
          <p:nvPr/>
        </p:nvPicPr>
        <p:blipFill>
          <a:blip r:embed="rId6"/>
          <a:stretch/>
        </p:blipFill>
        <p:spPr>
          <a:xfrm>
            <a:off x="4038480" y="3505320"/>
            <a:ext cx="606600" cy="761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iranair" descr=""/>
          <p:cNvPicPr/>
          <p:nvPr/>
        </p:nvPicPr>
        <p:blipFill>
          <a:blip r:embed="rId7"/>
          <a:stretch/>
        </p:blipFill>
        <p:spPr>
          <a:xfrm>
            <a:off x="2819520" y="4724280"/>
            <a:ext cx="1600200" cy="586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titulo3" descr=""/>
          <p:cNvPicPr/>
          <p:nvPr/>
        </p:nvPicPr>
        <p:blipFill>
          <a:blip r:embed="rId8"/>
          <a:stretch/>
        </p:blipFill>
        <p:spPr>
          <a:xfrm>
            <a:off x="1371600" y="3048120"/>
            <a:ext cx="182880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sh_head_worldsheraton" descr=""/>
          <p:cNvPicPr/>
          <p:nvPr/>
        </p:nvPicPr>
        <p:blipFill>
          <a:blip r:embed="rId9"/>
          <a:stretch/>
        </p:blipFill>
        <p:spPr>
          <a:xfrm>
            <a:off x="5410080" y="3657600"/>
            <a:ext cx="1932120" cy="30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Finally Found Us Rooms Here.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PlaceHolder 2"/>
          <p:cNvSpPr>
            <a:spLocks noGrp="1"/>
          </p:cNvSpPr>
          <p:nvPr>
            <p:ph/>
          </p:nvPr>
        </p:nvSpPr>
        <p:spPr>
          <a:xfrm>
            <a:off x="838080" y="2971800"/>
            <a:ext cx="795816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Shoney’s Inn &amp; Suites is a </a:t>
            </a:r>
            <a:r>
              <a:rPr b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dump.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It is six miles further away from downtown Houston, which makes a difference in morning rush-hour traffic.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Had we wanted to stay at Shoney’s, we would have called them in the first place.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could only get smoking rooms.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688" name="home3" descr=""/>
          <p:cNvPicPr/>
          <p:nvPr/>
        </p:nvPicPr>
        <p:blipFill>
          <a:blip r:embed="rId1"/>
          <a:stretch/>
        </p:blipFill>
        <p:spPr>
          <a:xfrm>
            <a:off x="3505320" y="2209680"/>
            <a:ext cx="2286000" cy="1400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Experience Mike Provided Deviated from Usual Treatment of an HHonors Gold Member.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0" name=""/>
          <p:cNvGraphicFramePr/>
          <p:nvPr/>
        </p:nvGraphicFramePr>
        <p:xfrm>
          <a:off x="1219320" y="2214720"/>
          <a:ext cx="7548480" cy="3993840"/>
        </p:xfrm>
        <a:graphic>
          <a:graphicData uri="http://schemas.openxmlformats.org/drawingml/2006/table">
            <a:tbl>
              <a:tblPr/>
              <a:tblGrid>
                <a:gridCol w="3774960"/>
                <a:gridCol w="3773520"/>
              </a:tblGrid>
              <a:tr h="901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Expected HHonors Gold Member Benefits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1368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Actual Benefits Provided by DoubleTree Club 11/15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1368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6166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Confirmed reservation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Ignored reservation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Upgraded room when available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No room available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Free continental breakfast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Free confusing directions to shabby alternate hotel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HHonors points </a:t>
                      </a:r>
                      <a:r>
                        <a:rPr b="0" i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plus</a:t>
                      </a: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 frequent-flyer miles 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1368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Insolence </a:t>
                      </a:r>
                      <a:r>
                        <a:rPr b="0" i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plus</a:t>
                      </a: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 insults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1368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PlaceHolder 1"/>
          <p:cNvSpPr>
            <a:spLocks noGrp="1"/>
          </p:cNvSpPr>
          <p:nvPr>
            <p:ph type="title"/>
          </p:nvPr>
        </p:nvSpPr>
        <p:spPr>
          <a:xfrm>
            <a:off x="762120" y="22093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Jon, a colleague, was arriving in Houston on an overnight flight </a:t>
            </a:r>
            <a:br>
              <a:rPr sz="2000"/>
            </a:b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coming to join us at the DoubleTree Club first thing in the morning. As we had to go stay elsewhere, we wrote </a:t>
            </a:r>
            <a:br>
              <a:rPr sz="2000"/>
            </a:b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Jon a note and left it in care of Mike the Night Clerk.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2" name=""/>
          <p:cNvGraphicFramePr/>
          <p:nvPr/>
        </p:nvGraphicFramePr>
        <p:xfrm>
          <a:off x="762120" y="3581280"/>
          <a:ext cx="8153280" cy="275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3581280"/>
                    <a:ext cx="8153280" cy="275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4" name=""/>
          <p:cNvSpPr/>
          <p:nvPr/>
        </p:nvSpPr>
        <p:spPr>
          <a:xfrm>
            <a:off x="1756440" y="762120"/>
            <a:ext cx="7085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Even After We Left the DoubleTree Club, Our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Troubles Weren’t Over, as This Timeline Shows.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Are Very Unlikely to Return to the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Houston.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Lifetime chances of dying in a bathtub: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10,455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(National Safety Council)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Earth being ejected from the solar system by the gravitational pull of a passing star: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2,200,000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(University of Michigan)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winning the UK Lottery: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13,983,816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(UK Lottery)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us returning to the DoubleTree Club Houston: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worse than any of those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(And what are the chances you’d save rooms for us anyway?)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Revenue Lost to the DoubleTree Club</a:t>
            </a:r>
            <a:br>
              <a:rPr sz="2800"/>
            </a:b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 as a Result of our November 15 Incident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8" name=""/>
          <p:cNvGraphicFramePr/>
          <p:nvPr/>
        </p:nvGraphicFramePr>
        <p:xfrm>
          <a:off x="811080" y="2214720"/>
          <a:ext cx="7953480" cy="388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1080" y="2214720"/>
                    <a:ext cx="7953480" cy="38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0" name=""/>
          <p:cNvSpPr/>
          <p:nvPr/>
        </p:nvSpPr>
        <p:spPr>
          <a:xfrm>
            <a:off x="2166840" y="571500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Calendar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2001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4421160" y="571500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Calendar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2002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6782040" y="5867280"/>
            <a:ext cx="1740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Shown in U.S. dollars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We’ll Be Sending This Presentation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 Promus Properties.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to some friends.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hope they’ll share it with </a:t>
            </a:r>
            <a:r>
              <a:rPr b="0" i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their</a:t>
            </a: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friends!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you’d like a hard copy, email us at: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BearX220@hotmail.com.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Good luck!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give our best to Mike!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 the Early Morning Hours of</a:t>
            </a:r>
            <a:br>
              <a:rPr sz="2800"/>
            </a:b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November 15, 2001, at the DoubleTree Club Houston, We Were Treated Very Badly Indeed.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are Tom Farmer and Shane Atchison of Seattle, Washington.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held guaranteed, confirmed reservations at the DoubleTree Club for the night of November 14-15.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These rooms were held for late arrival with a major credit card.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Tom is a card-carrying Hilton HHonors Gold VIP…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Yet when we arrived at 2:00am… 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were refused rooms!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Refused Rooms… Even When We’re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“Confirmed” and “Guaranteed”?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PlaceHolder 2"/>
          <p:cNvSpPr>
            <a:spLocks noGrp="1"/>
          </p:cNvSpPr>
          <p:nvPr>
            <p:ph/>
          </p:nvPr>
        </p:nvSpPr>
        <p:spPr>
          <a:xfrm>
            <a:off x="809640" y="2214720"/>
            <a:ext cx="7958160" cy="418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Mike, your Night Clerk, said the only rooms left were off-limits because their plumbing and air-conditioning had broken!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He’d given away the last good rooms three hours ago!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He’d done nothing about finding us accommodation elsewhere!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he was deeply unapologetic!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“Most of our guests don’t arrive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at two o’clock in the morning.”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2:08 am, November 15, 2001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Explaining why it was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OUR fault that the DoubleTree Club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could not honor our guaranteed reservation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Discussed With Mike the Meaning of the Term “Guarantee.”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PlaceHolder 2"/>
          <p:cNvSpPr>
            <a:spLocks noGrp="1"/>
          </p:cNvSpPr>
          <p:nvPr>
            <p:ph/>
          </p:nvPr>
        </p:nvSpPr>
        <p:spPr>
          <a:xfrm>
            <a:off x="838080" y="2514240"/>
            <a:ext cx="7958160" cy="35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guar·an·tee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(g r  n-t  ),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601"/>
              </a:spcBef>
              <a:buClr>
                <a:srgbClr val="003366"/>
              </a:buClr>
              <a:buSzPct val="55000"/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Something that assures a particular outcome or condition: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interest is a guarantee of failure.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Clr>
                <a:srgbClr val="003366"/>
              </a:buClr>
              <a:buSzPct val="65000"/>
              <a:buFont typeface="Times New Roman"/>
              <a:buAutoNum type="alpha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promise or an assurance, especially one given in writing, that attests to the quality or durability of a product or service.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Clr>
                <a:srgbClr val="003366"/>
              </a:buClr>
              <a:buSzPct val="65000"/>
              <a:buFont typeface="Times New Roman"/>
              <a:buAutoNum type="alpha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pledge that something will be performed in a specified manner.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2210400" y="5334120"/>
            <a:ext cx="535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(Save this for your future reference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.)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Didn’t Much Care. 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PlaceHolder 2"/>
          <p:cNvSpPr>
            <a:spLocks noGrp="1"/>
          </p:cNvSpPr>
          <p:nvPr>
            <p:ph/>
          </p:nvPr>
        </p:nvSpPr>
        <p:spPr>
          <a:xfrm>
            <a:off x="838080" y="2590560"/>
            <a:ext cx="7958160" cy="35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 seemed to have been betting that we wouldn’t show up.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When we suggested that the least he should have done was line up other rooms for us in advance… Mike bristled!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“I have nothing to apologize to you for.”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2:10 am, November 15, 2001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Explaining why we were wrong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 be upset that our “guaranteed” 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rooms weren’t saved for us 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PlaceHolder 1"/>
          <p:cNvSpPr>
            <a:spLocks noGrp="1"/>
          </p:cNvSpPr>
          <p:nvPr>
            <p:ph type="title"/>
          </p:nvPr>
        </p:nvSpPr>
        <p:spPr>
          <a:xfrm>
            <a:off x="1371600" y="68544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Career Path of Night Clerk Mike</a:t>
            </a:r>
            <a:br>
              <a:rPr sz="3600"/>
            </a:b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(He peaked last week.)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1981080" y="2819520"/>
            <a:ext cx="5639040" cy="3200400"/>
          </a:xfrm>
          <a:custGeom>
            <a:avLst/>
            <a:gdLst>
              <a:gd name="textAreaLeft" fmla="*/ 1215360 w 5639040"/>
              <a:gd name="textAreaRight" fmla="*/ 3859920 w 5639040"/>
              <a:gd name="textAreaTop" fmla="*/ 428760 h 3200400"/>
              <a:gd name="textAreaBottom" fmla="*/ 2771640 h 320040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9311" hR="21600" stAng="10800000" swAng="5400000"/>
                <a:lnTo>
                  <a:pt x="10130" y="0"/>
                </a:lnTo>
                <a:arcTo wR="9311" hR="21600" stAng="-5400000" swAng="3066715"/>
                <a:lnTo>
                  <a:pt x="21084" y="14507"/>
                </a:lnTo>
                <a:lnTo>
                  <a:pt x="19031" y="21600"/>
                </a:lnTo>
                <a:lnTo>
                  <a:pt x="15945" y="14507"/>
                </a:lnTo>
                <a:lnTo>
                  <a:pt x="18105" y="14507"/>
                </a:lnTo>
                <a:arcTo wR="9311" hR="21600" stAng="-2333285" swAng="-3001486"/>
                <a:lnTo>
                  <a:pt x="9720" y="21"/>
                </a:lnTo>
                <a:arcTo wR="9311" hR="21600" stAng="-5465229" swAng="-5334771"/>
                <a:close/>
              </a:path>
              <a:path fill="darkenLess" w="21600" h="21600">
                <a:moveTo>
                  <a:pt x="0" y="21600"/>
                </a:moveTo>
                <a:arcTo wR="9311" hR="21600" stAng="10800000" swAng="5400000"/>
                <a:lnTo>
                  <a:pt x="9311" y="0"/>
                </a:lnTo>
                <a:arcTo wR="9311" hR="21600" stAng="-5400000" swAng="65229"/>
                <a:lnTo>
                  <a:pt x="9720" y="21"/>
                </a:lnTo>
                <a:arcTo wR="9311" hR="21600" stAng="-5465229" swAng="-5334771"/>
                <a:close/>
              </a:path>
            </a:pathLst>
          </a:custGeom>
          <a:solidFill>
            <a:srgbClr val="6600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3657600" y="2209680"/>
            <a:ext cx="2227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November 15, 2001: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Rude Hotel Clerk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62120" y="5334120"/>
            <a:ext cx="119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1985: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Paper Boy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990720" y="3048120"/>
            <a:ext cx="2055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1995: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Subway Sandwich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Maker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552720" y="3429000"/>
            <a:ext cx="1821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2004: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McDonald’s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Sandwich Maker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7314840" y="5638680"/>
            <a:ext cx="1345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2014: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Septic Tank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Cleaner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Wasn’t Too Optimistic About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Finding Us a Place to Sleep.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2:15 in the morning is a heck of a time to start looking for two spare hotel rooms!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slowly started dialing around town.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2001-11-19T19:55:31Z</dcterms:created>
  <dc:creator>Tom Farmer</dc:creator>
  <dc:description/>
  <dc:language>en-US</dc:language>
  <cp:lastModifiedBy>Kurt Kessler</cp:lastModifiedBy>
  <dcterms:modified xsi:type="dcterms:W3CDTF">2001-12-14T11:48:08Z</dcterms:modified>
  <cp:revision>27</cp:revision>
  <dc:subject/>
  <dc:title>You Have a Very Bad Hotel</dc:title>
</cp:coreProperties>
</file>