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embeddings/oleObject1.docx" ContentType="application/vnd.openxmlformats-officedocument.wordprocessingml.document"/>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sphere" descr=""/>
          <p:cNvPicPr/>
          <p:nvPr/>
        </p:nvPicPr>
        <p:blipFill>
          <a:blip r:embed="rId2"/>
          <a:stretch/>
        </p:blipFill>
        <p:spPr>
          <a:xfrm>
            <a:off x="8325000" y="6107040"/>
            <a:ext cx="479160" cy="449280"/>
          </a:xfrm>
          <a:prstGeom prst="rect">
            <a:avLst/>
          </a:prstGeom>
          <a:noFill/>
          <a:ln w="0">
            <a:noFill/>
          </a:ln>
        </p:spPr>
      </p:pic>
      <p:sp>
        <p:nvSpPr>
          <p:cNvPr id="1" name="PlaceHolder 1"/>
          <p:cNvSpPr>
            <a:spLocks noGrp="1"/>
          </p:cNvSpPr>
          <p:nvPr>
            <p:ph type="title"/>
          </p:nvPr>
        </p:nvSpPr>
        <p:spPr>
          <a:xfrm>
            <a:off x="361440" y="1778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Click to edit the title text format</a:t>
            </a:r>
            <a:endParaRPr b="0" lang="en-US" sz="2600" strike="noStrike" u="none">
              <a:solidFill>
                <a:srgbClr val="ff6600"/>
              </a:solidFill>
              <a:effectLst/>
              <a:uFillTx/>
              <a:latin typeface="Arial"/>
            </a:endParaRPr>
          </a:p>
        </p:txBody>
      </p:sp>
      <p:sp>
        <p:nvSpPr>
          <p:cNvPr id="2" name="PlaceHolder 2"/>
          <p:cNvSpPr>
            <a:spLocks noGrp="1"/>
          </p:cNvSpPr>
          <p:nvPr>
            <p:ph type="body"/>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958680" indent="-2854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378080" indent="-22860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56852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3" name=""/>
          <p:cNvSpPr/>
          <p:nvPr/>
        </p:nvSpPr>
        <p:spPr>
          <a:xfrm>
            <a:off x="361800" y="1371600"/>
            <a:ext cx="8455320" cy="0"/>
          </a:xfrm>
          <a:prstGeom prst="line">
            <a:avLst/>
          </a:prstGeom>
          <a:ln w="31680">
            <a:solidFill>
              <a:srgbClr val="9999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 name="PlaceHolder 3"/>
          <p:cNvSpPr>
            <a:spLocks noGrp="1"/>
          </p:cNvSpPr>
          <p:nvPr>
            <p:ph type="ftr" idx="1"/>
          </p:nvPr>
        </p:nvSpPr>
        <p:spPr>
          <a:xfrm>
            <a:off x="361800" y="6624360"/>
            <a:ext cx="2895840" cy="152280"/>
          </a:xfrm>
          <a:prstGeom prst="rect">
            <a:avLst/>
          </a:prstGeom>
          <a:noFill/>
          <a:ln w="0">
            <a:noFill/>
          </a:ln>
        </p:spPr>
        <p:txBody>
          <a:bodyPr lIns="0" rIns="0" tIns="0" bIns="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58757E5-619F-4D58-B410-C95F16E218AA}" type="slidenum">
              <a:rPr b="0" lang="en-US" sz="800" strike="noStrike" u="none">
                <a:solidFill>
                  <a:srgbClr val="000000"/>
                </a:solidFill>
                <a:effectLst/>
                <a:uFillTx/>
                <a:latin typeface="Times New Roman"/>
              </a:rPr>
              <a:t>&lt;number&gt;</a:t>
            </a:fld>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3048120" y="2565000"/>
            <a:ext cx="5867280" cy="1981080"/>
          </a:xfrm>
          <a:prstGeom prst="rect">
            <a:avLst/>
          </a:prstGeom>
          <a:noFill/>
          <a:ln w="0">
            <a:noFill/>
          </a:ln>
        </p:spPr>
        <p:txBody>
          <a:bodyPr lIns="0" rIns="0" tIns="0" bIns="0" anchor="t">
            <a:noAutofit/>
          </a:bodyPr>
          <a:p>
            <a:pPr indent="0">
              <a:spcAft>
                <a:spcPts val="212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Click to edit the title text format</a:t>
            </a:r>
            <a:endParaRPr b="0" lang="en-US" sz="3400" strike="noStrike" u="none">
              <a:solidFill>
                <a:srgbClr val="000000"/>
              </a:solidFill>
              <a:effectLst/>
              <a:uFillTx/>
              <a:latin typeface="Arial"/>
            </a:endParaRPr>
          </a:p>
        </p:txBody>
      </p:sp>
      <p:pic>
        <p:nvPicPr>
          <p:cNvPr id="6" name="AA_80_C" descr=""/>
          <p:cNvPicPr/>
          <p:nvPr/>
        </p:nvPicPr>
        <p:blipFill>
          <a:blip r:embed="rId2"/>
          <a:stretch/>
        </p:blipFill>
        <p:spPr>
          <a:xfrm>
            <a:off x="4421160" y="46080"/>
            <a:ext cx="4622760" cy="1163520"/>
          </a:xfrm>
          <a:prstGeom prst="rect">
            <a:avLst/>
          </a:prstGeom>
          <a:noFill/>
          <a:ln w="0">
            <a:noFill/>
          </a:ln>
        </p:spPr>
      </p:pic>
      <p:sp>
        <p:nvSpPr>
          <p:cNvPr id="7" name="PlaceHolder 2"/>
          <p:cNvSpPr>
            <a:spLocks noGrp="1"/>
          </p:cNvSpPr>
          <p:nvPr>
            <p:ph type="ftr" idx="2"/>
          </p:nvPr>
        </p:nvSpPr>
        <p:spPr>
          <a:xfrm>
            <a:off x="361800" y="6624360"/>
            <a:ext cx="2895840" cy="152280"/>
          </a:xfrm>
          <a:prstGeom prst="rect">
            <a:avLst/>
          </a:prstGeom>
          <a:noFill/>
          <a:ln w="0">
            <a:noFill/>
          </a:ln>
        </p:spPr>
        <p:txBody>
          <a:bodyPr lIns="0" rIns="0" tIns="0" bIns="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&lt;footer&gt;</a:t>
            </a:r>
            <a:endParaRPr b="0" lang="en-US" sz="800" strike="noStrike" u="none">
              <a:solidFill>
                <a:srgbClr val="000000"/>
              </a:solidFill>
              <a:effectLst/>
              <a:uFillTx/>
              <a:latin typeface="Times New Roman"/>
            </a:endParaRPr>
          </a:p>
        </p:txBody>
      </p:sp>
      <p:pic>
        <p:nvPicPr>
          <p:cNvPr id="8" name="" descr=""/>
          <p:cNvPicPr/>
          <p:nvPr/>
        </p:nvPicPr>
        <p:blipFill>
          <a:blip r:embed="rId3"/>
          <a:stretch/>
        </p:blipFill>
        <p:spPr>
          <a:xfrm>
            <a:off x="6815160" y="6091200"/>
            <a:ext cx="2238480" cy="766800"/>
          </a:xfrm>
          <a:prstGeom prst="rect">
            <a:avLst/>
          </a:prstGeom>
          <a:noFill/>
          <a:ln w="0">
            <a:noFill/>
          </a:ln>
        </p:spPr>
      </p:pic>
      <p:sp>
        <p:nvSpPr>
          <p:cNvPr id="9"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457200" indent="216000"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914400" indent="235080" algn="ctr">
              <a:lnSpc>
                <a:spcPct val="150000"/>
              </a:lnSpc>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Third Outline Level</a:t>
            </a:r>
            <a:endParaRPr b="0" lang="en-US" sz="1500" strike="noStrike" u="none">
              <a:solidFill>
                <a:srgbClr val="000000"/>
              </a:solidFill>
              <a:effectLst/>
              <a:uFillTx/>
              <a:latin typeface="Arial"/>
            </a:endParaRPr>
          </a:p>
          <a:p>
            <a:pPr lvl="3" marL="1371600" indent="19692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Fourth Outline Level</a:t>
            </a:r>
            <a:endParaRPr b="0" lang="en-US" sz="1500" strike="noStrike" u="none">
              <a:solidFill>
                <a:srgbClr val="000000"/>
              </a:solidFill>
              <a:effectLst/>
              <a:uFillTx/>
              <a:latin typeface="Arial"/>
            </a:endParaRPr>
          </a:p>
          <a:p>
            <a:pPr lvl="4" marL="175896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Fifth Outline Level</a:t>
            </a:r>
            <a:endParaRPr b="0" lang="en-US" sz="1500" strike="noStrike" u="none">
              <a:solidFill>
                <a:srgbClr val="000000"/>
              </a:solidFill>
              <a:effectLst/>
              <a:uFillTx/>
              <a:latin typeface="Arial"/>
            </a:endParaRPr>
          </a:p>
          <a:p>
            <a:pPr lvl="5"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Sixth Outline Level</a:t>
            </a:r>
            <a:endParaRPr b="0" lang="en-US" sz="1500" strike="noStrike" u="none">
              <a:solidFill>
                <a:srgbClr val="000000"/>
              </a:solidFill>
              <a:effectLst/>
              <a:uFillTx/>
              <a:latin typeface="Arial"/>
            </a:endParaRPr>
          </a:p>
          <a:p>
            <a:pPr lvl="6"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Seventh Outline Level</a:t>
            </a:r>
            <a:endParaRPr b="0" lang="en-US" sz="15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1514160" y="2279520"/>
            <a:ext cx="6964200" cy="2082960"/>
          </a:xfrm>
          <a:prstGeom prst="rect">
            <a:avLst/>
          </a:prstGeom>
          <a:noFill/>
          <a:ln w="0">
            <a:noFill/>
          </a:ln>
        </p:spPr>
        <p:txBody>
          <a:bodyPr lIns="0" rIns="0" tIns="0" bIns="0" anchor="t">
            <a:noAutofit/>
          </a:bodyPr>
          <a:p>
            <a:pPr indent="0">
              <a:spcAft>
                <a:spcPts val="212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Step</a:t>
            </a:r>
            <a:br>
              <a:rPr sz="3400"/>
            </a:b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	</a:t>
            </a:r>
            <a:r>
              <a:rPr b="0" lang="nl-NL" sz="3400" strike="noStrike" u="none">
                <a:solidFill>
                  <a:srgbClr val="000000"/>
                </a:solidFill>
                <a:effectLst/>
                <a:uFillTx/>
                <a:latin typeface="Arial"/>
              </a:rPr>
              <a:t>Door</a:t>
            </a:r>
            <a:br>
              <a:rPr sz="3400"/>
            </a:br>
            <a:r>
              <a:rPr b="0" lang="nl-NL" sz="3400" strike="noStrike" u="none">
                <a:solidFill>
                  <a:srgbClr val="000000"/>
                </a:solidFill>
                <a:effectLst/>
                <a:uFillTx/>
                <a:latin typeface="Arial"/>
              </a:rPr>
              <a:t>Project</a:t>
            </a:r>
            <a:endParaRPr b="0" lang="en-US" sz="3400" strike="noStrike" u="none">
              <a:solidFill>
                <a:srgbClr val="000000"/>
              </a:solidFill>
              <a:effectLst/>
              <a:uFillTx/>
              <a:latin typeface="Arial"/>
            </a:endParaRPr>
          </a:p>
        </p:txBody>
      </p:sp>
      <p:sp>
        <p:nvSpPr>
          <p:cNvPr id="11" name="PlaceHolder 2"/>
          <p:cNvSpPr>
            <a:spLocks noGrp="1"/>
          </p:cNvSpPr>
          <p:nvPr>
            <p:ph type="subTitle"/>
          </p:nvPr>
        </p:nvSpPr>
        <p:spPr>
          <a:xfrm>
            <a:off x="3048120" y="5257800"/>
            <a:ext cx="5867280" cy="914400"/>
          </a:xfrm>
          <a:prstGeom prst="rect">
            <a:avLst/>
          </a:prstGeom>
          <a:noFill/>
          <a:ln w="0">
            <a:noFill/>
          </a:ln>
        </p:spPr>
        <p:txBody>
          <a:bodyPr lIns="0" rIns="0" tIns="0" bIns="0" anchor="b">
            <a:noAutofit/>
          </a:bodyPr>
          <a:p>
            <a:pPr indent="0">
              <a:lnSpc>
                <a:spcPct val="11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l-NL" sz="2200" strike="noStrike" u="none">
                <a:solidFill>
                  <a:srgbClr val="000000"/>
                </a:solidFill>
                <a:effectLst/>
                <a:uFillTx/>
                <a:latin typeface="Arial"/>
              </a:rPr>
              <a:t>Status Update</a:t>
            </a:r>
            <a:endParaRPr b="0" lang="en-US" sz="2200" strike="noStrike" u="none">
              <a:solidFill>
                <a:srgbClr val="000000"/>
              </a:solidFill>
              <a:effectLst/>
              <a:uFillTx/>
              <a:latin typeface="Arial"/>
            </a:endParaRPr>
          </a:p>
          <a:p>
            <a:pPr indent="0">
              <a:lnSpc>
                <a:spcPct val="11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l-NL" sz="2200" strike="noStrike" u="none">
                <a:solidFill>
                  <a:srgbClr val="000000"/>
                </a:solidFill>
                <a:effectLst/>
                <a:uFillTx/>
                <a:latin typeface="Arial"/>
              </a:rPr>
              <a:t>May 31, 2000</a:t>
            </a:r>
            <a:endParaRPr b="0" lang="en-US" sz="2200" strike="noStrike" u="none">
              <a:solidFill>
                <a:srgbClr val="000000"/>
              </a:solidFill>
              <a:effectLst/>
              <a:uFillTx/>
              <a:latin typeface="Arial"/>
            </a:endParaRPr>
          </a:p>
        </p:txBody>
      </p:sp>
      <p:grpSp>
        <p:nvGrpSpPr>
          <p:cNvPr id="12" name=""/>
          <p:cNvGrpSpPr/>
          <p:nvPr/>
        </p:nvGrpSpPr>
        <p:grpSpPr>
          <a:xfrm>
            <a:off x="412920" y="752400"/>
            <a:ext cx="2089080" cy="1981080"/>
            <a:chOff x="412920" y="752400"/>
            <a:chExt cx="2089080" cy="1981080"/>
          </a:xfrm>
        </p:grpSpPr>
        <p:sp>
          <p:nvSpPr>
            <p:cNvPr id="13" name=""/>
            <p:cNvSpPr/>
            <p:nvPr/>
          </p:nvSpPr>
          <p:spPr>
            <a:xfrm>
              <a:off x="1281960" y="1478520"/>
              <a:ext cx="1220040" cy="1254960"/>
            </a:xfrm>
            <a:custGeom>
              <a:avLst/>
              <a:gdLst/>
              <a:ahLst/>
              <a:rect l="l" t="t" r="r" b="b"/>
              <a:pathLst>
                <a:path w="1091" h="1122">
                  <a:moveTo>
                    <a:pt x="350" y="472"/>
                  </a:moveTo>
                  <a:lnTo>
                    <a:pt x="838" y="0"/>
                  </a:lnTo>
                  <a:lnTo>
                    <a:pt x="1090" y="233"/>
                  </a:lnTo>
                  <a:lnTo>
                    <a:pt x="159" y="1121"/>
                  </a:lnTo>
                  <a:lnTo>
                    <a:pt x="98" y="1064"/>
                  </a:lnTo>
                  <a:lnTo>
                    <a:pt x="170" y="899"/>
                  </a:lnTo>
                  <a:lnTo>
                    <a:pt x="51" y="1025"/>
                  </a:lnTo>
                  <a:lnTo>
                    <a:pt x="0" y="968"/>
                  </a:lnTo>
                  <a:lnTo>
                    <a:pt x="242" y="740"/>
                  </a:lnTo>
                  <a:lnTo>
                    <a:pt x="303" y="797"/>
                  </a:lnTo>
                  <a:lnTo>
                    <a:pt x="231" y="939"/>
                  </a:lnTo>
                  <a:lnTo>
                    <a:pt x="982" y="233"/>
                  </a:lnTo>
                  <a:lnTo>
                    <a:pt x="848" y="108"/>
                  </a:lnTo>
                  <a:lnTo>
                    <a:pt x="401" y="529"/>
                  </a:lnTo>
                  <a:lnTo>
                    <a:pt x="350" y="472"/>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 name=""/>
            <p:cNvSpPr/>
            <p:nvPr/>
          </p:nvSpPr>
          <p:spPr>
            <a:xfrm>
              <a:off x="614160" y="1681920"/>
              <a:ext cx="461520" cy="427320"/>
            </a:xfrm>
            <a:custGeom>
              <a:avLst/>
              <a:gdLst/>
              <a:ahLst/>
              <a:rect l="l" t="t" r="r" b="b"/>
              <a:pathLst>
                <a:path w="413" h="382">
                  <a:moveTo>
                    <a:pt x="412" y="148"/>
                  </a:moveTo>
                  <a:lnTo>
                    <a:pt x="160" y="381"/>
                  </a:lnTo>
                  <a:lnTo>
                    <a:pt x="108" y="330"/>
                  </a:lnTo>
                  <a:lnTo>
                    <a:pt x="180" y="165"/>
                  </a:lnTo>
                  <a:lnTo>
                    <a:pt x="57" y="290"/>
                  </a:lnTo>
                  <a:lnTo>
                    <a:pt x="0" y="233"/>
                  </a:lnTo>
                  <a:lnTo>
                    <a:pt x="252" y="0"/>
                  </a:lnTo>
                  <a:lnTo>
                    <a:pt x="309" y="51"/>
                  </a:lnTo>
                  <a:lnTo>
                    <a:pt x="232" y="222"/>
                  </a:lnTo>
                  <a:lnTo>
                    <a:pt x="350" y="97"/>
                  </a:lnTo>
                  <a:lnTo>
                    <a:pt x="412" y="148"/>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 name=""/>
            <p:cNvSpPr/>
            <p:nvPr/>
          </p:nvSpPr>
          <p:spPr>
            <a:xfrm>
              <a:off x="844560" y="1899000"/>
              <a:ext cx="403200" cy="432720"/>
            </a:xfrm>
            <a:custGeom>
              <a:avLst/>
              <a:gdLst/>
              <a:ahLst/>
              <a:rect l="l" t="t" r="r" b="b"/>
              <a:pathLst>
                <a:path w="361" h="387">
                  <a:moveTo>
                    <a:pt x="0" y="227"/>
                  </a:moveTo>
                  <a:lnTo>
                    <a:pt x="242" y="0"/>
                  </a:lnTo>
                  <a:lnTo>
                    <a:pt x="329" y="80"/>
                  </a:lnTo>
                  <a:lnTo>
                    <a:pt x="350" y="108"/>
                  </a:lnTo>
                  <a:lnTo>
                    <a:pt x="355" y="125"/>
                  </a:lnTo>
                  <a:lnTo>
                    <a:pt x="360" y="136"/>
                  </a:lnTo>
                  <a:lnTo>
                    <a:pt x="360" y="148"/>
                  </a:lnTo>
                  <a:lnTo>
                    <a:pt x="355" y="165"/>
                  </a:lnTo>
                  <a:lnTo>
                    <a:pt x="344" y="182"/>
                  </a:lnTo>
                  <a:lnTo>
                    <a:pt x="334" y="193"/>
                  </a:lnTo>
                  <a:lnTo>
                    <a:pt x="324" y="205"/>
                  </a:lnTo>
                  <a:lnTo>
                    <a:pt x="308" y="222"/>
                  </a:lnTo>
                  <a:lnTo>
                    <a:pt x="298" y="222"/>
                  </a:lnTo>
                  <a:lnTo>
                    <a:pt x="288" y="227"/>
                  </a:lnTo>
                  <a:lnTo>
                    <a:pt x="278" y="227"/>
                  </a:lnTo>
                  <a:lnTo>
                    <a:pt x="267" y="227"/>
                  </a:lnTo>
                  <a:lnTo>
                    <a:pt x="247" y="227"/>
                  </a:lnTo>
                  <a:lnTo>
                    <a:pt x="252" y="239"/>
                  </a:lnTo>
                  <a:lnTo>
                    <a:pt x="247" y="256"/>
                  </a:lnTo>
                  <a:lnTo>
                    <a:pt x="242" y="273"/>
                  </a:lnTo>
                  <a:lnTo>
                    <a:pt x="236" y="284"/>
                  </a:lnTo>
                  <a:lnTo>
                    <a:pt x="185" y="335"/>
                  </a:lnTo>
                  <a:lnTo>
                    <a:pt x="170" y="352"/>
                  </a:lnTo>
                  <a:lnTo>
                    <a:pt x="165" y="369"/>
                  </a:lnTo>
                  <a:lnTo>
                    <a:pt x="165" y="386"/>
                  </a:lnTo>
                  <a:lnTo>
                    <a:pt x="149" y="369"/>
                  </a:lnTo>
                  <a:lnTo>
                    <a:pt x="98" y="330"/>
                  </a:lnTo>
                  <a:lnTo>
                    <a:pt x="98" y="318"/>
                  </a:lnTo>
                  <a:lnTo>
                    <a:pt x="103" y="312"/>
                  </a:lnTo>
                  <a:lnTo>
                    <a:pt x="103" y="307"/>
                  </a:lnTo>
                  <a:lnTo>
                    <a:pt x="129" y="284"/>
                  </a:lnTo>
                  <a:lnTo>
                    <a:pt x="165" y="250"/>
                  </a:lnTo>
                  <a:lnTo>
                    <a:pt x="170" y="239"/>
                  </a:lnTo>
                  <a:lnTo>
                    <a:pt x="175" y="233"/>
                  </a:lnTo>
                  <a:lnTo>
                    <a:pt x="180" y="222"/>
                  </a:lnTo>
                  <a:lnTo>
                    <a:pt x="175" y="205"/>
                  </a:lnTo>
                  <a:lnTo>
                    <a:pt x="170" y="199"/>
                  </a:lnTo>
                  <a:lnTo>
                    <a:pt x="165" y="193"/>
                  </a:lnTo>
                  <a:lnTo>
                    <a:pt x="154" y="182"/>
                  </a:lnTo>
                  <a:lnTo>
                    <a:pt x="195" y="142"/>
                  </a:lnTo>
                  <a:lnTo>
                    <a:pt x="216" y="159"/>
                  </a:lnTo>
                  <a:lnTo>
                    <a:pt x="226" y="165"/>
                  </a:lnTo>
                  <a:lnTo>
                    <a:pt x="242" y="165"/>
                  </a:lnTo>
                  <a:lnTo>
                    <a:pt x="262" y="159"/>
                  </a:lnTo>
                  <a:lnTo>
                    <a:pt x="267" y="148"/>
                  </a:lnTo>
                  <a:lnTo>
                    <a:pt x="278" y="142"/>
                  </a:lnTo>
                  <a:lnTo>
                    <a:pt x="283" y="136"/>
                  </a:lnTo>
                  <a:lnTo>
                    <a:pt x="283" y="125"/>
                  </a:lnTo>
                  <a:lnTo>
                    <a:pt x="278" y="114"/>
                  </a:lnTo>
                  <a:lnTo>
                    <a:pt x="272" y="102"/>
                  </a:lnTo>
                  <a:lnTo>
                    <a:pt x="252" y="85"/>
                  </a:lnTo>
                  <a:lnTo>
                    <a:pt x="46" y="278"/>
                  </a:lnTo>
                  <a:lnTo>
                    <a:pt x="0" y="227"/>
                  </a:lnTo>
                </a:path>
              </a:pathLst>
            </a:custGeom>
            <a:solidFill>
              <a:srgbClr val="114ffb"/>
            </a:solidFill>
            <a:ln cap="rnd" w="12600">
              <a:solidFill>
                <a:srgbClr val="114ff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 name=""/>
            <p:cNvSpPr/>
            <p:nvPr/>
          </p:nvSpPr>
          <p:spPr>
            <a:xfrm>
              <a:off x="1287360" y="1114920"/>
              <a:ext cx="828360" cy="1001160"/>
            </a:xfrm>
            <a:custGeom>
              <a:avLst/>
              <a:gdLst/>
              <a:ahLst/>
              <a:rect l="l" t="t" r="r" b="b"/>
              <a:pathLst>
                <a:path w="741" h="895">
                  <a:moveTo>
                    <a:pt x="0" y="473"/>
                  </a:moveTo>
                  <a:lnTo>
                    <a:pt x="493" y="0"/>
                  </a:lnTo>
                  <a:lnTo>
                    <a:pt x="740" y="239"/>
                  </a:lnTo>
                  <a:lnTo>
                    <a:pt x="252" y="706"/>
                  </a:lnTo>
                  <a:lnTo>
                    <a:pt x="401" y="843"/>
                  </a:lnTo>
                  <a:lnTo>
                    <a:pt x="349" y="894"/>
                  </a:lnTo>
                  <a:lnTo>
                    <a:pt x="144" y="695"/>
                  </a:lnTo>
                  <a:lnTo>
                    <a:pt x="627" y="234"/>
                  </a:lnTo>
                  <a:lnTo>
                    <a:pt x="493" y="103"/>
                  </a:lnTo>
                  <a:lnTo>
                    <a:pt x="51" y="530"/>
                  </a:lnTo>
                  <a:lnTo>
                    <a:pt x="0" y="473"/>
                  </a:lnTo>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 name=""/>
            <p:cNvSpPr/>
            <p:nvPr/>
          </p:nvSpPr>
          <p:spPr>
            <a:xfrm>
              <a:off x="671040" y="752400"/>
              <a:ext cx="1071360" cy="1000080"/>
            </a:xfrm>
            <a:custGeom>
              <a:avLst/>
              <a:gdLst/>
              <a:ahLst/>
              <a:rect l="l" t="t" r="r" b="b"/>
              <a:pathLst>
                <a:path w="958" h="894">
                  <a:moveTo>
                    <a:pt x="0" y="666"/>
                  </a:moveTo>
                  <a:lnTo>
                    <a:pt x="700" y="0"/>
                  </a:lnTo>
                  <a:lnTo>
                    <a:pt x="957" y="239"/>
                  </a:lnTo>
                  <a:lnTo>
                    <a:pt x="463" y="711"/>
                  </a:lnTo>
                  <a:lnTo>
                    <a:pt x="607" y="848"/>
                  </a:lnTo>
                  <a:lnTo>
                    <a:pt x="556" y="893"/>
                  </a:lnTo>
                  <a:lnTo>
                    <a:pt x="350" y="700"/>
                  </a:lnTo>
                  <a:lnTo>
                    <a:pt x="844" y="239"/>
                  </a:lnTo>
                  <a:lnTo>
                    <a:pt x="700" y="108"/>
                  </a:lnTo>
                  <a:lnTo>
                    <a:pt x="57" y="717"/>
                  </a:lnTo>
                  <a:lnTo>
                    <a:pt x="0" y="666"/>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 name=""/>
            <p:cNvSpPr/>
            <p:nvPr/>
          </p:nvSpPr>
          <p:spPr>
            <a:xfrm>
              <a:off x="412920" y="1490760"/>
              <a:ext cx="427320" cy="408240"/>
            </a:xfrm>
            <a:custGeom>
              <a:avLst/>
              <a:gdLst/>
              <a:ahLst/>
              <a:rect l="l" t="t" r="r" b="b"/>
              <a:pathLst>
                <a:path w="382" h="365">
                  <a:moveTo>
                    <a:pt x="381" y="131"/>
                  </a:moveTo>
                  <a:lnTo>
                    <a:pt x="242" y="0"/>
                  </a:lnTo>
                  <a:lnTo>
                    <a:pt x="0" y="228"/>
                  </a:lnTo>
                  <a:lnTo>
                    <a:pt x="139" y="364"/>
                  </a:lnTo>
                  <a:lnTo>
                    <a:pt x="185" y="313"/>
                  </a:lnTo>
                  <a:lnTo>
                    <a:pt x="108" y="239"/>
                  </a:lnTo>
                  <a:lnTo>
                    <a:pt x="160" y="188"/>
                  </a:lnTo>
                  <a:lnTo>
                    <a:pt x="237" y="262"/>
                  </a:lnTo>
                  <a:lnTo>
                    <a:pt x="288" y="211"/>
                  </a:lnTo>
                  <a:lnTo>
                    <a:pt x="211" y="142"/>
                  </a:lnTo>
                  <a:lnTo>
                    <a:pt x="252" y="97"/>
                  </a:lnTo>
                  <a:lnTo>
                    <a:pt x="335" y="171"/>
                  </a:lnTo>
                  <a:lnTo>
                    <a:pt x="381" y="131"/>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 name=""/>
            <p:cNvSpPr/>
            <p:nvPr/>
          </p:nvSpPr>
          <p:spPr>
            <a:xfrm>
              <a:off x="1097280" y="2140920"/>
              <a:ext cx="363240" cy="344520"/>
            </a:xfrm>
            <a:custGeom>
              <a:avLst/>
              <a:gdLst/>
              <a:ahLst/>
              <a:rect l="l" t="t" r="r" b="b"/>
              <a:pathLst>
                <a:path w="325" h="308">
                  <a:moveTo>
                    <a:pt x="154" y="193"/>
                  </a:moveTo>
                  <a:lnTo>
                    <a:pt x="242" y="114"/>
                  </a:lnTo>
                  <a:lnTo>
                    <a:pt x="247" y="102"/>
                  </a:lnTo>
                  <a:lnTo>
                    <a:pt x="252" y="97"/>
                  </a:lnTo>
                  <a:lnTo>
                    <a:pt x="252" y="91"/>
                  </a:lnTo>
                  <a:lnTo>
                    <a:pt x="247" y="80"/>
                  </a:lnTo>
                  <a:lnTo>
                    <a:pt x="242" y="74"/>
                  </a:lnTo>
                  <a:lnTo>
                    <a:pt x="236" y="68"/>
                  </a:lnTo>
                  <a:lnTo>
                    <a:pt x="231" y="68"/>
                  </a:lnTo>
                  <a:lnTo>
                    <a:pt x="221" y="68"/>
                  </a:lnTo>
                  <a:lnTo>
                    <a:pt x="216" y="68"/>
                  </a:lnTo>
                  <a:lnTo>
                    <a:pt x="211" y="74"/>
                  </a:lnTo>
                  <a:lnTo>
                    <a:pt x="200" y="80"/>
                  </a:lnTo>
                  <a:lnTo>
                    <a:pt x="82" y="193"/>
                  </a:lnTo>
                  <a:lnTo>
                    <a:pt x="77" y="199"/>
                  </a:lnTo>
                  <a:lnTo>
                    <a:pt x="72" y="205"/>
                  </a:lnTo>
                  <a:lnTo>
                    <a:pt x="72" y="211"/>
                  </a:lnTo>
                  <a:lnTo>
                    <a:pt x="72" y="216"/>
                  </a:lnTo>
                  <a:lnTo>
                    <a:pt x="77" y="233"/>
                  </a:lnTo>
                  <a:lnTo>
                    <a:pt x="87" y="239"/>
                  </a:lnTo>
                  <a:lnTo>
                    <a:pt x="98" y="239"/>
                  </a:lnTo>
                  <a:lnTo>
                    <a:pt x="103" y="239"/>
                  </a:lnTo>
                  <a:lnTo>
                    <a:pt x="113" y="233"/>
                  </a:lnTo>
                  <a:lnTo>
                    <a:pt x="118" y="228"/>
                  </a:lnTo>
                  <a:lnTo>
                    <a:pt x="154" y="193"/>
                  </a:lnTo>
                  <a:lnTo>
                    <a:pt x="211" y="245"/>
                  </a:lnTo>
                  <a:lnTo>
                    <a:pt x="190" y="267"/>
                  </a:lnTo>
                  <a:lnTo>
                    <a:pt x="164" y="285"/>
                  </a:lnTo>
                  <a:lnTo>
                    <a:pt x="144" y="296"/>
                  </a:lnTo>
                  <a:lnTo>
                    <a:pt x="123" y="302"/>
                  </a:lnTo>
                  <a:lnTo>
                    <a:pt x="103" y="307"/>
                  </a:lnTo>
                  <a:lnTo>
                    <a:pt x="77" y="302"/>
                  </a:lnTo>
                  <a:lnTo>
                    <a:pt x="62" y="296"/>
                  </a:lnTo>
                  <a:lnTo>
                    <a:pt x="46" y="285"/>
                  </a:lnTo>
                  <a:lnTo>
                    <a:pt x="36" y="273"/>
                  </a:lnTo>
                  <a:lnTo>
                    <a:pt x="21" y="256"/>
                  </a:lnTo>
                  <a:lnTo>
                    <a:pt x="10" y="239"/>
                  </a:lnTo>
                  <a:lnTo>
                    <a:pt x="5" y="228"/>
                  </a:lnTo>
                  <a:lnTo>
                    <a:pt x="0" y="211"/>
                  </a:lnTo>
                  <a:lnTo>
                    <a:pt x="0" y="193"/>
                  </a:lnTo>
                  <a:lnTo>
                    <a:pt x="0" y="182"/>
                  </a:lnTo>
                  <a:lnTo>
                    <a:pt x="10" y="165"/>
                  </a:lnTo>
                  <a:lnTo>
                    <a:pt x="26" y="148"/>
                  </a:lnTo>
                  <a:lnTo>
                    <a:pt x="154" y="17"/>
                  </a:lnTo>
                  <a:lnTo>
                    <a:pt x="175" y="6"/>
                  </a:lnTo>
                  <a:lnTo>
                    <a:pt x="190" y="0"/>
                  </a:lnTo>
                  <a:lnTo>
                    <a:pt x="206" y="0"/>
                  </a:lnTo>
                  <a:lnTo>
                    <a:pt x="221" y="0"/>
                  </a:lnTo>
                  <a:lnTo>
                    <a:pt x="236" y="0"/>
                  </a:lnTo>
                  <a:lnTo>
                    <a:pt x="252" y="6"/>
                  </a:lnTo>
                  <a:lnTo>
                    <a:pt x="272" y="17"/>
                  </a:lnTo>
                  <a:lnTo>
                    <a:pt x="283" y="28"/>
                  </a:lnTo>
                  <a:lnTo>
                    <a:pt x="293" y="40"/>
                  </a:lnTo>
                  <a:lnTo>
                    <a:pt x="303" y="51"/>
                  </a:lnTo>
                  <a:lnTo>
                    <a:pt x="308" y="57"/>
                  </a:lnTo>
                  <a:lnTo>
                    <a:pt x="314" y="68"/>
                  </a:lnTo>
                  <a:lnTo>
                    <a:pt x="319" y="85"/>
                  </a:lnTo>
                  <a:lnTo>
                    <a:pt x="324" y="97"/>
                  </a:lnTo>
                  <a:lnTo>
                    <a:pt x="324" y="114"/>
                  </a:lnTo>
                  <a:lnTo>
                    <a:pt x="319" y="131"/>
                  </a:lnTo>
                  <a:lnTo>
                    <a:pt x="314" y="142"/>
                  </a:lnTo>
                  <a:lnTo>
                    <a:pt x="298" y="159"/>
                  </a:lnTo>
                  <a:lnTo>
                    <a:pt x="211" y="245"/>
                  </a:lnTo>
                  <a:lnTo>
                    <a:pt x="154" y="193"/>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0" name=""/>
          <p:cNvSpPr/>
          <p:nvPr/>
        </p:nvSpPr>
        <p:spPr>
          <a:xfrm>
            <a:off x="1096920" y="4141800"/>
            <a:ext cx="2639880" cy="0"/>
          </a:xfrm>
          <a:prstGeom prst="line">
            <a:avLst/>
          </a:prstGeom>
          <a:ln w="8892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1" name=""/>
          <p:cNvSpPr/>
          <p:nvPr/>
        </p:nvSpPr>
        <p:spPr>
          <a:xfrm flipV="1">
            <a:off x="3736800" y="3506760"/>
            <a:ext cx="6480" cy="635040"/>
          </a:xfrm>
          <a:prstGeom prst="line">
            <a:avLst/>
          </a:prstGeom>
          <a:ln w="8892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 name=""/>
          <p:cNvSpPr/>
          <p:nvPr/>
        </p:nvSpPr>
        <p:spPr>
          <a:xfrm flipV="1">
            <a:off x="3738600" y="3500280"/>
            <a:ext cx="2641680" cy="7920"/>
          </a:xfrm>
          <a:prstGeom prst="line">
            <a:avLst/>
          </a:prstGeom>
          <a:ln w="88920">
            <a:solidFill>
              <a:srgbClr val="000000"/>
            </a:solidFill>
            <a:miter/>
          </a:ln>
        </p:spPr>
        <p:style>
          <a:lnRef idx="0"/>
          <a:fillRef idx="0"/>
          <a:effectRef idx="0"/>
          <a:fontRef idx="minor"/>
        </p:style>
        <p:txBody>
          <a:bodyPr lIns="90000" rIns="90000" tIns="-38880" bIns="-38880" anchor="ctr">
            <a:noAutofit/>
          </a:bodyPr>
          <a:p>
            <a:endParaRPr b="0" lang="en-US" sz="2400" strike="noStrike" u="none">
              <a:solidFill>
                <a:srgbClr val="000000"/>
              </a:solidFill>
              <a:effectLst/>
              <a:uFillTx/>
              <a:latin typeface="Arial"/>
            </a:endParaRPr>
          </a:p>
        </p:txBody>
      </p:sp>
      <p:sp>
        <p:nvSpPr>
          <p:cNvPr id="23" name=""/>
          <p:cNvSpPr/>
          <p:nvPr/>
        </p:nvSpPr>
        <p:spPr>
          <a:xfrm flipV="1">
            <a:off x="6357960" y="2871720"/>
            <a:ext cx="0" cy="635040"/>
          </a:xfrm>
          <a:prstGeom prst="line">
            <a:avLst/>
          </a:prstGeom>
          <a:ln w="8892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 name=""/>
          <p:cNvSpPr/>
          <p:nvPr/>
        </p:nvSpPr>
        <p:spPr>
          <a:xfrm>
            <a:off x="6346800" y="2852640"/>
            <a:ext cx="2595600" cy="6480"/>
          </a:xfrm>
          <a:prstGeom prst="line">
            <a:avLst/>
          </a:prstGeom>
          <a:ln w="88920">
            <a:solidFill>
              <a:srgbClr val="000000"/>
            </a:solidFill>
            <a:miter/>
          </a:ln>
        </p:spPr>
        <p:style>
          <a:lnRef idx="0"/>
          <a:fillRef idx="0"/>
          <a:effectRef idx="0"/>
          <a:fontRef idx="minor"/>
        </p:style>
        <p:txBody>
          <a:bodyPr lIns="90000" rIns="90000" tIns="-40320" bIns="-4032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361440" y="1778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Table of Contents</a:t>
            </a:r>
            <a:endParaRPr b="0" lang="en-US" sz="2600" strike="noStrike" u="none">
              <a:solidFill>
                <a:srgbClr val="ff6600"/>
              </a:solidFill>
              <a:effectLst/>
              <a:uFillTx/>
              <a:latin typeface="Arial"/>
            </a:endParaRPr>
          </a:p>
        </p:txBody>
      </p:sp>
      <p:sp>
        <p:nvSpPr>
          <p:cNvPr id="26"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Background</a:t>
            </a:r>
            <a:endParaRPr b="0" lang="en-US" sz="2000" strike="noStrike" u="none">
              <a:solidFill>
                <a:srgbClr val="000000"/>
              </a:solidFill>
              <a:effectLst/>
              <a:uFillTx/>
              <a:latin typeface="Arial"/>
            </a:endParaRPr>
          </a:p>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Goals and Objectives</a:t>
            </a:r>
            <a:endParaRPr b="0" lang="en-US" sz="2000" strike="noStrike" u="none">
              <a:solidFill>
                <a:srgbClr val="000000"/>
              </a:solidFill>
              <a:effectLst/>
              <a:uFillTx/>
              <a:latin typeface="Arial"/>
            </a:endParaRPr>
          </a:p>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Remote Locations Targeted/Status Update</a:t>
            </a:r>
            <a:endParaRPr b="0" lang="en-US" sz="2000" strike="noStrike" u="none">
              <a:solidFill>
                <a:srgbClr val="000000"/>
              </a:solidFill>
              <a:effectLst/>
              <a:uFillTx/>
              <a:latin typeface="Arial"/>
            </a:endParaRPr>
          </a:p>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Common Observations</a:t>
            </a:r>
            <a:endParaRPr b="0" lang="en-US" sz="2000" strike="noStrike" u="none">
              <a:solidFill>
                <a:srgbClr val="000000"/>
              </a:solidFill>
              <a:effectLst/>
              <a:uFillTx/>
              <a:latin typeface="Arial"/>
            </a:endParaRPr>
          </a:p>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Next Steps</a:t>
            </a:r>
            <a:endParaRPr b="0" lang="en-US" sz="2000" strike="noStrike" u="none">
              <a:solidFill>
                <a:srgbClr val="000000"/>
              </a:solidFill>
              <a:effectLst/>
              <a:uFillTx/>
              <a:latin typeface="Arial"/>
            </a:endParaRPr>
          </a:p>
          <a:p>
            <a:pPr marL="476280" indent="-47628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Detailed Observations for Completed Locations</a:t>
            </a:r>
            <a:endParaRPr b="0" lang="en-US" sz="2000" strike="noStrike" u="none">
              <a:solidFill>
                <a:srgbClr val="000000"/>
              </a:solidFill>
              <a:effectLst/>
              <a:uFillTx/>
              <a:latin typeface="Arial"/>
            </a:endParaRPr>
          </a:p>
          <a:p>
            <a:pPr lvl="3" marL="1568520" indent="0">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Background</a:t>
            </a:r>
            <a:endParaRPr b="0" lang="en-US" sz="2600" strike="noStrike" u="none">
              <a:solidFill>
                <a:srgbClr val="ff6600"/>
              </a:solidFill>
              <a:effectLst/>
              <a:uFillTx/>
              <a:latin typeface="Arial"/>
            </a:endParaRPr>
          </a:p>
        </p:txBody>
      </p:sp>
      <p:sp>
        <p:nvSpPr>
          <p:cNvPr id="28"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marL="230040" indent="-23004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Market conditions in domestic United States and certain international locations are conducive to opportunities for Enron to participate in commodity arenas and benefit from increasing demands in energy needs.</a:t>
            </a:r>
            <a:endParaRPr b="0" lang="en-US" sz="2000" strike="noStrike" u="none">
              <a:solidFill>
                <a:srgbClr val="000000"/>
              </a:solidFill>
              <a:effectLst/>
              <a:uFillTx/>
              <a:latin typeface="Arial"/>
            </a:endParaRPr>
          </a:p>
          <a:p>
            <a:pPr marL="230040" indent="-23004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a result, remote origination, marketing and trading offices are being established in locations with positive indicators toward market expansion and increasing revenue potential.</a:t>
            </a:r>
            <a:endParaRPr b="0" lang="en-US" sz="2000" strike="noStrike" u="none">
              <a:solidFill>
                <a:srgbClr val="000000"/>
              </a:solidFill>
              <a:effectLst/>
              <a:uFillTx/>
              <a:latin typeface="Arial"/>
            </a:endParaRPr>
          </a:p>
          <a:p>
            <a:pPr marL="230040" indent="-230040">
              <a:lnSpc>
                <a:spcPct val="120000"/>
              </a:lnSpc>
              <a:spcBef>
                <a:spcPts val="13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Management has undertaken an effort to assure the internal control environment surrounding establishment and management of the remote office locations and whether the office infrastructure will provide reliable financial information and properly safeguard company assets.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Goals and Objectives</a:t>
            </a:r>
            <a:endParaRPr b="0" lang="en-US" sz="2600" strike="noStrike" u="none">
              <a:solidFill>
                <a:srgbClr val="ff6600"/>
              </a:solidFill>
              <a:effectLst/>
              <a:uFillTx/>
              <a:latin typeface="Arial"/>
            </a:endParaRPr>
          </a:p>
        </p:txBody>
      </p:sp>
      <p:sp>
        <p:nvSpPr>
          <p:cNvPr id="30"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indent="0">
              <a:lnSpc>
                <a:spcPct val="120000"/>
              </a:lnSpc>
              <a:spcBef>
                <a:spcPts val="1375"/>
              </a:spcBef>
              <a:buNone/>
              <a:tabLst>
                <a:tab algn="l" pos="0"/>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6600"/>
                </a:solidFill>
                <a:effectLst/>
                <a:uFillTx/>
                <a:latin typeface="Arial"/>
              </a:rPr>
              <a:t>Objectives/Scope of Review</a:t>
            </a:r>
            <a:endParaRPr b="0" lang="en-US" sz="2000" strike="noStrike" u="none">
              <a:solidFill>
                <a:srgbClr val="000000"/>
              </a:solidFill>
              <a:effectLst/>
              <a:uFillTx/>
              <a:latin typeface="Arial"/>
            </a:endParaRPr>
          </a:p>
          <a:p>
            <a:pPr indent="0">
              <a:lnSpc>
                <a:spcPct val="120000"/>
              </a:lnSpc>
              <a:spcBef>
                <a:spcPts val="1375"/>
              </a:spcBef>
              <a:buNone/>
              <a:tabLst>
                <a:tab algn="l" pos="0"/>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 an on-site review of processes, procedures and operational controls that support business activities related to trading and transaction origination within the remote location.  Procedures include:</a:t>
            </a:r>
            <a:endParaRPr b="0" lang="en-US" sz="2000" strike="noStrike" u="none">
              <a:solidFill>
                <a:srgbClr val="000000"/>
              </a:solidFill>
              <a:effectLst/>
              <a:uFillTx/>
              <a:latin typeface="Arial"/>
            </a:endParaRPr>
          </a:p>
          <a:p>
            <a:pPr>
              <a:lnSpc>
                <a:spcPct val="120000"/>
              </a:lnSpc>
              <a:spcBef>
                <a:spcPts val="1100"/>
              </a:spcBef>
              <a:buClr>
                <a:srgbClr val="000000"/>
              </a:buClr>
              <a:buFont typeface="Arial"/>
              <a:buChar char="•"/>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1600" strike="noStrike" u="none">
                <a:solidFill>
                  <a:srgbClr val="000000"/>
                </a:solidFill>
                <a:effectLst/>
                <a:uFillTx/>
                <a:latin typeface="Arial"/>
              </a:rPr>
              <a:t>Interviews with key commercial, energy operations and accounting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personnel</a:t>
            </a:r>
            <a:endParaRPr b="0" lang="en-US" sz="1600" strike="noStrike" u="none">
              <a:solidFill>
                <a:srgbClr val="000000"/>
              </a:solidFill>
              <a:effectLst/>
              <a:uFillTx/>
              <a:latin typeface="Arial"/>
            </a:endParaRPr>
          </a:p>
          <a:p>
            <a:pPr>
              <a:lnSpc>
                <a:spcPct val="120000"/>
              </a:lnSpc>
              <a:spcBef>
                <a:spcPts val="1100"/>
              </a:spcBef>
              <a:buClr>
                <a:srgbClr val="000000"/>
              </a:buClr>
              <a:buFont typeface="Arial"/>
              <a:buChar char="•"/>
              <a:tabLst>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Perform a test of commodity transactions from deal execution through financial settlement</a:t>
            </a:r>
            <a:endParaRPr b="0" lang="en-US" sz="1600" strike="noStrike" u="none">
              <a:solidFill>
                <a:srgbClr val="000000"/>
              </a:solidFill>
              <a:effectLst/>
              <a:uFillTx/>
              <a:latin typeface="Arial"/>
            </a:endParaRPr>
          </a:p>
          <a:p>
            <a:pPr indent="0">
              <a:lnSpc>
                <a:spcPct val="120000"/>
              </a:lnSpc>
              <a:spcBef>
                <a:spcPts val="1375"/>
              </a:spcBef>
              <a:buNone/>
              <a:tabLst>
                <a:tab algn="l" pos="0"/>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6600"/>
                </a:solidFill>
                <a:effectLst/>
                <a:uFillTx/>
                <a:latin typeface="Arial"/>
              </a:rPr>
              <a:t>Team Resources</a:t>
            </a:r>
            <a:endParaRPr b="0" lang="en-US" sz="2000" strike="noStrike" u="none">
              <a:solidFill>
                <a:srgbClr val="000000"/>
              </a:solidFill>
              <a:effectLst/>
              <a:uFillTx/>
              <a:latin typeface="Arial"/>
            </a:endParaRPr>
          </a:p>
          <a:p>
            <a:pPr indent="0">
              <a:lnSpc>
                <a:spcPct val="120000"/>
              </a:lnSpc>
              <a:spcBef>
                <a:spcPts val="1375"/>
              </a:spcBef>
              <a:buNone/>
              <a:tabLst>
                <a:tab algn="l" pos="0"/>
                <a:tab algn="l" pos="345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Integrated “SWAT” team with designated Enron project lead, accompanied by other Enron and Arthur Andersen core team members from Houston and London.</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Locations Targeted/Status Update</a:t>
            </a:r>
            <a:endParaRPr b="0" lang="en-US" sz="2600" strike="noStrike" u="none">
              <a:solidFill>
                <a:srgbClr val="ff6600"/>
              </a:solidFill>
              <a:effectLst/>
              <a:uFillTx/>
              <a:latin typeface="Arial"/>
            </a:endParaRPr>
          </a:p>
        </p:txBody>
      </p:sp>
      <p:graphicFrame>
        <p:nvGraphicFramePr>
          <p:cNvPr id="32" name=""/>
          <p:cNvGraphicFramePr/>
          <p:nvPr/>
        </p:nvGraphicFramePr>
        <p:xfrm>
          <a:off x="317520" y="1486080"/>
          <a:ext cx="8629560" cy="5124240"/>
        </p:xfrm>
        <a:graphic>
          <a:graphicData uri="http://schemas.openxmlformats.org/presentationml/2006/ole">
            <p:oleObj progId="Word.Document.12" r:id="rId1" spid="">
              <p:embed/>
              <p:pic>
                <p:nvPicPr>
                  <p:cNvPr id="33" name="" descr=""/>
                  <p:cNvPicPr/>
                  <p:nvPr/>
                </p:nvPicPr>
                <p:blipFill>
                  <a:blip r:embed="rId2"/>
                  <a:stretch/>
                </p:blipFill>
                <p:spPr>
                  <a:xfrm>
                    <a:off x="317520" y="1486080"/>
                    <a:ext cx="8629560" cy="51242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Common Observations</a:t>
            </a:r>
            <a:endParaRPr b="0" lang="en-US" sz="2600" strike="noStrike" u="none">
              <a:solidFill>
                <a:srgbClr val="ff6600"/>
              </a:solidFill>
              <a:effectLst/>
              <a:uFillTx/>
              <a:latin typeface="Arial"/>
            </a:endParaRPr>
          </a:p>
        </p:txBody>
      </p:sp>
      <p:sp>
        <p:nvSpPr>
          <p:cNvPr id="35"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Minimum standards or requirements for establishment of remote origination, marketing or trading offices for personnel, processing, reporting and/or automated system support have not been developed.</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Traders perform other functions such as logisitics or confirmation of deal terms, which are incompatible duties per the Enron Risk Management Policy. (SI, SD, CA)</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Individual transactions or components of complex deals were incorrectly captured or not captured in a risk book and overall position totals. (BA, CA, SI, SP)</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Foreign currency exposure for remote offices is centrally managed; however, totals are not included in the overall FX position aggregation and limit monitoring.  (CA, SD)</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Valuation, Pricing and forecasting models have not been validated by an individual independent of the traders or structuring group.  (SP, OS. LO)</a:t>
            </a:r>
            <a:endParaRPr b="0" lang="en-US" sz="1600" strike="noStrike" u="none">
              <a:solidFill>
                <a:srgbClr val="000000"/>
              </a:solidFill>
              <a:effectLst/>
              <a:uFillTx/>
              <a:latin typeface="Arial"/>
            </a:endParaRPr>
          </a:p>
        </p:txBody>
      </p:sp>
      <p:sp>
        <p:nvSpPr>
          <p:cNvPr id="36" name=""/>
          <p:cNvSpPr/>
          <p:nvPr/>
        </p:nvSpPr>
        <p:spPr>
          <a:xfrm>
            <a:off x="492120" y="5513400"/>
            <a:ext cx="2581200" cy="1174680"/>
          </a:xfrm>
          <a:prstGeom prst="rect">
            <a:avLst/>
          </a:prstGeom>
          <a:noFill/>
          <a:ln w="57240">
            <a:solidFill>
              <a:srgbClr val="000000"/>
            </a:solidFill>
            <a:miter/>
          </a:ln>
        </p:spPr>
        <p:style>
          <a:lnRef idx="0"/>
          <a:fillRef idx="0"/>
          <a:effectRef idx="0"/>
          <a:fontRef idx="minor"/>
        </p:style>
        <p:txBody>
          <a:bodyPr lIns="90000" rIns="90000" tIns="46800" bIns="46800" anchor="t">
            <a:spAutoFit/>
          </a:bodyPr>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Key</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SI - Singapore</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OS - Oslo</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SD - Sydney</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LO - London</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SP - Sao Paulo</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FR - Frankfurt</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BA - Buenos Aires</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CA - Calgary</a:t>
            </a:r>
            <a:endParaRPr b="0" lang="en-US" sz="1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Common Observations (cont.)</a:t>
            </a:r>
            <a:endParaRPr b="0" lang="en-US" sz="2600" strike="noStrike" u="none">
              <a:solidFill>
                <a:srgbClr val="ff6600"/>
              </a:solidFill>
              <a:effectLst/>
              <a:uFillTx/>
              <a:latin typeface="Arial"/>
            </a:endParaRPr>
          </a:p>
        </p:txBody>
      </p:sp>
      <p:sp>
        <p:nvSpPr>
          <p:cNvPr id="38"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Confirmation process centralized in Houston for certain remote locations results in delays in processing documentation and ineffective follow-up procedures.  (SD, CA)</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Telephone lines for office, home, and cellular units used to conduct transactions are not recorded.  (SI, SP, LO)</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Documentation of credit approval not available for deals executed.  (BA, OS)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Static and transactional data can be accessed by individuals without a business need.  (BA, FR, OS)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Contracts in foreign language are not consistently translated into certified English versions.  (BA, SP, FR)</a:t>
            </a:r>
            <a:endParaRPr b="0" lang="en-US" sz="1600" strike="noStrike" u="none">
              <a:solidFill>
                <a:srgbClr val="000000"/>
              </a:solidFill>
              <a:effectLst/>
              <a:uFillTx/>
              <a:latin typeface="Arial"/>
            </a:endParaRPr>
          </a:p>
          <a:p>
            <a:pPr marL="230040" indent="0">
              <a:lnSpc>
                <a:spcPct val="120000"/>
              </a:lnSpc>
              <a:spcBef>
                <a:spcPts val="11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39" name=""/>
          <p:cNvSpPr/>
          <p:nvPr/>
        </p:nvSpPr>
        <p:spPr>
          <a:xfrm>
            <a:off x="492120" y="5513400"/>
            <a:ext cx="2581200" cy="1174680"/>
          </a:xfrm>
          <a:prstGeom prst="rect">
            <a:avLst/>
          </a:prstGeom>
          <a:noFill/>
          <a:ln w="57240">
            <a:solidFill>
              <a:srgbClr val="000000"/>
            </a:solidFill>
            <a:miter/>
          </a:ln>
        </p:spPr>
        <p:style>
          <a:lnRef idx="0"/>
          <a:fillRef idx="0"/>
          <a:effectRef idx="0"/>
          <a:fontRef idx="minor"/>
        </p:style>
        <p:txBody>
          <a:bodyPr lIns="90000" rIns="90000" tIns="46800" bIns="46800" anchor="t">
            <a:spAutoFit/>
          </a:bodyPr>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Key</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SI - Singapore</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OS - Oslo</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SD - Sydney</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LO - London</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SP - Sao Paulo</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FR - Frankfurt</a:t>
            </a:r>
            <a:endParaRPr b="0" lang="en-US" sz="1100" strike="noStrike" u="none">
              <a:solidFill>
                <a:srgbClr val="000000"/>
              </a:solidFill>
              <a:effectLst/>
              <a:uFillTx/>
              <a:latin typeface="Arial"/>
            </a:endParaRPr>
          </a:p>
          <a:p>
            <a:pPr>
              <a:spcBef>
                <a:spcPts val="476"/>
              </a:spcBef>
              <a:tabLst>
                <a:tab algn="l" pos="0"/>
                <a:tab algn="l" pos="131292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BA - Buenos Aires</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CA - Calgary</a:t>
            </a:r>
            <a:endParaRPr b="0" lang="en-US" sz="1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374760" y="1660680"/>
            <a:ext cx="8442360" cy="431640"/>
          </a:xfrm>
          <a:prstGeom prst="rect">
            <a:avLst/>
          </a:prstGeom>
          <a:solidFill>
            <a:srgbClr val="c0c0c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1" name="PlaceHolder 1"/>
          <p:cNvSpPr>
            <a:spLocks noGrp="1"/>
          </p:cNvSpPr>
          <p:nvPr>
            <p:ph/>
          </p:nvPr>
        </p:nvSpPr>
        <p:spPr>
          <a:xfrm>
            <a:off x="347400" y="1647360"/>
            <a:ext cx="8458200" cy="4473720"/>
          </a:xfrm>
          <a:prstGeom prst="rect">
            <a:avLst/>
          </a:prstGeom>
          <a:noFill/>
          <a:ln w="0">
            <a:noFill/>
          </a:ln>
        </p:spPr>
        <p:txBody>
          <a:bodyPr lIns="0" rIns="0" tIns="0" bIns="0" anchor="t">
            <a:normAutofit/>
          </a:bodyPr>
          <a:p>
            <a:pPr marL="230040" indent="-230040" algn="ctr">
              <a:lnSpc>
                <a:spcPct val="120000"/>
              </a:lnSpc>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6600"/>
                </a:solidFill>
                <a:effectLst/>
                <a:uFillTx/>
                <a:latin typeface="Arial"/>
              </a:rPr>
              <a:t>Near Term</a:t>
            </a:r>
            <a:endParaRPr b="0" lang="en-US" sz="20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Finalize in-progress reviews and schedule and staff Enron/AA teams for remaining domestic and international locations.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Prioritize previously identified observations and determine realistic process “fixes” and completion deadlines.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Revise 2000 business audit plan to incorporate impact of review procedures performed on </a:t>
            </a:r>
            <a:r>
              <a:rPr b="0" lang="en-US" sz="1600" strike="noStrike" u="sng">
                <a:solidFill>
                  <a:srgbClr val="000000"/>
                </a:solidFill>
                <a:effectLst/>
                <a:uFillTx/>
                <a:latin typeface="Arial"/>
              </a:rPr>
              <a:t>scheduled</a:t>
            </a:r>
            <a:r>
              <a:rPr b="0" lang="en-US" sz="1600" strike="noStrike" u="none">
                <a:solidFill>
                  <a:srgbClr val="000000"/>
                </a:solidFill>
                <a:effectLst/>
                <a:uFillTx/>
                <a:latin typeface="Arial"/>
              </a:rPr>
              <a:t> remote locations.</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Re-clarify definition of origination, marketing or trading business activities and develop minimum standards or “best practices” for operations of each (including people, processes and automated systems).</a:t>
            </a:r>
            <a:endParaRPr b="0" lang="en-US" sz="1600" strike="noStrike" u="none">
              <a:solidFill>
                <a:srgbClr val="000000"/>
              </a:solidFill>
              <a:effectLst/>
              <a:uFillTx/>
              <a:latin typeface="Arial"/>
            </a:endParaRPr>
          </a:p>
          <a:p>
            <a:pPr marL="230040" indent="0">
              <a:lnSpc>
                <a:spcPct val="120000"/>
              </a:lnSpc>
              <a:spcBef>
                <a:spcPts val="11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2" name="PlaceHolder 2"/>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Next Steps</a:t>
            </a:r>
            <a:endParaRPr b="0" lang="en-US" sz="26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374760" y="1660680"/>
            <a:ext cx="8442360" cy="431640"/>
          </a:xfrm>
          <a:prstGeom prst="rect">
            <a:avLst/>
          </a:prstGeom>
          <a:solidFill>
            <a:srgbClr val="c0c0c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4" name="PlaceHolder 1"/>
          <p:cNvSpPr>
            <a:spLocks noGrp="1"/>
          </p:cNvSpPr>
          <p:nvPr>
            <p:ph/>
          </p:nvPr>
        </p:nvSpPr>
        <p:spPr>
          <a:xfrm>
            <a:off x="347400" y="1647360"/>
            <a:ext cx="8458200" cy="4473720"/>
          </a:xfrm>
          <a:prstGeom prst="rect">
            <a:avLst/>
          </a:prstGeom>
          <a:noFill/>
          <a:ln w="0">
            <a:noFill/>
          </a:ln>
        </p:spPr>
        <p:txBody>
          <a:bodyPr lIns="0" rIns="0" tIns="0" bIns="0" anchor="t">
            <a:normAutofit/>
          </a:bodyPr>
          <a:p>
            <a:pPr marL="230040" indent="-230040" algn="ctr">
              <a:lnSpc>
                <a:spcPct val="120000"/>
              </a:lnSpc>
              <a:spcBef>
                <a:spcPts val="13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6600"/>
                </a:solidFill>
                <a:effectLst/>
                <a:uFillTx/>
                <a:latin typeface="Arial"/>
              </a:rPr>
              <a:t>Subsequent Reporting Periods</a:t>
            </a:r>
            <a:endParaRPr b="0" lang="en-US" sz="20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“Institutionalize” reviews of remote locations.</a:t>
            </a:r>
            <a:endParaRPr b="0" lang="en-US" sz="16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Selection of locations</a:t>
            </a:r>
            <a:endParaRPr b="0" lang="en-US" sz="13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Scope of review</a:t>
            </a:r>
            <a:endParaRPr b="0" lang="en-US" sz="1300" strike="noStrike" u="none">
              <a:solidFill>
                <a:srgbClr val="000000"/>
              </a:solidFill>
              <a:effectLst/>
              <a:uFillTx/>
              <a:latin typeface="Arial"/>
            </a:endParaRPr>
          </a:p>
          <a:p>
            <a:pPr lvl="1" marL="958680" indent="-285480">
              <a:lnSpc>
                <a:spcPct val="12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Composition of learn</a:t>
            </a:r>
            <a:endParaRPr b="0" lang="en-US" sz="13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Determine process and business owner.</a:t>
            </a:r>
            <a:endParaRPr b="0" lang="en-US" sz="1600" strike="noStrike" u="none">
              <a:solidFill>
                <a:srgbClr val="000000"/>
              </a:solidFill>
              <a:effectLst/>
              <a:uFillTx/>
              <a:latin typeface="Arial"/>
            </a:endParaRPr>
          </a:p>
          <a:p>
            <a:pPr marL="230040" indent="-230040">
              <a:lnSpc>
                <a:spcPct val="120000"/>
              </a:lnSpc>
              <a:spcBef>
                <a:spcPts val="11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Re-assess minimum standards based on a “years review of remote locations”.</a:t>
            </a:r>
            <a:endParaRPr b="0" lang="en-US" sz="1600" strike="noStrike" u="none">
              <a:solidFill>
                <a:srgbClr val="000000"/>
              </a:solidFill>
              <a:effectLst/>
              <a:uFillTx/>
              <a:latin typeface="Arial"/>
            </a:endParaRPr>
          </a:p>
          <a:p>
            <a:pPr lvl="1" marL="958680" indent="0">
              <a:lnSpc>
                <a:spcPct val="120000"/>
              </a:lnSpc>
              <a:buNone/>
              <a:tabLst>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a:p>
            <a:pPr lvl="1" marL="958680" indent="0">
              <a:lnSpc>
                <a:spcPct val="120000"/>
              </a:lnSpc>
              <a:buNone/>
              <a:tabLst>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Arial"/>
            </a:endParaRPr>
          </a:p>
        </p:txBody>
      </p:sp>
      <p:sp>
        <p:nvSpPr>
          <p:cNvPr id="45" name="PlaceHolder 2"/>
          <p:cNvSpPr>
            <a:spLocks noGrp="1"/>
          </p:cNvSpPr>
          <p:nvPr>
            <p:ph type="title"/>
          </p:nvPr>
        </p:nvSpPr>
        <p:spPr>
          <a:xfrm>
            <a:off x="275760" y="2714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Next Steps (cont.)</a:t>
            </a:r>
            <a:endParaRPr b="0" lang="en-US" sz="2600" strike="noStrike" u="none">
              <a:solidFill>
                <a:srgbClr val="ff66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1847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2000-05-15T21:49:54Z</dcterms:created>
  <dc:creator>Arthur Andersen</dc:creator>
  <dc:description>V 1.0</dc:description>
  <dc:language>en-US</dc:language>
  <cp:lastModifiedBy>Arthur Andersen</cp:lastModifiedBy>
  <cp:lastPrinted>2000-05-30T13:39:37Z</cp:lastPrinted>
  <dcterms:modified xsi:type="dcterms:W3CDTF">2000-05-30T17:40:06Z</dcterms:modified>
  <cp:revision>73</cp:revision>
  <dc:subject>PowerPoint 97 template</dc:subject>
  <dc:title>ENA SAP Project Update</dc:title>
</cp:coreProperties>
</file>