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media/image1.png" ContentType="image/png"/>
  <Override PartName="/ppt/media/image2.wmf" ContentType="image/x-wmf"/>
  <Override PartName="/ppt/embeddings/oleObject1.xlsx" ContentType="application/vnd.openxmlformats-officedocument.spreadsheetml.shee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p:notesSz cx="9294813" cy="6858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EEE8E2FC-01A9-46AA-9435-ACAB023866C0}"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114D419-CA06-4BBA-9EA1-A8F401D86A1C}"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package" Target="../embeddings/oleObject1.xlsx"/><Relationship Id="rId3" Type="http://schemas.openxmlformats.org/officeDocument/2006/relationships/image" Target="../media/image2.wmf"/><Relationship Id="rId4"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5" name=""/>
          <p:cNvGrpSpPr/>
          <p:nvPr/>
        </p:nvGrpSpPr>
        <p:grpSpPr>
          <a:xfrm>
            <a:off x="3816360" y="685800"/>
            <a:ext cx="1288800" cy="1294920"/>
            <a:chOff x="3816360" y="685800"/>
            <a:chExt cx="1288800" cy="1294920"/>
          </a:xfrm>
        </p:grpSpPr>
        <p:sp>
          <p:nvSpPr>
            <p:cNvPr id="6" name=""/>
            <p:cNvSpPr/>
            <p:nvPr/>
          </p:nvSpPr>
          <p:spPr>
            <a:xfrm>
              <a:off x="4352400" y="1160280"/>
              <a:ext cx="752760" cy="820440"/>
            </a:xfrm>
            <a:custGeom>
              <a:avLst/>
              <a:gdLst/>
              <a:ahLst/>
              <a:rect l="l" t="t" r="r" b="b"/>
              <a:pathLst>
                <a:path w="1091" h="1122">
                  <a:moveTo>
                    <a:pt x="350" y="472"/>
                  </a:moveTo>
                  <a:lnTo>
                    <a:pt x="838" y="0"/>
                  </a:lnTo>
                  <a:lnTo>
                    <a:pt x="1090" y="233"/>
                  </a:lnTo>
                  <a:lnTo>
                    <a:pt x="159" y="1121"/>
                  </a:lnTo>
                  <a:lnTo>
                    <a:pt x="98" y="1064"/>
                  </a:lnTo>
                  <a:lnTo>
                    <a:pt x="170" y="899"/>
                  </a:lnTo>
                  <a:lnTo>
                    <a:pt x="51" y="1025"/>
                  </a:lnTo>
                  <a:lnTo>
                    <a:pt x="0" y="968"/>
                  </a:lnTo>
                  <a:lnTo>
                    <a:pt x="242" y="740"/>
                  </a:lnTo>
                  <a:lnTo>
                    <a:pt x="303" y="797"/>
                  </a:lnTo>
                  <a:lnTo>
                    <a:pt x="231" y="939"/>
                  </a:lnTo>
                  <a:lnTo>
                    <a:pt x="982" y="233"/>
                  </a:lnTo>
                  <a:lnTo>
                    <a:pt x="848" y="108"/>
                  </a:lnTo>
                  <a:lnTo>
                    <a:pt x="401" y="529"/>
                  </a:lnTo>
                  <a:lnTo>
                    <a:pt x="350" y="472"/>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940560" y="1293480"/>
              <a:ext cx="284760" cy="279360"/>
            </a:xfrm>
            <a:custGeom>
              <a:avLst/>
              <a:gdLst/>
              <a:ahLst/>
              <a:rect l="l" t="t" r="r" b="b"/>
              <a:pathLst>
                <a:path w="413" h="382">
                  <a:moveTo>
                    <a:pt x="412" y="148"/>
                  </a:moveTo>
                  <a:lnTo>
                    <a:pt x="160" y="381"/>
                  </a:lnTo>
                  <a:lnTo>
                    <a:pt x="108" y="330"/>
                  </a:lnTo>
                  <a:lnTo>
                    <a:pt x="180" y="165"/>
                  </a:lnTo>
                  <a:lnTo>
                    <a:pt x="57" y="290"/>
                  </a:lnTo>
                  <a:lnTo>
                    <a:pt x="0" y="233"/>
                  </a:lnTo>
                  <a:lnTo>
                    <a:pt x="252" y="0"/>
                  </a:lnTo>
                  <a:lnTo>
                    <a:pt x="309" y="51"/>
                  </a:lnTo>
                  <a:lnTo>
                    <a:pt x="232" y="222"/>
                  </a:lnTo>
                  <a:lnTo>
                    <a:pt x="350" y="97"/>
                  </a:lnTo>
                  <a:lnTo>
                    <a:pt x="412" y="148"/>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4082400" y="1435320"/>
              <a:ext cx="249120" cy="282960"/>
            </a:xfrm>
            <a:custGeom>
              <a:avLst/>
              <a:gdLst/>
              <a:ahLst/>
              <a:rect l="l" t="t" r="r" b="b"/>
              <a:pathLst>
                <a:path w="361" h="387">
                  <a:moveTo>
                    <a:pt x="0" y="227"/>
                  </a:moveTo>
                  <a:lnTo>
                    <a:pt x="242" y="0"/>
                  </a:lnTo>
                  <a:lnTo>
                    <a:pt x="329" y="80"/>
                  </a:lnTo>
                  <a:lnTo>
                    <a:pt x="350" y="108"/>
                  </a:lnTo>
                  <a:lnTo>
                    <a:pt x="355" y="125"/>
                  </a:lnTo>
                  <a:lnTo>
                    <a:pt x="360" y="136"/>
                  </a:lnTo>
                  <a:lnTo>
                    <a:pt x="360" y="148"/>
                  </a:lnTo>
                  <a:lnTo>
                    <a:pt x="355" y="165"/>
                  </a:lnTo>
                  <a:lnTo>
                    <a:pt x="344" y="182"/>
                  </a:lnTo>
                  <a:lnTo>
                    <a:pt x="334" y="193"/>
                  </a:lnTo>
                  <a:lnTo>
                    <a:pt x="324" y="205"/>
                  </a:lnTo>
                  <a:lnTo>
                    <a:pt x="308" y="222"/>
                  </a:lnTo>
                  <a:lnTo>
                    <a:pt x="298" y="222"/>
                  </a:lnTo>
                  <a:lnTo>
                    <a:pt x="288" y="227"/>
                  </a:lnTo>
                  <a:lnTo>
                    <a:pt x="278" y="227"/>
                  </a:lnTo>
                  <a:lnTo>
                    <a:pt x="267" y="227"/>
                  </a:lnTo>
                  <a:lnTo>
                    <a:pt x="247" y="227"/>
                  </a:lnTo>
                  <a:lnTo>
                    <a:pt x="252" y="239"/>
                  </a:lnTo>
                  <a:lnTo>
                    <a:pt x="247" y="256"/>
                  </a:lnTo>
                  <a:lnTo>
                    <a:pt x="242" y="273"/>
                  </a:lnTo>
                  <a:lnTo>
                    <a:pt x="236" y="284"/>
                  </a:lnTo>
                  <a:lnTo>
                    <a:pt x="185" y="335"/>
                  </a:lnTo>
                  <a:lnTo>
                    <a:pt x="170" y="352"/>
                  </a:lnTo>
                  <a:lnTo>
                    <a:pt x="165" y="369"/>
                  </a:lnTo>
                  <a:lnTo>
                    <a:pt x="165" y="386"/>
                  </a:lnTo>
                  <a:lnTo>
                    <a:pt x="149" y="369"/>
                  </a:lnTo>
                  <a:lnTo>
                    <a:pt x="98" y="330"/>
                  </a:lnTo>
                  <a:lnTo>
                    <a:pt x="98" y="318"/>
                  </a:lnTo>
                  <a:lnTo>
                    <a:pt x="103" y="312"/>
                  </a:lnTo>
                  <a:lnTo>
                    <a:pt x="103" y="307"/>
                  </a:lnTo>
                  <a:lnTo>
                    <a:pt x="129" y="284"/>
                  </a:lnTo>
                  <a:lnTo>
                    <a:pt x="165" y="250"/>
                  </a:lnTo>
                  <a:lnTo>
                    <a:pt x="170" y="239"/>
                  </a:lnTo>
                  <a:lnTo>
                    <a:pt x="175" y="233"/>
                  </a:lnTo>
                  <a:lnTo>
                    <a:pt x="180" y="222"/>
                  </a:lnTo>
                  <a:lnTo>
                    <a:pt x="175" y="205"/>
                  </a:lnTo>
                  <a:lnTo>
                    <a:pt x="170" y="199"/>
                  </a:lnTo>
                  <a:lnTo>
                    <a:pt x="165" y="193"/>
                  </a:lnTo>
                  <a:lnTo>
                    <a:pt x="154" y="182"/>
                  </a:lnTo>
                  <a:lnTo>
                    <a:pt x="195" y="142"/>
                  </a:lnTo>
                  <a:lnTo>
                    <a:pt x="216" y="159"/>
                  </a:lnTo>
                  <a:lnTo>
                    <a:pt x="226" y="165"/>
                  </a:lnTo>
                  <a:lnTo>
                    <a:pt x="242" y="165"/>
                  </a:lnTo>
                  <a:lnTo>
                    <a:pt x="262" y="159"/>
                  </a:lnTo>
                  <a:lnTo>
                    <a:pt x="267" y="148"/>
                  </a:lnTo>
                  <a:lnTo>
                    <a:pt x="278" y="142"/>
                  </a:lnTo>
                  <a:lnTo>
                    <a:pt x="283" y="136"/>
                  </a:lnTo>
                  <a:lnTo>
                    <a:pt x="283" y="125"/>
                  </a:lnTo>
                  <a:lnTo>
                    <a:pt x="278" y="114"/>
                  </a:lnTo>
                  <a:lnTo>
                    <a:pt x="272" y="102"/>
                  </a:lnTo>
                  <a:lnTo>
                    <a:pt x="252" y="85"/>
                  </a:lnTo>
                  <a:lnTo>
                    <a:pt x="46" y="278"/>
                  </a:lnTo>
                  <a:lnTo>
                    <a:pt x="0" y="227"/>
                  </a:lnTo>
                </a:path>
              </a:pathLst>
            </a:custGeom>
            <a:solidFill>
              <a:srgbClr val="114ffb"/>
            </a:solidFill>
            <a:ln cap="rnd" w="12600">
              <a:solidFill>
                <a:srgbClr val="114ffb"/>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4356000" y="922680"/>
              <a:ext cx="511200" cy="654480"/>
            </a:xfrm>
            <a:custGeom>
              <a:avLst/>
              <a:gdLst/>
              <a:ahLst/>
              <a:rect l="l" t="t" r="r" b="b"/>
              <a:pathLst>
                <a:path w="741" h="895">
                  <a:moveTo>
                    <a:pt x="0" y="473"/>
                  </a:moveTo>
                  <a:lnTo>
                    <a:pt x="493" y="0"/>
                  </a:lnTo>
                  <a:lnTo>
                    <a:pt x="740" y="239"/>
                  </a:lnTo>
                  <a:lnTo>
                    <a:pt x="252" y="706"/>
                  </a:lnTo>
                  <a:lnTo>
                    <a:pt x="401" y="843"/>
                  </a:lnTo>
                  <a:lnTo>
                    <a:pt x="349" y="894"/>
                  </a:lnTo>
                  <a:lnTo>
                    <a:pt x="144" y="695"/>
                  </a:lnTo>
                  <a:lnTo>
                    <a:pt x="627" y="234"/>
                  </a:lnTo>
                  <a:lnTo>
                    <a:pt x="493" y="103"/>
                  </a:lnTo>
                  <a:lnTo>
                    <a:pt x="51" y="530"/>
                  </a:lnTo>
                  <a:lnTo>
                    <a:pt x="0" y="473"/>
                  </a:lnTo>
                </a:path>
              </a:pathLst>
            </a:custGeom>
            <a:solidFill>
              <a:srgbClr val="00ae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3975840" y="685800"/>
              <a:ext cx="660960" cy="653760"/>
            </a:xfrm>
            <a:custGeom>
              <a:avLst/>
              <a:gdLst/>
              <a:ahLst/>
              <a:rect l="l" t="t" r="r" b="b"/>
              <a:pathLst>
                <a:path w="958" h="894">
                  <a:moveTo>
                    <a:pt x="0" y="666"/>
                  </a:moveTo>
                  <a:lnTo>
                    <a:pt x="700" y="0"/>
                  </a:lnTo>
                  <a:lnTo>
                    <a:pt x="957" y="239"/>
                  </a:lnTo>
                  <a:lnTo>
                    <a:pt x="463" y="711"/>
                  </a:lnTo>
                  <a:lnTo>
                    <a:pt x="607" y="848"/>
                  </a:lnTo>
                  <a:lnTo>
                    <a:pt x="556" y="893"/>
                  </a:lnTo>
                  <a:lnTo>
                    <a:pt x="350" y="700"/>
                  </a:lnTo>
                  <a:lnTo>
                    <a:pt x="844" y="239"/>
                  </a:lnTo>
                  <a:lnTo>
                    <a:pt x="700" y="108"/>
                  </a:lnTo>
                  <a:lnTo>
                    <a:pt x="57" y="717"/>
                  </a:lnTo>
                  <a:lnTo>
                    <a:pt x="0" y="666"/>
                  </a:lnTo>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816360" y="1168200"/>
              <a:ext cx="263520" cy="266760"/>
            </a:xfrm>
            <a:custGeom>
              <a:avLst/>
              <a:gdLst/>
              <a:ahLst/>
              <a:rect l="l" t="t" r="r" b="b"/>
              <a:pathLst>
                <a:path w="382" h="365">
                  <a:moveTo>
                    <a:pt x="381" y="131"/>
                  </a:moveTo>
                  <a:lnTo>
                    <a:pt x="242" y="0"/>
                  </a:lnTo>
                  <a:lnTo>
                    <a:pt x="0" y="228"/>
                  </a:lnTo>
                  <a:lnTo>
                    <a:pt x="139" y="364"/>
                  </a:lnTo>
                  <a:lnTo>
                    <a:pt x="185" y="313"/>
                  </a:lnTo>
                  <a:lnTo>
                    <a:pt x="108" y="239"/>
                  </a:lnTo>
                  <a:lnTo>
                    <a:pt x="160" y="188"/>
                  </a:lnTo>
                  <a:lnTo>
                    <a:pt x="237" y="262"/>
                  </a:lnTo>
                  <a:lnTo>
                    <a:pt x="288" y="211"/>
                  </a:lnTo>
                  <a:lnTo>
                    <a:pt x="211" y="142"/>
                  </a:lnTo>
                  <a:lnTo>
                    <a:pt x="252" y="97"/>
                  </a:lnTo>
                  <a:lnTo>
                    <a:pt x="335" y="171"/>
                  </a:lnTo>
                  <a:lnTo>
                    <a:pt x="381" y="131"/>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4238640" y="1593360"/>
              <a:ext cx="224280" cy="225000"/>
            </a:xfrm>
            <a:custGeom>
              <a:avLst/>
              <a:gdLst/>
              <a:ahLst/>
              <a:rect l="l" t="t" r="r" b="b"/>
              <a:pathLst>
                <a:path w="325" h="308">
                  <a:moveTo>
                    <a:pt x="154" y="193"/>
                  </a:moveTo>
                  <a:lnTo>
                    <a:pt x="242" y="114"/>
                  </a:lnTo>
                  <a:lnTo>
                    <a:pt x="247" y="102"/>
                  </a:lnTo>
                  <a:lnTo>
                    <a:pt x="252" y="97"/>
                  </a:lnTo>
                  <a:lnTo>
                    <a:pt x="252" y="91"/>
                  </a:lnTo>
                  <a:lnTo>
                    <a:pt x="247" y="80"/>
                  </a:lnTo>
                  <a:lnTo>
                    <a:pt x="242" y="74"/>
                  </a:lnTo>
                  <a:lnTo>
                    <a:pt x="236" y="68"/>
                  </a:lnTo>
                  <a:lnTo>
                    <a:pt x="231" y="68"/>
                  </a:lnTo>
                  <a:lnTo>
                    <a:pt x="221" y="68"/>
                  </a:lnTo>
                  <a:lnTo>
                    <a:pt x="216" y="68"/>
                  </a:lnTo>
                  <a:lnTo>
                    <a:pt x="211" y="74"/>
                  </a:lnTo>
                  <a:lnTo>
                    <a:pt x="200" y="80"/>
                  </a:lnTo>
                  <a:lnTo>
                    <a:pt x="82" y="193"/>
                  </a:lnTo>
                  <a:lnTo>
                    <a:pt x="77" y="199"/>
                  </a:lnTo>
                  <a:lnTo>
                    <a:pt x="72" y="205"/>
                  </a:lnTo>
                  <a:lnTo>
                    <a:pt x="72" y="211"/>
                  </a:lnTo>
                  <a:lnTo>
                    <a:pt x="72" y="216"/>
                  </a:lnTo>
                  <a:lnTo>
                    <a:pt x="77" y="233"/>
                  </a:lnTo>
                  <a:lnTo>
                    <a:pt x="87" y="239"/>
                  </a:lnTo>
                  <a:lnTo>
                    <a:pt x="98" y="239"/>
                  </a:lnTo>
                  <a:lnTo>
                    <a:pt x="103" y="239"/>
                  </a:lnTo>
                  <a:lnTo>
                    <a:pt x="113" y="233"/>
                  </a:lnTo>
                  <a:lnTo>
                    <a:pt x="118" y="228"/>
                  </a:lnTo>
                  <a:lnTo>
                    <a:pt x="154" y="193"/>
                  </a:lnTo>
                  <a:lnTo>
                    <a:pt x="211" y="245"/>
                  </a:lnTo>
                  <a:lnTo>
                    <a:pt x="190" y="267"/>
                  </a:lnTo>
                  <a:lnTo>
                    <a:pt x="164" y="285"/>
                  </a:lnTo>
                  <a:lnTo>
                    <a:pt x="144" y="296"/>
                  </a:lnTo>
                  <a:lnTo>
                    <a:pt x="123" y="302"/>
                  </a:lnTo>
                  <a:lnTo>
                    <a:pt x="103" y="307"/>
                  </a:lnTo>
                  <a:lnTo>
                    <a:pt x="77" y="302"/>
                  </a:lnTo>
                  <a:lnTo>
                    <a:pt x="62" y="296"/>
                  </a:lnTo>
                  <a:lnTo>
                    <a:pt x="46" y="285"/>
                  </a:lnTo>
                  <a:lnTo>
                    <a:pt x="36" y="273"/>
                  </a:lnTo>
                  <a:lnTo>
                    <a:pt x="21" y="256"/>
                  </a:lnTo>
                  <a:lnTo>
                    <a:pt x="10" y="239"/>
                  </a:lnTo>
                  <a:lnTo>
                    <a:pt x="5" y="228"/>
                  </a:lnTo>
                  <a:lnTo>
                    <a:pt x="0" y="211"/>
                  </a:lnTo>
                  <a:lnTo>
                    <a:pt x="0" y="193"/>
                  </a:lnTo>
                  <a:lnTo>
                    <a:pt x="0" y="182"/>
                  </a:lnTo>
                  <a:lnTo>
                    <a:pt x="10" y="165"/>
                  </a:lnTo>
                  <a:lnTo>
                    <a:pt x="26" y="148"/>
                  </a:lnTo>
                  <a:lnTo>
                    <a:pt x="154" y="17"/>
                  </a:lnTo>
                  <a:lnTo>
                    <a:pt x="175" y="6"/>
                  </a:lnTo>
                  <a:lnTo>
                    <a:pt x="190" y="0"/>
                  </a:lnTo>
                  <a:lnTo>
                    <a:pt x="206" y="0"/>
                  </a:lnTo>
                  <a:lnTo>
                    <a:pt x="221" y="0"/>
                  </a:lnTo>
                  <a:lnTo>
                    <a:pt x="236" y="0"/>
                  </a:lnTo>
                  <a:lnTo>
                    <a:pt x="252" y="6"/>
                  </a:lnTo>
                  <a:lnTo>
                    <a:pt x="272" y="17"/>
                  </a:lnTo>
                  <a:lnTo>
                    <a:pt x="283" y="28"/>
                  </a:lnTo>
                  <a:lnTo>
                    <a:pt x="293" y="40"/>
                  </a:lnTo>
                  <a:lnTo>
                    <a:pt x="303" y="51"/>
                  </a:lnTo>
                  <a:lnTo>
                    <a:pt x="308" y="57"/>
                  </a:lnTo>
                  <a:lnTo>
                    <a:pt x="314" y="68"/>
                  </a:lnTo>
                  <a:lnTo>
                    <a:pt x="319" y="85"/>
                  </a:lnTo>
                  <a:lnTo>
                    <a:pt x="324" y="97"/>
                  </a:lnTo>
                  <a:lnTo>
                    <a:pt x="324" y="114"/>
                  </a:lnTo>
                  <a:lnTo>
                    <a:pt x="319" y="131"/>
                  </a:lnTo>
                  <a:lnTo>
                    <a:pt x="314" y="142"/>
                  </a:lnTo>
                  <a:lnTo>
                    <a:pt x="298" y="159"/>
                  </a:lnTo>
                  <a:lnTo>
                    <a:pt x="211" y="245"/>
                  </a:lnTo>
                  <a:lnTo>
                    <a:pt x="154" y="193"/>
                  </a:lnTo>
                </a:path>
              </a:pathLst>
            </a:custGeom>
            <a:solidFill>
              <a:srgbClr val="114ffb"/>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3" name=""/>
          <p:cNvSpPr/>
          <p:nvPr/>
        </p:nvSpPr>
        <p:spPr>
          <a:xfrm>
            <a:off x="3962520" y="6324480"/>
            <a:ext cx="23619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616161"/>
                </a:solidFill>
                <a:effectLst/>
                <a:uFillTx/>
                <a:latin typeface="Arial Black"/>
              </a:rPr>
              <a:t>Confidential</a:t>
            </a:r>
            <a:endParaRPr b="0" lang="en-US" sz="1400" strike="noStrike" u="none">
              <a:solidFill>
                <a:srgbClr val="000000"/>
              </a:solidFill>
              <a:effectLst/>
              <a:uFillTx/>
              <a:latin typeface="Times New Roman"/>
            </a:endParaRPr>
          </a:p>
        </p:txBody>
      </p:sp>
      <p:sp>
        <p:nvSpPr>
          <p:cNvPr id="14" name=""/>
          <p:cNvSpPr/>
          <p:nvPr/>
        </p:nvSpPr>
        <p:spPr>
          <a:xfrm>
            <a:off x="2514600" y="3397320"/>
            <a:ext cx="4572000" cy="6426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6600"/>
                </a:solidFill>
                <a:effectLst/>
                <a:uFillTx/>
                <a:latin typeface="Arial Black"/>
              </a:rPr>
              <a:t>Project Doorstep</a:t>
            </a:r>
            <a:endParaRPr b="0" lang="en-US" sz="3600" strike="noStrike" u="none">
              <a:solidFill>
                <a:srgbClr val="000000"/>
              </a:solidFill>
              <a:effectLst/>
              <a:uFillTx/>
              <a:latin typeface="Times New Roman"/>
            </a:endParaRPr>
          </a:p>
        </p:txBody>
      </p:sp>
      <p:sp>
        <p:nvSpPr>
          <p:cNvPr id="15" name=""/>
          <p:cNvSpPr/>
          <p:nvPr/>
        </p:nvSpPr>
        <p:spPr>
          <a:xfrm>
            <a:off x="2666880" y="4114800"/>
            <a:ext cx="5257800" cy="52092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800" strike="noStrike" u="none">
                <a:solidFill>
                  <a:srgbClr val="0000ff"/>
                </a:solidFill>
                <a:effectLst/>
                <a:uFillTx/>
                <a:latin typeface="Arial Black"/>
              </a:rPr>
              <a:t>North American Gas</a:t>
            </a:r>
            <a:endParaRPr b="0" lang="en-US" sz="2800" strike="noStrike" u="none">
              <a:solidFill>
                <a:srgbClr val="000000"/>
              </a:solidFill>
              <a:effectLst/>
              <a:uFillTx/>
              <a:latin typeface="Times New Roman"/>
            </a:endParaRPr>
          </a:p>
        </p:txBody>
      </p:sp>
      <p:sp>
        <p:nvSpPr>
          <p:cNvPr id="16" name=""/>
          <p:cNvSpPr/>
          <p:nvPr/>
        </p:nvSpPr>
        <p:spPr>
          <a:xfrm>
            <a:off x="2057400" y="4876920"/>
            <a:ext cx="5334120" cy="3988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2000" strike="noStrike" u="none">
                <a:solidFill>
                  <a:srgbClr val="ff6600"/>
                </a:solidFill>
                <a:effectLst/>
                <a:uFillTx/>
                <a:latin typeface="Arial Black"/>
              </a:rPr>
              <a:t>Draft v1.3 10 July 2001</a:t>
            </a:r>
            <a:endParaRPr b="0" lang="en-US" sz="2000" strike="noStrike" u="none">
              <a:solidFill>
                <a:srgbClr val="000000"/>
              </a:solidFill>
              <a:effectLst/>
              <a:uFillTx/>
              <a:latin typeface="Times New Roman"/>
            </a:endParaRPr>
          </a:p>
        </p:txBody>
      </p:sp>
      <p:sp>
        <p:nvSpPr>
          <p:cNvPr id="17" name=""/>
          <p:cNvSpPr/>
          <p:nvPr/>
        </p:nvSpPr>
        <p:spPr>
          <a:xfrm>
            <a:off x="1447920" y="2362320"/>
            <a:ext cx="6705360" cy="6426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22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ff"/>
                </a:solidFill>
                <a:effectLst/>
                <a:uFillTx/>
                <a:latin typeface="Arial Black"/>
              </a:rPr>
              <a:t>Enron Wholesale Services</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8"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359"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360"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1"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2"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3"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4"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365"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366"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367"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368" name=""/>
          <p:cNvSpPr/>
          <p:nvPr/>
        </p:nvSpPr>
        <p:spPr>
          <a:xfrm>
            <a:off x="1219320" y="1676520"/>
            <a:ext cx="213336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9" name=""/>
          <p:cNvSpPr/>
          <p:nvPr/>
        </p:nvSpPr>
        <p:spPr>
          <a:xfrm>
            <a:off x="335268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0" name=""/>
          <p:cNvSpPr/>
          <p:nvPr/>
        </p:nvSpPr>
        <p:spPr>
          <a:xfrm>
            <a:off x="548640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1" name=""/>
          <p:cNvSpPr/>
          <p:nvPr/>
        </p:nvSpPr>
        <p:spPr>
          <a:xfrm>
            <a:off x="7620120" y="1676520"/>
            <a:ext cx="114300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2" name=""/>
          <p:cNvSpPr/>
          <p:nvPr/>
        </p:nvSpPr>
        <p:spPr>
          <a:xfrm>
            <a:off x="1219320" y="3581280"/>
            <a:ext cx="213336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3" name=""/>
          <p:cNvSpPr/>
          <p:nvPr/>
        </p:nvSpPr>
        <p:spPr>
          <a:xfrm>
            <a:off x="335268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4" name=""/>
          <p:cNvSpPr/>
          <p:nvPr/>
        </p:nvSpPr>
        <p:spPr>
          <a:xfrm>
            <a:off x="548640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5" name=""/>
          <p:cNvSpPr/>
          <p:nvPr/>
        </p:nvSpPr>
        <p:spPr>
          <a:xfrm>
            <a:off x="7620120" y="3581280"/>
            <a:ext cx="114300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6"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7" name=""/>
          <p:cNvSpPr/>
          <p:nvPr/>
        </p:nvSpPr>
        <p:spPr>
          <a:xfrm>
            <a:off x="457200" y="1676520"/>
            <a:ext cx="38088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8" name=""/>
          <p:cNvSpPr/>
          <p:nvPr/>
        </p:nvSpPr>
        <p:spPr>
          <a:xfrm>
            <a:off x="457200" y="3581280"/>
            <a:ext cx="38088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9" name=""/>
          <p:cNvSpPr/>
          <p:nvPr/>
        </p:nvSpPr>
        <p:spPr>
          <a:xfrm>
            <a:off x="457200" y="1706400"/>
            <a:ext cx="533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9</a:t>
            </a:r>
            <a:endParaRPr b="0" lang="en-US" sz="1200" strike="noStrike" u="none">
              <a:solidFill>
                <a:srgbClr val="000000"/>
              </a:solidFill>
              <a:effectLst/>
              <a:uFillTx/>
              <a:latin typeface="Times New Roman"/>
            </a:endParaRPr>
          </a:p>
        </p:txBody>
      </p:sp>
      <p:sp>
        <p:nvSpPr>
          <p:cNvPr id="380" name=""/>
          <p:cNvSpPr/>
          <p:nvPr/>
        </p:nvSpPr>
        <p:spPr>
          <a:xfrm>
            <a:off x="457200" y="3675240"/>
            <a:ext cx="533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10</a:t>
            </a:r>
            <a:endParaRPr b="0" lang="en-US" sz="1200" strike="noStrike" u="none">
              <a:solidFill>
                <a:srgbClr val="000000"/>
              </a:solidFill>
              <a:effectLst/>
              <a:uFillTx/>
              <a:latin typeface="Times New Roman"/>
            </a:endParaRPr>
          </a:p>
        </p:txBody>
      </p:sp>
      <p:sp>
        <p:nvSpPr>
          <p:cNvPr id="381"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382" name=""/>
          <p:cNvSpPr/>
          <p:nvPr/>
        </p:nvSpPr>
        <p:spPr>
          <a:xfrm>
            <a:off x="3581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3" name=""/>
          <p:cNvSpPr/>
          <p:nvPr/>
        </p:nvSpPr>
        <p:spPr>
          <a:xfrm>
            <a:off x="3809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4" name=""/>
          <p:cNvSpPr/>
          <p:nvPr/>
        </p:nvSpPr>
        <p:spPr>
          <a:xfrm>
            <a:off x="2438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5" name=""/>
          <p:cNvSpPr/>
          <p:nvPr/>
        </p:nvSpPr>
        <p:spPr>
          <a:xfrm>
            <a:off x="2666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6" name=""/>
          <p:cNvSpPr/>
          <p:nvPr/>
        </p:nvSpPr>
        <p:spPr>
          <a:xfrm>
            <a:off x="1295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7" name=""/>
          <p:cNvSpPr/>
          <p:nvPr/>
        </p:nvSpPr>
        <p:spPr>
          <a:xfrm>
            <a:off x="1523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8" name=""/>
          <p:cNvSpPr/>
          <p:nvPr/>
        </p:nvSpPr>
        <p:spPr>
          <a:xfrm>
            <a:off x="4038480" y="586728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389" name=""/>
          <p:cNvSpPr/>
          <p:nvPr/>
        </p:nvSpPr>
        <p:spPr>
          <a:xfrm>
            <a:off x="2819520" y="588312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390" name=""/>
          <p:cNvSpPr/>
          <p:nvPr/>
        </p:nvSpPr>
        <p:spPr>
          <a:xfrm>
            <a:off x="1676520" y="588312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391" name=""/>
          <p:cNvSpPr/>
          <p:nvPr/>
        </p:nvSpPr>
        <p:spPr>
          <a:xfrm>
            <a:off x="3657600" y="595944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92" name=""/>
          <p:cNvSpPr/>
          <p:nvPr/>
        </p:nvSpPr>
        <p:spPr>
          <a:xfrm>
            <a:off x="2514600" y="595944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93" name=""/>
          <p:cNvSpPr/>
          <p:nvPr/>
        </p:nvSpPr>
        <p:spPr>
          <a:xfrm>
            <a:off x="1371600" y="595944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94" name=""/>
          <p:cNvSpPr/>
          <p:nvPr/>
        </p:nvSpPr>
        <p:spPr>
          <a:xfrm>
            <a:off x="380880" y="586728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395"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96"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397"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398" name=""/>
          <p:cNvSpPr/>
          <p:nvPr/>
        </p:nvSpPr>
        <p:spPr>
          <a:xfrm>
            <a:off x="838080" y="1676520"/>
            <a:ext cx="38124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9" name=""/>
          <p:cNvSpPr/>
          <p:nvPr/>
        </p:nvSpPr>
        <p:spPr>
          <a:xfrm>
            <a:off x="838080" y="3581280"/>
            <a:ext cx="38124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0" name=""/>
          <p:cNvSpPr/>
          <p:nvPr/>
        </p:nvSpPr>
        <p:spPr>
          <a:xfrm>
            <a:off x="990720" y="3733920"/>
            <a:ext cx="152280" cy="15228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401" name="" descr=""/>
          <p:cNvPicPr/>
          <p:nvPr/>
        </p:nvPicPr>
        <p:blipFill>
          <a:blip r:embed="rId1"/>
          <a:stretch/>
        </p:blipFill>
        <p:spPr>
          <a:xfrm>
            <a:off x="152280" y="228600"/>
            <a:ext cx="524160" cy="552600"/>
          </a:xfrm>
          <a:prstGeom prst="rect">
            <a:avLst/>
          </a:prstGeom>
          <a:noFill/>
          <a:ln w="0">
            <a:noFill/>
          </a:ln>
        </p:spPr>
      </p:pic>
      <p:sp>
        <p:nvSpPr>
          <p:cNvPr id="402" name=""/>
          <p:cNvSpPr/>
          <p:nvPr/>
        </p:nvSpPr>
        <p:spPr>
          <a:xfrm>
            <a:off x="523800" y="228600"/>
            <a:ext cx="35146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Wholesale Services</a:t>
            </a:r>
            <a:endParaRPr b="0" lang="en-US" sz="2400" strike="noStrike" u="none">
              <a:solidFill>
                <a:srgbClr val="000000"/>
              </a:solidFill>
              <a:effectLst/>
              <a:uFillTx/>
              <a:latin typeface="Times New Roman"/>
            </a:endParaRPr>
          </a:p>
        </p:txBody>
      </p:sp>
      <p:sp>
        <p:nvSpPr>
          <p:cNvPr id="403"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4"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5"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6"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07"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9</a:t>
            </a:r>
            <a:endParaRPr b="0" lang="en-US" sz="1600" strike="noStrike" u="none">
              <a:solidFill>
                <a:srgbClr val="000000"/>
              </a:solidFill>
              <a:effectLst/>
              <a:uFillTx/>
              <a:latin typeface="Times New Roman"/>
            </a:endParaRPr>
          </a:p>
        </p:txBody>
      </p:sp>
      <p:sp>
        <p:nvSpPr>
          <p:cNvPr id="408"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9" name=""/>
          <p:cNvSpPr/>
          <p:nvPr/>
        </p:nvSpPr>
        <p:spPr>
          <a:xfrm>
            <a:off x="2362320" y="6445080"/>
            <a:ext cx="4038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 North American Gas - June 2001</a:t>
            </a:r>
            <a:endParaRPr b="0" lang="en-US" sz="1600" strike="noStrike" u="none">
              <a:solidFill>
                <a:srgbClr val="000000"/>
              </a:solidFill>
              <a:effectLst/>
              <a:uFillTx/>
              <a:latin typeface="Times New Roman"/>
            </a:endParaRPr>
          </a:p>
        </p:txBody>
      </p:sp>
      <p:sp>
        <p:nvSpPr>
          <p:cNvPr id="410"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411" name=""/>
          <p:cNvSpPr/>
          <p:nvPr/>
        </p:nvSpPr>
        <p:spPr>
          <a:xfrm>
            <a:off x="1219320" y="3581280"/>
            <a:ext cx="2209680" cy="1089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traders are able to edit the deals booked into Tagg and Sitara after booking.</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All edited deals are changed to “pending” in the system and reconfirmed by Documentation.</a:t>
            </a:r>
            <a:endParaRPr b="0" lang="en-US" sz="1000" strike="noStrike" u="none">
              <a:solidFill>
                <a:srgbClr val="000000"/>
              </a:solidFill>
              <a:effectLst/>
              <a:uFillTx/>
              <a:latin typeface="Times New Roman"/>
            </a:endParaRPr>
          </a:p>
        </p:txBody>
      </p:sp>
      <p:sp>
        <p:nvSpPr>
          <p:cNvPr id="412" name=""/>
          <p:cNvSpPr/>
          <p:nvPr/>
        </p:nvSpPr>
        <p:spPr>
          <a:xfrm>
            <a:off x="3352680" y="1676520"/>
            <a:ext cx="2210040" cy="274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13" name=""/>
          <p:cNvSpPr/>
          <p:nvPr/>
        </p:nvSpPr>
        <p:spPr>
          <a:xfrm>
            <a:off x="3352680" y="3581280"/>
            <a:ext cx="2210040" cy="2084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Controls around Tagg and Sitara have been difficult to implement in view of the dynamic physical trading market place and high priority assigned to other development requests.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 daily report details all changes to deals but due to the magnitude of deals and PL swings it is used more for a PL explain tool rather than a monitoring control.</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414" name=""/>
          <p:cNvSpPr/>
          <p:nvPr/>
        </p:nvSpPr>
        <p:spPr>
          <a:xfrm>
            <a:off x="5486400" y="3581280"/>
            <a:ext cx="2209680" cy="1320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deal entry system controls should be enhanced to restrict the editing of deals.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For example: Not allowing a trader to edit another trader’s deals.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But the edit functionality should not be removed.</a:t>
            </a:r>
            <a:endParaRPr b="0" lang="en-US" sz="1000" strike="noStrike" u="none">
              <a:solidFill>
                <a:srgbClr val="000000"/>
              </a:solidFill>
              <a:effectLst/>
              <a:uFillTx/>
              <a:latin typeface="Times New Roman"/>
            </a:endParaRPr>
          </a:p>
        </p:txBody>
      </p:sp>
      <p:sp>
        <p:nvSpPr>
          <p:cNvPr id="415" name=""/>
          <p:cNvSpPr/>
          <p:nvPr/>
        </p:nvSpPr>
        <p:spPr>
          <a:xfrm>
            <a:off x="7696080" y="3657600"/>
            <a:ext cx="11430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Jeff Gossett</a:t>
            </a:r>
            <a:endParaRPr b="0" lang="en-US" sz="1000" strike="noStrike" u="none">
              <a:solidFill>
                <a:srgbClr val="000000"/>
              </a:solidFill>
              <a:effectLst/>
              <a:uFillTx/>
              <a:latin typeface="Times New Roman"/>
            </a:endParaRPr>
          </a:p>
        </p:txBody>
      </p:sp>
      <p:sp>
        <p:nvSpPr>
          <p:cNvPr id="416" name=""/>
          <p:cNvSpPr/>
          <p:nvPr/>
        </p:nvSpPr>
        <p:spPr>
          <a:xfrm>
            <a:off x="1219320" y="1676520"/>
            <a:ext cx="2209680" cy="1773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Credit Rating Agencies review the funds flow as a metric to assess the operating health of a business.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Enron needs to meet aggressive yearly Funds Flow targets to retain its Credit rating (BBB+)</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 commodity level balance sheet is not currently prepared.  It is therefore not possible to identify which business units are generating or using Funds Flow.</a:t>
            </a:r>
            <a:endParaRPr b="0" lang="en-US" sz="1000" strike="noStrike" u="none">
              <a:solidFill>
                <a:srgbClr val="000000"/>
              </a:solidFill>
              <a:effectLst/>
              <a:uFillTx/>
              <a:latin typeface="Times New Roman"/>
            </a:endParaRPr>
          </a:p>
        </p:txBody>
      </p:sp>
      <p:sp>
        <p:nvSpPr>
          <p:cNvPr id="417" name=""/>
          <p:cNvSpPr/>
          <p:nvPr/>
        </p:nvSpPr>
        <p:spPr>
          <a:xfrm>
            <a:off x="990720" y="1752480"/>
            <a:ext cx="152280" cy="15264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8" name=""/>
          <p:cNvSpPr/>
          <p:nvPr/>
        </p:nvSpPr>
        <p:spPr>
          <a:xfrm>
            <a:off x="3352680" y="1676520"/>
            <a:ext cx="2210040" cy="631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DPR is PL focused and is not configured as a balance sheet.</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There are SAP system limitations.  </a:t>
            </a:r>
            <a:endParaRPr b="0" lang="en-US" sz="1000" strike="noStrike" u="none">
              <a:solidFill>
                <a:srgbClr val="000000"/>
              </a:solidFill>
              <a:effectLst/>
              <a:uFillTx/>
              <a:latin typeface="Times New Roman"/>
            </a:endParaRPr>
          </a:p>
        </p:txBody>
      </p:sp>
      <p:sp>
        <p:nvSpPr>
          <p:cNvPr id="419" name=""/>
          <p:cNvSpPr/>
          <p:nvPr/>
        </p:nvSpPr>
        <p:spPr>
          <a:xfrm>
            <a:off x="7696080" y="1676520"/>
            <a:ext cx="990720" cy="1247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Georganne Hodges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Bob Hall</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Bill Bradford</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(no review yet)</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0"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421"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422"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3"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4"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5"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6"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427"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428"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429"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430" name=""/>
          <p:cNvSpPr/>
          <p:nvPr/>
        </p:nvSpPr>
        <p:spPr>
          <a:xfrm>
            <a:off x="1219320" y="1676520"/>
            <a:ext cx="213336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1" name=""/>
          <p:cNvSpPr/>
          <p:nvPr/>
        </p:nvSpPr>
        <p:spPr>
          <a:xfrm>
            <a:off x="335268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2" name=""/>
          <p:cNvSpPr/>
          <p:nvPr/>
        </p:nvSpPr>
        <p:spPr>
          <a:xfrm>
            <a:off x="548640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3" name=""/>
          <p:cNvSpPr/>
          <p:nvPr/>
        </p:nvSpPr>
        <p:spPr>
          <a:xfrm>
            <a:off x="7620120" y="1676520"/>
            <a:ext cx="114300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4" name=""/>
          <p:cNvSpPr/>
          <p:nvPr/>
        </p:nvSpPr>
        <p:spPr>
          <a:xfrm>
            <a:off x="1219320" y="3581280"/>
            <a:ext cx="213336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35" name=""/>
          <p:cNvSpPr/>
          <p:nvPr/>
        </p:nvSpPr>
        <p:spPr>
          <a:xfrm>
            <a:off x="335268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6" name=""/>
          <p:cNvSpPr/>
          <p:nvPr/>
        </p:nvSpPr>
        <p:spPr>
          <a:xfrm>
            <a:off x="548640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7" name=""/>
          <p:cNvSpPr/>
          <p:nvPr/>
        </p:nvSpPr>
        <p:spPr>
          <a:xfrm>
            <a:off x="7620120" y="3581280"/>
            <a:ext cx="114300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8"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9" name=""/>
          <p:cNvSpPr/>
          <p:nvPr/>
        </p:nvSpPr>
        <p:spPr>
          <a:xfrm>
            <a:off x="457200" y="1676520"/>
            <a:ext cx="38088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0" name=""/>
          <p:cNvSpPr/>
          <p:nvPr/>
        </p:nvSpPr>
        <p:spPr>
          <a:xfrm>
            <a:off x="457200" y="3581280"/>
            <a:ext cx="38088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1" name=""/>
          <p:cNvSpPr/>
          <p:nvPr/>
        </p:nvSpPr>
        <p:spPr>
          <a:xfrm>
            <a:off x="457200" y="1706400"/>
            <a:ext cx="533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11</a:t>
            </a:r>
            <a:endParaRPr b="0" lang="en-US" sz="1200" strike="noStrike" u="none">
              <a:solidFill>
                <a:srgbClr val="000000"/>
              </a:solidFill>
              <a:effectLst/>
              <a:uFillTx/>
              <a:latin typeface="Times New Roman"/>
            </a:endParaRPr>
          </a:p>
        </p:txBody>
      </p:sp>
      <p:sp>
        <p:nvSpPr>
          <p:cNvPr id="442" name=""/>
          <p:cNvSpPr/>
          <p:nvPr/>
        </p:nvSpPr>
        <p:spPr>
          <a:xfrm>
            <a:off x="457200" y="3675240"/>
            <a:ext cx="533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12</a:t>
            </a:r>
            <a:endParaRPr b="0" lang="en-US" sz="1200" strike="noStrike" u="none">
              <a:solidFill>
                <a:srgbClr val="000000"/>
              </a:solidFill>
              <a:effectLst/>
              <a:uFillTx/>
              <a:latin typeface="Times New Roman"/>
            </a:endParaRPr>
          </a:p>
        </p:txBody>
      </p:sp>
      <p:sp>
        <p:nvSpPr>
          <p:cNvPr id="443"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444" name=""/>
          <p:cNvSpPr/>
          <p:nvPr/>
        </p:nvSpPr>
        <p:spPr>
          <a:xfrm>
            <a:off x="3581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5" name=""/>
          <p:cNvSpPr/>
          <p:nvPr/>
        </p:nvSpPr>
        <p:spPr>
          <a:xfrm>
            <a:off x="3809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6" name=""/>
          <p:cNvSpPr/>
          <p:nvPr/>
        </p:nvSpPr>
        <p:spPr>
          <a:xfrm>
            <a:off x="2438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7" name=""/>
          <p:cNvSpPr/>
          <p:nvPr/>
        </p:nvSpPr>
        <p:spPr>
          <a:xfrm>
            <a:off x="2666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8" name=""/>
          <p:cNvSpPr/>
          <p:nvPr/>
        </p:nvSpPr>
        <p:spPr>
          <a:xfrm>
            <a:off x="1295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9" name=""/>
          <p:cNvSpPr/>
          <p:nvPr/>
        </p:nvSpPr>
        <p:spPr>
          <a:xfrm>
            <a:off x="1523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50" name=""/>
          <p:cNvSpPr/>
          <p:nvPr/>
        </p:nvSpPr>
        <p:spPr>
          <a:xfrm>
            <a:off x="4038480" y="586728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451" name=""/>
          <p:cNvSpPr/>
          <p:nvPr/>
        </p:nvSpPr>
        <p:spPr>
          <a:xfrm>
            <a:off x="2819520" y="588312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452" name=""/>
          <p:cNvSpPr/>
          <p:nvPr/>
        </p:nvSpPr>
        <p:spPr>
          <a:xfrm>
            <a:off x="1676520" y="588312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453" name=""/>
          <p:cNvSpPr/>
          <p:nvPr/>
        </p:nvSpPr>
        <p:spPr>
          <a:xfrm>
            <a:off x="3657600" y="595944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54" name=""/>
          <p:cNvSpPr/>
          <p:nvPr/>
        </p:nvSpPr>
        <p:spPr>
          <a:xfrm>
            <a:off x="2514600" y="595944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55" name=""/>
          <p:cNvSpPr/>
          <p:nvPr/>
        </p:nvSpPr>
        <p:spPr>
          <a:xfrm>
            <a:off x="1371600" y="595944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456" name=""/>
          <p:cNvSpPr/>
          <p:nvPr/>
        </p:nvSpPr>
        <p:spPr>
          <a:xfrm>
            <a:off x="380880" y="586728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457"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58"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459"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460" name=""/>
          <p:cNvSpPr/>
          <p:nvPr/>
        </p:nvSpPr>
        <p:spPr>
          <a:xfrm>
            <a:off x="838080" y="1676520"/>
            <a:ext cx="38124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1" name=""/>
          <p:cNvSpPr/>
          <p:nvPr/>
        </p:nvSpPr>
        <p:spPr>
          <a:xfrm>
            <a:off x="838080" y="3581280"/>
            <a:ext cx="38124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2" name=""/>
          <p:cNvSpPr/>
          <p:nvPr/>
        </p:nvSpPr>
        <p:spPr>
          <a:xfrm>
            <a:off x="990720" y="3720960"/>
            <a:ext cx="152280" cy="15264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463" name="" descr=""/>
          <p:cNvPicPr/>
          <p:nvPr/>
        </p:nvPicPr>
        <p:blipFill>
          <a:blip r:embed="rId1"/>
          <a:stretch/>
        </p:blipFill>
        <p:spPr>
          <a:xfrm>
            <a:off x="152280" y="228600"/>
            <a:ext cx="524160" cy="552600"/>
          </a:xfrm>
          <a:prstGeom prst="rect">
            <a:avLst/>
          </a:prstGeom>
          <a:noFill/>
          <a:ln w="0">
            <a:noFill/>
          </a:ln>
        </p:spPr>
      </p:pic>
      <p:sp>
        <p:nvSpPr>
          <p:cNvPr id="464" name=""/>
          <p:cNvSpPr/>
          <p:nvPr/>
        </p:nvSpPr>
        <p:spPr>
          <a:xfrm>
            <a:off x="523800" y="228600"/>
            <a:ext cx="35146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Wholesale Services</a:t>
            </a:r>
            <a:endParaRPr b="0" lang="en-US" sz="2400" strike="noStrike" u="none">
              <a:solidFill>
                <a:srgbClr val="000000"/>
              </a:solidFill>
              <a:effectLst/>
              <a:uFillTx/>
              <a:latin typeface="Times New Roman"/>
            </a:endParaRPr>
          </a:p>
        </p:txBody>
      </p:sp>
      <p:sp>
        <p:nvSpPr>
          <p:cNvPr id="465"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6"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7"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68"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69" name=""/>
          <p:cNvSpPr/>
          <p:nvPr/>
        </p:nvSpPr>
        <p:spPr>
          <a:xfrm>
            <a:off x="7924680" y="6400800"/>
            <a:ext cx="53352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10</a:t>
            </a:r>
            <a:endParaRPr b="0" lang="en-US" sz="1600" strike="noStrike" u="none">
              <a:solidFill>
                <a:srgbClr val="000000"/>
              </a:solidFill>
              <a:effectLst/>
              <a:uFillTx/>
              <a:latin typeface="Times New Roman"/>
            </a:endParaRPr>
          </a:p>
        </p:txBody>
      </p:sp>
      <p:sp>
        <p:nvSpPr>
          <p:cNvPr id="470"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1" name=""/>
          <p:cNvSpPr/>
          <p:nvPr/>
        </p:nvSpPr>
        <p:spPr>
          <a:xfrm>
            <a:off x="2362320" y="6445080"/>
            <a:ext cx="4038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 North American Gas - June 2001</a:t>
            </a:r>
            <a:endParaRPr b="0" lang="en-US" sz="1600" strike="noStrike" u="none">
              <a:solidFill>
                <a:srgbClr val="000000"/>
              </a:solidFill>
              <a:effectLst/>
              <a:uFillTx/>
              <a:latin typeface="Times New Roman"/>
            </a:endParaRPr>
          </a:p>
        </p:txBody>
      </p:sp>
      <p:sp>
        <p:nvSpPr>
          <p:cNvPr id="472"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473" name=""/>
          <p:cNvSpPr/>
          <p:nvPr/>
        </p:nvSpPr>
        <p:spPr>
          <a:xfrm>
            <a:off x="1295280" y="3657600"/>
            <a:ext cx="221004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forward MTM value of the flexibility associated with storage deals is not valued.</a:t>
            </a:r>
            <a:endParaRPr b="0" lang="en-US" sz="1000" strike="noStrike" u="none">
              <a:solidFill>
                <a:srgbClr val="000000"/>
              </a:solidFill>
              <a:effectLst/>
              <a:uFillTx/>
              <a:latin typeface="Times New Roman"/>
            </a:endParaRPr>
          </a:p>
        </p:txBody>
      </p:sp>
      <p:sp>
        <p:nvSpPr>
          <p:cNvPr id="474" name=""/>
          <p:cNvSpPr/>
          <p:nvPr/>
        </p:nvSpPr>
        <p:spPr>
          <a:xfrm>
            <a:off x="3352680" y="3657600"/>
            <a:ext cx="2210040" cy="10098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Storage deals are booked in the valuation system as swaps and hence the injection/withdrawal basis is recognised without the optionality value and risk sensitivities being captured.</a:t>
            </a:r>
            <a:endParaRPr b="0" lang="en-US" sz="1000" strike="noStrike" u="none">
              <a:solidFill>
                <a:srgbClr val="000000"/>
              </a:solidFill>
              <a:effectLst/>
              <a:uFillTx/>
              <a:latin typeface="Times New Roman"/>
            </a:endParaRPr>
          </a:p>
        </p:txBody>
      </p:sp>
      <p:sp>
        <p:nvSpPr>
          <p:cNvPr id="475" name=""/>
          <p:cNvSpPr/>
          <p:nvPr/>
        </p:nvSpPr>
        <p:spPr>
          <a:xfrm>
            <a:off x="5486400" y="3657600"/>
            <a:ext cx="2209680" cy="1473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 model should be developed to value the optionality and risk sensitivities.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existing storage portfolio and any new deals should be valued using this model.</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option Delta &amp; Gamma should feed risktRAC and VAR.</a:t>
            </a:r>
            <a:endParaRPr b="0" lang="en-US" sz="1000" strike="noStrike" u="none">
              <a:solidFill>
                <a:srgbClr val="000000"/>
              </a:solidFill>
              <a:effectLst/>
              <a:uFillTx/>
              <a:latin typeface="Times New Roman"/>
            </a:endParaRPr>
          </a:p>
        </p:txBody>
      </p:sp>
      <p:sp>
        <p:nvSpPr>
          <p:cNvPr id="476" name=""/>
          <p:cNvSpPr/>
          <p:nvPr/>
        </p:nvSpPr>
        <p:spPr>
          <a:xfrm>
            <a:off x="990720" y="1752480"/>
            <a:ext cx="152280" cy="15264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77" name=""/>
          <p:cNvSpPr/>
          <p:nvPr/>
        </p:nvSpPr>
        <p:spPr>
          <a:xfrm>
            <a:off x="1219320" y="1676520"/>
            <a:ext cx="2209680" cy="936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“Long Term Transportation” deals do not feed into risktRAC and VAR.</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This is not reported in the Global Standards Exception Reporting.</a:t>
            </a:r>
            <a:endParaRPr b="0" lang="en-US" sz="1000" strike="noStrike" u="none">
              <a:solidFill>
                <a:srgbClr val="000000"/>
              </a:solidFill>
              <a:effectLst/>
              <a:uFillTx/>
              <a:latin typeface="Times New Roman"/>
            </a:endParaRPr>
          </a:p>
        </p:txBody>
      </p:sp>
      <p:sp>
        <p:nvSpPr>
          <p:cNvPr id="478" name=""/>
          <p:cNvSpPr/>
          <p:nvPr/>
        </p:nvSpPr>
        <p:spPr>
          <a:xfrm>
            <a:off x="3352680" y="1676520"/>
            <a:ext cx="2210040" cy="1089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transportation deals are booked in an external spreadsheet model.</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basis swaps and Delta &amp; Gamma from the model do not feed into risktRAC.</a:t>
            </a:r>
            <a:endParaRPr b="0" lang="en-US" sz="1000" strike="noStrike" u="none">
              <a:solidFill>
                <a:srgbClr val="000000"/>
              </a:solidFill>
              <a:effectLst/>
              <a:uFillTx/>
              <a:latin typeface="Times New Roman"/>
            </a:endParaRPr>
          </a:p>
        </p:txBody>
      </p:sp>
      <p:sp>
        <p:nvSpPr>
          <p:cNvPr id="479" name=""/>
          <p:cNvSpPr/>
          <p:nvPr/>
        </p:nvSpPr>
        <p:spPr>
          <a:xfrm>
            <a:off x="5486400" y="1676520"/>
            <a:ext cx="2133720" cy="1626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deal legs and optionality should feed risktRAC.</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An action plan should be established and timelines communicated for actioning this.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Exceptions to the Global Standards Reporting need to be reported on a daily basis until removed.</a:t>
            </a:r>
            <a:endParaRPr b="0" lang="en-US" sz="1000" strike="noStrike" u="none">
              <a:solidFill>
                <a:srgbClr val="000000"/>
              </a:solidFill>
              <a:effectLst/>
              <a:uFillTx/>
              <a:latin typeface="Times New Roman"/>
            </a:endParaRPr>
          </a:p>
        </p:txBody>
      </p:sp>
      <p:sp>
        <p:nvSpPr>
          <p:cNvPr id="480" name=""/>
          <p:cNvSpPr/>
          <p:nvPr/>
        </p:nvSpPr>
        <p:spPr>
          <a:xfrm>
            <a:off x="7696080" y="1676520"/>
            <a:ext cx="9907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Jeff Gossett</a:t>
            </a:r>
            <a:endParaRPr b="0" lang="en-US" sz="1000" strike="noStrike" u="none">
              <a:solidFill>
                <a:srgbClr val="000000"/>
              </a:solidFill>
              <a:effectLst/>
              <a:uFillTx/>
              <a:latin typeface="Times New Roman"/>
            </a:endParaRPr>
          </a:p>
        </p:txBody>
      </p:sp>
      <p:sp>
        <p:nvSpPr>
          <p:cNvPr id="481" name=""/>
          <p:cNvSpPr/>
          <p:nvPr/>
        </p:nvSpPr>
        <p:spPr>
          <a:xfrm>
            <a:off x="7696080" y="3657600"/>
            <a:ext cx="9907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Jeff Gossett</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2"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483"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484"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5"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6"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7"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8"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489"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490"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491"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492" name=""/>
          <p:cNvSpPr/>
          <p:nvPr/>
        </p:nvSpPr>
        <p:spPr>
          <a:xfrm>
            <a:off x="1219320" y="1676520"/>
            <a:ext cx="213336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3" name=""/>
          <p:cNvSpPr/>
          <p:nvPr/>
        </p:nvSpPr>
        <p:spPr>
          <a:xfrm>
            <a:off x="335268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4" name=""/>
          <p:cNvSpPr/>
          <p:nvPr/>
        </p:nvSpPr>
        <p:spPr>
          <a:xfrm>
            <a:off x="548640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5" name=""/>
          <p:cNvSpPr/>
          <p:nvPr/>
        </p:nvSpPr>
        <p:spPr>
          <a:xfrm>
            <a:off x="7620120" y="1676520"/>
            <a:ext cx="114300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6" name=""/>
          <p:cNvSpPr/>
          <p:nvPr/>
        </p:nvSpPr>
        <p:spPr>
          <a:xfrm>
            <a:off x="1219320" y="3581280"/>
            <a:ext cx="213336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97" name=""/>
          <p:cNvSpPr/>
          <p:nvPr/>
        </p:nvSpPr>
        <p:spPr>
          <a:xfrm>
            <a:off x="335268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8" name=""/>
          <p:cNvSpPr/>
          <p:nvPr/>
        </p:nvSpPr>
        <p:spPr>
          <a:xfrm>
            <a:off x="548640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9" name=""/>
          <p:cNvSpPr/>
          <p:nvPr/>
        </p:nvSpPr>
        <p:spPr>
          <a:xfrm>
            <a:off x="7620120" y="3581280"/>
            <a:ext cx="114300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0"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1" name=""/>
          <p:cNvSpPr/>
          <p:nvPr/>
        </p:nvSpPr>
        <p:spPr>
          <a:xfrm>
            <a:off x="457200" y="1676520"/>
            <a:ext cx="38088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2" name=""/>
          <p:cNvSpPr/>
          <p:nvPr/>
        </p:nvSpPr>
        <p:spPr>
          <a:xfrm>
            <a:off x="457200" y="3581280"/>
            <a:ext cx="38088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3" name=""/>
          <p:cNvSpPr/>
          <p:nvPr/>
        </p:nvSpPr>
        <p:spPr>
          <a:xfrm>
            <a:off x="457200" y="1706400"/>
            <a:ext cx="533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13</a:t>
            </a:r>
            <a:endParaRPr b="0" lang="en-US" sz="1200" strike="noStrike" u="none">
              <a:solidFill>
                <a:srgbClr val="000000"/>
              </a:solidFill>
              <a:effectLst/>
              <a:uFillTx/>
              <a:latin typeface="Times New Roman"/>
            </a:endParaRPr>
          </a:p>
        </p:txBody>
      </p:sp>
      <p:sp>
        <p:nvSpPr>
          <p:cNvPr id="504" name=""/>
          <p:cNvSpPr/>
          <p:nvPr/>
        </p:nvSpPr>
        <p:spPr>
          <a:xfrm>
            <a:off x="457200" y="3675240"/>
            <a:ext cx="533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14</a:t>
            </a:r>
            <a:endParaRPr b="0" lang="en-US" sz="1200" strike="noStrike" u="none">
              <a:solidFill>
                <a:srgbClr val="000000"/>
              </a:solidFill>
              <a:effectLst/>
              <a:uFillTx/>
              <a:latin typeface="Times New Roman"/>
            </a:endParaRPr>
          </a:p>
        </p:txBody>
      </p:sp>
      <p:sp>
        <p:nvSpPr>
          <p:cNvPr id="505"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506" name=""/>
          <p:cNvSpPr/>
          <p:nvPr/>
        </p:nvSpPr>
        <p:spPr>
          <a:xfrm>
            <a:off x="3581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7" name=""/>
          <p:cNvSpPr/>
          <p:nvPr/>
        </p:nvSpPr>
        <p:spPr>
          <a:xfrm>
            <a:off x="3809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8" name=""/>
          <p:cNvSpPr/>
          <p:nvPr/>
        </p:nvSpPr>
        <p:spPr>
          <a:xfrm>
            <a:off x="2438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09" name=""/>
          <p:cNvSpPr/>
          <p:nvPr/>
        </p:nvSpPr>
        <p:spPr>
          <a:xfrm>
            <a:off x="2666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0" name=""/>
          <p:cNvSpPr/>
          <p:nvPr/>
        </p:nvSpPr>
        <p:spPr>
          <a:xfrm>
            <a:off x="1295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1" name=""/>
          <p:cNvSpPr/>
          <p:nvPr/>
        </p:nvSpPr>
        <p:spPr>
          <a:xfrm>
            <a:off x="1523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2" name=""/>
          <p:cNvSpPr/>
          <p:nvPr/>
        </p:nvSpPr>
        <p:spPr>
          <a:xfrm>
            <a:off x="4038480" y="586728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513" name=""/>
          <p:cNvSpPr/>
          <p:nvPr/>
        </p:nvSpPr>
        <p:spPr>
          <a:xfrm>
            <a:off x="2819520" y="588312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514" name=""/>
          <p:cNvSpPr/>
          <p:nvPr/>
        </p:nvSpPr>
        <p:spPr>
          <a:xfrm>
            <a:off x="1676520" y="588312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515" name=""/>
          <p:cNvSpPr/>
          <p:nvPr/>
        </p:nvSpPr>
        <p:spPr>
          <a:xfrm>
            <a:off x="3657600" y="595944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516" name=""/>
          <p:cNvSpPr/>
          <p:nvPr/>
        </p:nvSpPr>
        <p:spPr>
          <a:xfrm>
            <a:off x="2514600" y="595944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517" name=""/>
          <p:cNvSpPr/>
          <p:nvPr/>
        </p:nvSpPr>
        <p:spPr>
          <a:xfrm>
            <a:off x="1371600" y="595944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518" name=""/>
          <p:cNvSpPr/>
          <p:nvPr/>
        </p:nvSpPr>
        <p:spPr>
          <a:xfrm>
            <a:off x="380880" y="586728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519"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20"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521"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522" name=""/>
          <p:cNvSpPr/>
          <p:nvPr/>
        </p:nvSpPr>
        <p:spPr>
          <a:xfrm>
            <a:off x="838080" y="1676520"/>
            <a:ext cx="38124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3" name=""/>
          <p:cNvSpPr/>
          <p:nvPr/>
        </p:nvSpPr>
        <p:spPr>
          <a:xfrm>
            <a:off x="838080" y="3581280"/>
            <a:ext cx="38124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4" name=""/>
          <p:cNvSpPr/>
          <p:nvPr/>
        </p:nvSpPr>
        <p:spPr>
          <a:xfrm>
            <a:off x="990720" y="3720960"/>
            <a:ext cx="152280" cy="15264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525" name="" descr=""/>
          <p:cNvPicPr/>
          <p:nvPr/>
        </p:nvPicPr>
        <p:blipFill>
          <a:blip r:embed="rId1"/>
          <a:stretch/>
        </p:blipFill>
        <p:spPr>
          <a:xfrm>
            <a:off x="152280" y="228600"/>
            <a:ext cx="524160" cy="552600"/>
          </a:xfrm>
          <a:prstGeom prst="rect">
            <a:avLst/>
          </a:prstGeom>
          <a:noFill/>
          <a:ln w="0">
            <a:noFill/>
          </a:ln>
        </p:spPr>
      </p:pic>
      <p:sp>
        <p:nvSpPr>
          <p:cNvPr id="526" name=""/>
          <p:cNvSpPr/>
          <p:nvPr/>
        </p:nvSpPr>
        <p:spPr>
          <a:xfrm>
            <a:off x="523800" y="228600"/>
            <a:ext cx="35146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Wholesale Services</a:t>
            </a:r>
            <a:endParaRPr b="0" lang="en-US" sz="2400" strike="noStrike" u="none">
              <a:solidFill>
                <a:srgbClr val="000000"/>
              </a:solidFill>
              <a:effectLst/>
              <a:uFillTx/>
              <a:latin typeface="Times New Roman"/>
            </a:endParaRPr>
          </a:p>
        </p:txBody>
      </p:sp>
      <p:sp>
        <p:nvSpPr>
          <p:cNvPr id="527"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8"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9"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0"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31" name=""/>
          <p:cNvSpPr/>
          <p:nvPr/>
        </p:nvSpPr>
        <p:spPr>
          <a:xfrm>
            <a:off x="7848720" y="6400800"/>
            <a:ext cx="5079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11</a:t>
            </a:r>
            <a:endParaRPr b="0" lang="en-US" sz="1600" strike="noStrike" u="none">
              <a:solidFill>
                <a:srgbClr val="000000"/>
              </a:solidFill>
              <a:effectLst/>
              <a:uFillTx/>
              <a:latin typeface="Times New Roman"/>
            </a:endParaRPr>
          </a:p>
        </p:txBody>
      </p:sp>
      <p:sp>
        <p:nvSpPr>
          <p:cNvPr id="532"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3" name=""/>
          <p:cNvSpPr/>
          <p:nvPr/>
        </p:nvSpPr>
        <p:spPr>
          <a:xfrm>
            <a:off x="2362320" y="6445080"/>
            <a:ext cx="4038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 North American Gas - June 2001</a:t>
            </a:r>
            <a:endParaRPr b="0" lang="en-US" sz="1600" strike="noStrike" u="none">
              <a:solidFill>
                <a:srgbClr val="000000"/>
              </a:solidFill>
              <a:effectLst/>
              <a:uFillTx/>
              <a:latin typeface="Times New Roman"/>
            </a:endParaRPr>
          </a:p>
        </p:txBody>
      </p:sp>
      <p:sp>
        <p:nvSpPr>
          <p:cNvPr id="534"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535" name=""/>
          <p:cNvSpPr/>
          <p:nvPr/>
        </p:nvSpPr>
        <p:spPr>
          <a:xfrm>
            <a:off x="1295280" y="3657600"/>
            <a:ext cx="2133720" cy="2024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The Schedule C reserves are rigorously communicated and monitored to senior commercial and support personnel on a daily basis.</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There is formal sign off by appropriate commercial and support staff for each balance.</a:t>
            </a: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900" strike="noStrike" u="none">
                <a:solidFill>
                  <a:srgbClr val="000000"/>
                </a:solidFill>
                <a:effectLst/>
                <a:uFillTx/>
                <a:latin typeface="Arial"/>
              </a:rPr>
              <a:t>The overall formal reserves/prudency policy (that includes Schedule C) dates back to April 1999 and still includes “General Prudency”.  It is out of date and does not reflect current business practice.</a:t>
            </a:r>
            <a:endParaRPr b="0" lang="en-US" sz="900" strike="noStrike" u="none">
              <a:solidFill>
                <a:srgbClr val="000000"/>
              </a:solidFill>
              <a:effectLst/>
              <a:uFillTx/>
              <a:latin typeface="Times New Roman"/>
            </a:endParaRPr>
          </a:p>
        </p:txBody>
      </p:sp>
      <p:sp>
        <p:nvSpPr>
          <p:cNvPr id="536" name=""/>
          <p:cNvSpPr/>
          <p:nvPr/>
        </p:nvSpPr>
        <p:spPr>
          <a:xfrm>
            <a:off x="3352680" y="3657600"/>
            <a:ext cx="221004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Policy Document has not been updated with current business practice.</a:t>
            </a:r>
            <a:endParaRPr b="0" lang="en-US" sz="1000" strike="noStrike" u="none">
              <a:solidFill>
                <a:srgbClr val="000000"/>
              </a:solidFill>
              <a:effectLst/>
              <a:uFillTx/>
              <a:latin typeface="Times New Roman"/>
            </a:endParaRPr>
          </a:p>
        </p:txBody>
      </p:sp>
      <p:sp>
        <p:nvSpPr>
          <p:cNvPr id="537" name=""/>
          <p:cNvSpPr/>
          <p:nvPr/>
        </p:nvSpPr>
        <p:spPr>
          <a:xfrm>
            <a:off x="5486400" y="3657600"/>
            <a:ext cx="2209680" cy="936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Reserves/Prudency policy needs to be rewritten to encompass  current business practice.</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Additionally, schedule C should be included as a global standard.</a:t>
            </a:r>
            <a:endParaRPr b="0" lang="en-US" sz="1000" strike="noStrike" u="none">
              <a:solidFill>
                <a:srgbClr val="000000"/>
              </a:solidFill>
              <a:effectLst/>
              <a:uFillTx/>
              <a:latin typeface="Times New Roman"/>
            </a:endParaRPr>
          </a:p>
        </p:txBody>
      </p:sp>
      <p:sp>
        <p:nvSpPr>
          <p:cNvPr id="538" name=""/>
          <p:cNvSpPr/>
          <p:nvPr/>
        </p:nvSpPr>
        <p:spPr>
          <a:xfrm>
            <a:off x="1219320" y="1752480"/>
            <a:ext cx="220968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“UA4” (Unaccounted for Gas) ITD amount is an asset of $38m on the balance sheet at 31 May</a:t>
            </a:r>
            <a:endParaRPr b="0" lang="en-US" sz="1000" strike="noStrike" u="none">
              <a:solidFill>
                <a:srgbClr val="000000"/>
              </a:solidFill>
              <a:effectLst/>
              <a:uFillTx/>
              <a:latin typeface="Times New Roman"/>
            </a:endParaRPr>
          </a:p>
        </p:txBody>
      </p:sp>
      <p:sp>
        <p:nvSpPr>
          <p:cNvPr id="539" name=""/>
          <p:cNvSpPr/>
          <p:nvPr/>
        </p:nvSpPr>
        <p:spPr>
          <a:xfrm>
            <a:off x="3352680" y="1676520"/>
            <a:ext cx="2210040" cy="244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40" name=""/>
          <p:cNvSpPr/>
          <p:nvPr/>
        </p:nvSpPr>
        <p:spPr>
          <a:xfrm>
            <a:off x="5486400" y="1752480"/>
            <a:ext cx="2133720" cy="17787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Middle office resources need to be applied to reconciling retrospective periods that are not fully balanced.  </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 high priority needs to be assigned to UNIFY development on the technical specifications that have been produced to help automate the clean up. </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541" name=""/>
          <p:cNvSpPr/>
          <p:nvPr/>
        </p:nvSpPr>
        <p:spPr>
          <a:xfrm>
            <a:off x="7696080" y="1676520"/>
            <a:ext cx="9907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Bob Hall</a:t>
            </a:r>
            <a:endParaRPr b="0" lang="en-US" sz="1000" strike="noStrike" u="none">
              <a:solidFill>
                <a:srgbClr val="000000"/>
              </a:solidFill>
              <a:effectLst/>
              <a:uFillTx/>
              <a:latin typeface="Times New Roman"/>
            </a:endParaRPr>
          </a:p>
        </p:txBody>
      </p:sp>
      <p:sp>
        <p:nvSpPr>
          <p:cNvPr id="542" name=""/>
          <p:cNvSpPr/>
          <p:nvPr/>
        </p:nvSpPr>
        <p:spPr>
          <a:xfrm>
            <a:off x="7696080" y="3657600"/>
            <a:ext cx="9907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Shona Wilson</a:t>
            </a:r>
            <a:endParaRPr b="0" lang="en-US" sz="1000" strike="noStrike" u="none">
              <a:solidFill>
                <a:srgbClr val="000000"/>
              </a:solidFill>
              <a:effectLst/>
              <a:uFillTx/>
              <a:latin typeface="Times New Roman"/>
            </a:endParaRPr>
          </a:p>
        </p:txBody>
      </p:sp>
      <p:sp>
        <p:nvSpPr>
          <p:cNvPr id="543" name=""/>
          <p:cNvSpPr/>
          <p:nvPr/>
        </p:nvSpPr>
        <p:spPr>
          <a:xfrm>
            <a:off x="990720" y="1752480"/>
            <a:ext cx="152280" cy="15264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4" name=""/>
          <p:cNvSpPr/>
          <p:nvPr/>
        </p:nvSpPr>
        <p:spPr>
          <a:xfrm>
            <a:off x="3429000" y="1752480"/>
            <a:ext cx="2057400" cy="1546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balance arises because of storage, fuel cost and daily buy/sell imbalances that are the nature of the physical gas market.</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Most pipelines have daily cashout mechanisms and send pipeline statements on a monthly basis.</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5"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546"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547"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8"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9"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0"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1"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552"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553"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554"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555" name=""/>
          <p:cNvSpPr/>
          <p:nvPr/>
        </p:nvSpPr>
        <p:spPr>
          <a:xfrm>
            <a:off x="1219320" y="1676520"/>
            <a:ext cx="213336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6" name=""/>
          <p:cNvSpPr/>
          <p:nvPr/>
        </p:nvSpPr>
        <p:spPr>
          <a:xfrm>
            <a:off x="335268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7" name=""/>
          <p:cNvSpPr/>
          <p:nvPr/>
        </p:nvSpPr>
        <p:spPr>
          <a:xfrm>
            <a:off x="548640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8" name=""/>
          <p:cNvSpPr/>
          <p:nvPr/>
        </p:nvSpPr>
        <p:spPr>
          <a:xfrm>
            <a:off x="7620120" y="1676520"/>
            <a:ext cx="114300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9" name=""/>
          <p:cNvSpPr/>
          <p:nvPr/>
        </p:nvSpPr>
        <p:spPr>
          <a:xfrm>
            <a:off x="1219320" y="3581280"/>
            <a:ext cx="213336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0" name=""/>
          <p:cNvSpPr/>
          <p:nvPr/>
        </p:nvSpPr>
        <p:spPr>
          <a:xfrm>
            <a:off x="335268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1" name=""/>
          <p:cNvSpPr/>
          <p:nvPr/>
        </p:nvSpPr>
        <p:spPr>
          <a:xfrm>
            <a:off x="548640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2" name=""/>
          <p:cNvSpPr/>
          <p:nvPr/>
        </p:nvSpPr>
        <p:spPr>
          <a:xfrm>
            <a:off x="7620120" y="3581280"/>
            <a:ext cx="114300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3"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4" name=""/>
          <p:cNvSpPr/>
          <p:nvPr/>
        </p:nvSpPr>
        <p:spPr>
          <a:xfrm>
            <a:off x="457200" y="1676520"/>
            <a:ext cx="38088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5" name=""/>
          <p:cNvSpPr/>
          <p:nvPr/>
        </p:nvSpPr>
        <p:spPr>
          <a:xfrm>
            <a:off x="457200" y="3581280"/>
            <a:ext cx="38088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6" name=""/>
          <p:cNvSpPr/>
          <p:nvPr/>
        </p:nvSpPr>
        <p:spPr>
          <a:xfrm>
            <a:off x="457200" y="170640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15</a:t>
            </a:r>
            <a:endParaRPr b="0" lang="en-US" sz="1200" strike="noStrike" u="none">
              <a:solidFill>
                <a:srgbClr val="000000"/>
              </a:solidFill>
              <a:effectLst/>
              <a:uFillTx/>
              <a:latin typeface="Times New Roman"/>
            </a:endParaRPr>
          </a:p>
        </p:txBody>
      </p:sp>
      <p:sp>
        <p:nvSpPr>
          <p:cNvPr id="567" name=""/>
          <p:cNvSpPr/>
          <p:nvPr/>
        </p:nvSpPr>
        <p:spPr>
          <a:xfrm>
            <a:off x="457200" y="3675240"/>
            <a:ext cx="4572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16</a:t>
            </a:r>
            <a:endParaRPr b="0" lang="en-US" sz="1200" strike="noStrike" u="none">
              <a:solidFill>
                <a:srgbClr val="000000"/>
              </a:solidFill>
              <a:effectLst/>
              <a:uFillTx/>
              <a:latin typeface="Times New Roman"/>
            </a:endParaRPr>
          </a:p>
        </p:txBody>
      </p:sp>
      <p:sp>
        <p:nvSpPr>
          <p:cNvPr id="568"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569" name=""/>
          <p:cNvSpPr/>
          <p:nvPr/>
        </p:nvSpPr>
        <p:spPr>
          <a:xfrm>
            <a:off x="3581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0" name=""/>
          <p:cNvSpPr/>
          <p:nvPr/>
        </p:nvSpPr>
        <p:spPr>
          <a:xfrm>
            <a:off x="3809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1" name=""/>
          <p:cNvSpPr/>
          <p:nvPr/>
        </p:nvSpPr>
        <p:spPr>
          <a:xfrm>
            <a:off x="2438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2" name=""/>
          <p:cNvSpPr/>
          <p:nvPr/>
        </p:nvSpPr>
        <p:spPr>
          <a:xfrm>
            <a:off x="2666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3" name=""/>
          <p:cNvSpPr/>
          <p:nvPr/>
        </p:nvSpPr>
        <p:spPr>
          <a:xfrm>
            <a:off x="1295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4" name=""/>
          <p:cNvSpPr/>
          <p:nvPr/>
        </p:nvSpPr>
        <p:spPr>
          <a:xfrm>
            <a:off x="1523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5" name=""/>
          <p:cNvSpPr/>
          <p:nvPr/>
        </p:nvSpPr>
        <p:spPr>
          <a:xfrm>
            <a:off x="4038480" y="586728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576" name=""/>
          <p:cNvSpPr/>
          <p:nvPr/>
        </p:nvSpPr>
        <p:spPr>
          <a:xfrm>
            <a:off x="2819520" y="588312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577" name=""/>
          <p:cNvSpPr/>
          <p:nvPr/>
        </p:nvSpPr>
        <p:spPr>
          <a:xfrm>
            <a:off x="1676520" y="588312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578" name=""/>
          <p:cNvSpPr/>
          <p:nvPr/>
        </p:nvSpPr>
        <p:spPr>
          <a:xfrm>
            <a:off x="3657600" y="595944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579" name=""/>
          <p:cNvSpPr/>
          <p:nvPr/>
        </p:nvSpPr>
        <p:spPr>
          <a:xfrm>
            <a:off x="2514600" y="595944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580" name=""/>
          <p:cNvSpPr/>
          <p:nvPr/>
        </p:nvSpPr>
        <p:spPr>
          <a:xfrm>
            <a:off x="1371600" y="595944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581" name=""/>
          <p:cNvSpPr/>
          <p:nvPr/>
        </p:nvSpPr>
        <p:spPr>
          <a:xfrm>
            <a:off x="380880" y="586728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582"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83"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584"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585" name=""/>
          <p:cNvSpPr/>
          <p:nvPr/>
        </p:nvSpPr>
        <p:spPr>
          <a:xfrm>
            <a:off x="838080" y="1676520"/>
            <a:ext cx="38124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6" name=""/>
          <p:cNvSpPr/>
          <p:nvPr/>
        </p:nvSpPr>
        <p:spPr>
          <a:xfrm>
            <a:off x="838080" y="3581280"/>
            <a:ext cx="38124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7" name=""/>
          <p:cNvSpPr/>
          <p:nvPr/>
        </p:nvSpPr>
        <p:spPr>
          <a:xfrm>
            <a:off x="990720" y="3720960"/>
            <a:ext cx="152280" cy="152640"/>
          </a:xfrm>
          <a:prstGeom prst="ellipse">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588" name="" descr=""/>
          <p:cNvPicPr/>
          <p:nvPr/>
        </p:nvPicPr>
        <p:blipFill>
          <a:blip r:embed="rId1"/>
          <a:stretch/>
        </p:blipFill>
        <p:spPr>
          <a:xfrm>
            <a:off x="152280" y="228600"/>
            <a:ext cx="524160" cy="552600"/>
          </a:xfrm>
          <a:prstGeom prst="rect">
            <a:avLst/>
          </a:prstGeom>
          <a:noFill/>
          <a:ln w="0">
            <a:noFill/>
          </a:ln>
        </p:spPr>
      </p:pic>
      <p:sp>
        <p:nvSpPr>
          <p:cNvPr id="589" name=""/>
          <p:cNvSpPr/>
          <p:nvPr/>
        </p:nvSpPr>
        <p:spPr>
          <a:xfrm>
            <a:off x="523800" y="228600"/>
            <a:ext cx="35146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Wholesale Services</a:t>
            </a:r>
            <a:endParaRPr b="0" lang="en-US" sz="2400" strike="noStrike" u="none">
              <a:solidFill>
                <a:srgbClr val="000000"/>
              </a:solidFill>
              <a:effectLst/>
              <a:uFillTx/>
              <a:latin typeface="Times New Roman"/>
            </a:endParaRPr>
          </a:p>
        </p:txBody>
      </p:sp>
      <p:sp>
        <p:nvSpPr>
          <p:cNvPr id="590"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1"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2"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3"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94" name=""/>
          <p:cNvSpPr/>
          <p:nvPr/>
        </p:nvSpPr>
        <p:spPr>
          <a:xfrm>
            <a:off x="7848720" y="6400800"/>
            <a:ext cx="55872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12</a:t>
            </a:r>
            <a:endParaRPr b="0" lang="en-US" sz="1600" strike="noStrike" u="none">
              <a:solidFill>
                <a:srgbClr val="000000"/>
              </a:solidFill>
              <a:effectLst/>
              <a:uFillTx/>
              <a:latin typeface="Times New Roman"/>
            </a:endParaRPr>
          </a:p>
        </p:txBody>
      </p:sp>
      <p:sp>
        <p:nvSpPr>
          <p:cNvPr id="595"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6" name=""/>
          <p:cNvSpPr/>
          <p:nvPr/>
        </p:nvSpPr>
        <p:spPr>
          <a:xfrm>
            <a:off x="2362320" y="6445080"/>
            <a:ext cx="4038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 North American Gas - June 2001</a:t>
            </a:r>
            <a:endParaRPr b="0" lang="en-US" sz="1600" strike="noStrike" u="none">
              <a:solidFill>
                <a:srgbClr val="000000"/>
              </a:solidFill>
              <a:effectLst/>
              <a:uFillTx/>
              <a:latin typeface="Times New Roman"/>
            </a:endParaRPr>
          </a:p>
        </p:txBody>
      </p:sp>
      <p:sp>
        <p:nvSpPr>
          <p:cNvPr id="597"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598" name=""/>
          <p:cNvSpPr/>
          <p:nvPr/>
        </p:nvSpPr>
        <p:spPr>
          <a:xfrm>
            <a:off x="1219320" y="3657600"/>
            <a:ext cx="2209680" cy="1241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flexibility in the “Long Term Transportation” deals is valued using a research approved spreadsheet model.</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One 5 year transportation deal is not valued using this approach (El Paso).</a:t>
            </a:r>
            <a:endParaRPr b="0" lang="en-US" sz="1000" strike="noStrike" u="none">
              <a:solidFill>
                <a:srgbClr val="000000"/>
              </a:solidFill>
              <a:effectLst/>
              <a:uFillTx/>
              <a:latin typeface="Times New Roman"/>
            </a:endParaRPr>
          </a:p>
        </p:txBody>
      </p:sp>
      <p:sp>
        <p:nvSpPr>
          <p:cNvPr id="599" name=""/>
          <p:cNvSpPr/>
          <p:nvPr/>
        </p:nvSpPr>
        <p:spPr>
          <a:xfrm>
            <a:off x="1219320" y="1676520"/>
            <a:ext cx="220968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p:txBody>
      </p:sp>
      <p:sp>
        <p:nvSpPr>
          <p:cNvPr id="600" name=""/>
          <p:cNvSpPr/>
          <p:nvPr/>
        </p:nvSpPr>
        <p:spPr>
          <a:xfrm>
            <a:off x="3352680" y="1676520"/>
            <a:ext cx="2210040" cy="244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01" name=""/>
          <p:cNvSpPr/>
          <p:nvPr/>
        </p:nvSpPr>
        <p:spPr>
          <a:xfrm>
            <a:off x="3352680" y="3657600"/>
            <a:ext cx="221004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risk valuation policy has not been consistently applied to all deals within this portfolio.</a:t>
            </a:r>
            <a:endParaRPr b="0" lang="en-US" sz="1000" strike="noStrike" u="none">
              <a:solidFill>
                <a:srgbClr val="000000"/>
              </a:solidFill>
              <a:effectLst/>
              <a:uFillTx/>
              <a:latin typeface="Times New Roman"/>
            </a:endParaRPr>
          </a:p>
        </p:txBody>
      </p:sp>
      <p:sp>
        <p:nvSpPr>
          <p:cNvPr id="602" name=""/>
          <p:cNvSpPr/>
          <p:nvPr/>
        </p:nvSpPr>
        <p:spPr>
          <a:xfrm>
            <a:off x="5486400" y="1676520"/>
            <a:ext cx="2209680" cy="244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03" name=""/>
          <p:cNvSpPr/>
          <p:nvPr/>
        </p:nvSpPr>
        <p:spPr>
          <a:xfrm>
            <a:off x="5486400" y="3657600"/>
            <a:ext cx="2209680" cy="1546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 review of the current transportation portfolio should be undertaken to assess the validity of valuing the flexibility inherent within transportation deals using Economic Option Valuation Theory.</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result should be used to assess which deals or regions should use this model going forward.</a:t>
            </a:r>
            <a:endParaRPr b="0" lang="en-US" sz="1000" strike="noStrike" u="none">
              <a:solidFill>
                <a:srgbClr val="000000"/>
              </a:solidFill>
              <a:effectLst/>
              <a:uFillTx/>
              <a:latin typeface="Times New Roman"/>
            </a:endParaRPr>
          </a:p>
        </p:txBody>
      </p:sp>
      <p:sp>
        <p:nvSpPr>
          <p:cNvPr id="604" name=""/>
          <p:cNvSpPr/>
          <p:nvPr/>
        </p:nvSpPr>
        <p:spPr>
          <a:xfrm>
            <a:off x="7696080" y="1676520"/>
            <a:ext cx="990720" cy="244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05" name=""/>
          <p:cNvSpPr/>
          <p:nvPr/>
        </p:nvSpPr>
        <p:spPr>
          <a:xfrm>
            <a:off x="7696080" y="3657600"/>
            <a:ext cx="9907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Jeff Gossett</a:t>
            </a:r>
            <a:endParaRPr b="0" lang="en-US" sz="1000" strike="noStrike" u="none">
              <a:solidFill>
                <a:srgbClr val="000000"/>
              </a:solidFill>
              <a:effectLst/>
              <a:uFillTx/>
              <a:latin typeface="Times New Roman"/>
            </a:endParaRPr>
          </a:p>
        </p:txBody>
      </p:sp>
      <p:sp>
        <p:nvSpPr>
          <p:cNvPr id="606" name=""/>
          <p:cNvSpPr/>
          <p:nvPr/>
        </p:nvSpPr>
        <p:spPr>
          <a:xfrm>
            <a:off x="990720" y="1752480"/>
            <a:ext cx="152280" cy="152640"/>
          </a:xfrm>
          <a:prstGeom prst="ellipse">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7" name=""/>
          <p:cNvSpPr/>
          <p:nvPr/>
        </p:nvSpPr>
        <p:spPr>
          <a:xfrm>
            <a:off x="1219320" y="1752480"/>
            <a:ext cx="2057400" cy="1089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31 May Physical Gas Accounts Receivable (AR) totalled $80m for amounts outstanding over 120 days.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However, there are offsets within AP, UA4 and other commodities.</a:t>
            </a:r>
            <a:endParaRPr b="0" lang="en-US" sz="1000" strike="noStrike" u="none">
              <a:solidFill>
                <a:srgbClr val="000000"/>
              </a:solidFill>
              <a:effectLst/>
              <a:uFillTx/>
              <a:latin typeface="Times New Roman"/>
            </a:endParaRPr>
          </a:p>
        </p:txBody>
      </p:sp>
      <p:sp>
        <p:nvSpPr>
          <p:cNvPr id="608" name=""/>
          <p:cNvSpPr/>
          <p:nvPr/>
        </p:nvSpPr>
        <p:spPr>
          <a:xfrm>
            <a:off x="3352680" y="1752480"/>
            <a:ext cx="2057400" cy="1394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Over $3 billion is routinely invoiced each month for physical gas and this therefore represents a small amount of a typical months billing.</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An annual review of AR takes place and balances over 2 years are written off.</a:t>
            </a:r>
            <a:endParaRPr b="0" lang="en-US" sz="1000" strike="noStrike" u="none">
              <a:solidFill>
                <a:srgbClr val="000000"/>
              </a:solidFill>
              <a:effectLst/>
              <a:uFillTx/>
              <a:latin typeface="Times New Roman"/>
            </a:endParaRPr>
          </a:p>
        </p:txBody>
      </p:sp>
      <p:sp>
        <p:nvSpPr>
          <p:cNvPr id="609" name=""/>
          <p:cNvSpPr/>
          <p:nvPr/>
        </p:nvSpPr>
        <p:spPr>
          <a:xfrm>
            <a:off x="5486400" y="1752480"/>
            <a:ext cx="1981080" cy="1773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 high priority needs to be assigned to SAP development  to produce a consolidated ARAP report by counterparty that includes AR, AP and UA4.  This will show what the actual outstanding balances are and identify areas where tidying up the accounts is required to show the correct individual amounts.</a:t>
            </a:r>
            <a:endParaRPr b="0" lang="en-US" sz="1000" strike="noStrike" u="none">
              <a:solidFill>
                <a:srgbClr val="000000"/>
              </a:solidFill>
              <a:effectLst/>
              <a:uFillTx/>
              <a:latin typeface="Times New Roman"/>
            </a:endParaRPr>
          </a:p>
        </p:txBody>
      </p:sp>
      <p:sp>
        <p:nvSpPr>
          <p:cNvPr id="610" name=""/>
          <p:cNvSpPr/>
          <p:nvPr/>
        </p:nvSpPr>
        <p:spPr>
          <a:xfrm>
            <a:off x="7621200" y="1752480"/>
            <a:ext cx="975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Leslie Reeves</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1"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612"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613"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4"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5"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6"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7"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618"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619"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620"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621" name=""/>
          <p:cNvSpPr/>
          <p:nvPr/>
        </p:nvSpPr>
        <p:spPr>
          <a:xfrm>
            <a:off x="1219320" y="1676520"/>
            <a:ext cx="213336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2" name=""/>
          <p:cNvSpPr/>
          <p:nvPr/>
        </p:nvSpPr>
        <p:spPr>
          <a:xfrm>
            <a:off x="335268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3" name=""/>
          <p:cNvSpPr/>
          <p:nvPr/>
        </p:nvSpPr>
        <p:spPr>
          <a:xfrm>
            <a:off x="548640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4" name=""/>
          <p:cNvSpPr/>
          <p:nvPr/>
        </p:nvSpPr>
        <p:spPr>
          <a:xfrm>
            <a:off x="7620120" y="1676520"/>
            <a:ext cx="114300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5" name=""/>
          <p:cNvSpPr/>
          <p:nvPr/>
        </p:nvSpPr>
        <p:spPr>
          <a:xfrm>
            <a:off x="1219320" y="3581280"/>
            <a:ext cx="213336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6" name=""/>
          <p:cNvSpPr/>
          <p:nvPr/>
        </p:nvSpPr>
        <p:spPr>
          <a:xfrm>
            <a:off x="335268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7" name=""/>
          <p:cNvSpPr/>
          <p:nvPr/>
        </p:nvSpPr>
        <p:spPr>
          <a:xfrm>
            <a:off x="548640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8" name=""/>
          <p:cNvSpPr/>
          <p:nvPr/>
        </p:nvSpPr>
        <p:spPr>
          <a:xfrm>
            <a:off x="7620120" y="3581280"/>
            <a:ext cx="114300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29"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0" name=""/>
          <p:cNvSpPr/>
          <p:nvPr/>
        </p:nvSpPr>
        <p:spPr>
          <a:xfrm>
            <a:off x="457200" y="1676520"/>
            <a:ext cx="38088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1" name=""/>
          <p:cNvSpPr/>
          <p:nvPr/>
        </p:nvSpPr>
        <p:spPr>
          <a:xfrm>
            <a:off x="457200" y="3581280"/>
            <a:ext cx="38088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2" name=""/>
          <p:cNvSpPr/>
          <p:nvPr/>
        </p:nvSpPr>
        <p:spPr>
          <a:xfrm>
            <a:off x="457200" y="1706400"/>
            <a:ext cx="6094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17</a:t>
            </a:r>
            <a:endParaRPr b="0" lang="en-US" sz="1200" strike="noStrike" u="none">
              <a:solidFill>
                <a:srgbClr val="000000"/>
              </a:solidFill>
              <a:effectLst/>
              <a:uFillTx/>
              <a:latin typeface="Times New Roman"/>
            </a:endParaRPr>
          </a:p>
        </p:txBody>
      </p:sp>
      <p:sp>
        <p:nvSpPr>
          <p:cNvPr id="633" name=""/>
          <p:cNvSpPr/>
          <p:nvPr/>
        </p:nvSpPr>
        <p:spPr>
          <a:xfrm>
            <a:off x="457200" y="3675240"/>
            <a:ext cx="533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18</a:t>
            </a:r>
            <a:endParaRPr b="0" lang="en-US" sz="1200" strike="noStrike" u="none">
              <a:solidFill>
                <a:srgbClr val="000000"/>
              </a:solidFill>
              <a:effectLst/>
              <a:uFillTx/>
              <a:latin typeface="Times New Roman"/>
            </a:endParaRPr>
          </a:p>
        </p:txBody>
      </p:sp>
      <p:sp>
        <p:nvSpPr>
          <p:cNvPr id="634"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635" name=""/>
          <p:cNvSpPr/>
          <p:nvPr/>
        </p:nvSpPr>
        <p:spPr>
          <a:xfrm>
            <a:off x="3581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6" name=""/>
          <p:cNvSpPr/>
          <p:nvPr/>
        </p:nvSpPr>
        <p:spPr>
          <a:xfrm>
            <a:off x="3809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7" name=""/>
          <p:cNvSpPr/>
          <p:nvPr/>
        </p:nvSpPr>
        <p:spPr>
          <a:xfrm>
            <a:off x="2438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8" name=""/>
          <p:cNvSpPr/>
          <p:nvPr/>
        </p:nvSpPr>
        <p:spPr>
          <a:xfrm>
            <a:off x="2666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39" name=""/>
          <p:cNvSpPr/>
          <p:nvPr/>
        </p:nvSpPr>
        <p:spPr>
          <a:xfrm>
            <a:off x="1295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0" name=""/>
          <p:cNvSpPr/>
          <p:nvPr/>
        </p:nvSpPr>
        <p:spPr>
          <a:xfrm>
            <a:off x="1523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41" name=""/>
          <p:cNvSpPr/>
          <p:nvPr/>
        </p:nvSpPr>
        <p:spPr>
          <a:xfrm>
            <a:off x="4038480" y="586728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642" name=""/>
          <p:cNvSpPr/>
          <p:nvPr/>
        </p:nvSpPr>
        <p:spPr>
          <a:xfrm>
            <a:off x="2819520" y="588312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643" name=""/>
          <p:cNvSpPr/>
          <p:nvPr/>
        </p:nvSpPr>
        <p:spPr>
          <a:xfrm>
            <a:off x="1676520" y="588312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644" name=""/>
          <p:cNvSpPr/>
          <p:nvPr/>
        </p:nvSpPr>
        <p:spPr>
          <a:xfrm>
            <a:off x="3657600" y="595944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645" name=""/>
          <p:cNvSpPr/>
          <p:nvPr/>
        </p:nvSpPr>
        <p:spPr>
          <a:xfrm>
            <a:off x="2514600" y="595944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646" name=""/>
          <p:cNvSpPr/>
          <p:nvPr/>
        </p:nvSpPr>
        <p:spPr>
          <a:xfrm>
            <a:off x="1371600" y="595944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647" name=""/>
          <p:cNvSpPr/>
          <p:nvPr/>
        </p:nvSpPr>
        <p:spPr>
          <a:xfrm>
            <a:off x="380880" y="586728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648"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49"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650"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651" name=""/>
          <p:cNvSpPr/>
          <p:nvPr/>
        </p:nvSpPr>
        <p:spPr>
          <a:xfrm>
            <a:off x="838080" y="1676520"/>
            <a:ext cx="38124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2" name=""/>
          <p:cNvSpPr/>
          <p:nvPr/>
        </p:nvSpPr>
        <p:spPr>
          <a:xfrm>
            <a:off x="838080" y="3581280"/>
            <a:ext cx="38124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3" name=""/>
          <p:cNvSpPr/>
          <p:nvPr/>
        </p:nvSpPr>
        <p:spPr>
          <a:xfrm>
            <a:off x="990720" y="1752480"/>
            <a:ext cx="152280" cy="152640"/>
          </a:xfrm>
          <a:prstGeom prst="ellipse">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4" name=""/>
          <p:cNvSpPr/>
          <p:nvPr/>
        </p:nvSpPr>
        <p:spPr>
          <a:xfrm>
            <a:off x="990720" y="3720960"/>
            <a:ext cx="152280" cy="152640"/>
          </a:xfrm>
          <a:prstGeom prst="ellipse">
            <a:avLst/>
          </a:prstGeom>
          <a:solidFill>
            <a:srgbClr val="00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655" name="" descr=""/>
          <p:cNvPicPr/>
          <p:nvPr/>
        </p:nvPicPr>
        <p:blipFill>
          <a:blip r:embed="rId1"/>
          <a:stretch/>
        </p:blipFill>
        <p:spPr>
          <a:xfrm>
            <a:off x="152280" y="228600"/>
            <a:ext cx="524160" cy="552600"/>
          </a:xfrm>
          <a:prstGeom prst="rect">
            <a:avLst/>
          </a:prstGeom>
          <a:noFill/>
          <a:ln w="0">
            <a:noFill/>
          </a:ln>
        </p:spPr>
      </p:pic>
      <p:sp>
        <p:nvSpPr>
          <p:cNvPr id="656" name=""/>
          <p:cNvSpPr/>
          <p:nvPr/>
        </p:nvSpPr>
        <p:spPr>
          <a:xfrm>
            <a:off x="523800" y="228600"/>
            <a:ext cx="35146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Wholesale Services</a:t>
            </a:r>
            <a:endParaRPr b="0" lang="en-US" sz="2400" strike="noStrike" u="none">
              <a:solidFill>
                <a:srgbClr val="000000"/>
              </a:solidFill>
              <a:effectLst/>
              <a:uFillTx/>
              <a:latin typeface="Times New Roman"/>
            </a:endParaRPr>
          </a:p>
        </p:txBody>
      </p:sp>
      <p:sp>
        <p:nvSpPr>
          <p:cNvPr id="657"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8"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59"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0"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61" name=""/>
          <p:cNvSpPr/>
          <p:nvPr/>
        </p:nvSpPr>
        <p:spPr>
          <a:xfrm>
            <a:off x="7924680" y="6400800"/>
            <a:ext cx="53352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13</a:t>
            </a:r>
            <a:endParaRPr b="0" lang="en-US" sz="1600" strike="noStrike" u="none">
              <a:solidFill>
                <a:srgbClr val="000000"/>
              </a:solidFill>
              <a:effectLst/>
              <a:uFillTx/>
              <a:latin typeface="Times New Roman"/>
            </a:endParaRPr>
          </a:p>
        </p:txBody>
      </p:sp>
      <p:sp>
        <p:nvSpPr>
          <p:cNvPr id="662"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3" name=""/>
          <p:cNvSpPr/>
          <p:nvPr/>
        </p:nvSpPr>
        <p:spPr>
          <a:xfrm>
            <a:off x="2362320" y="6445080"/>
            <a:ext cx="4038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 North American Gas - June 2001</a:t>
            </a:r>
            <a:endParaRPr b="0" lang="en-US" sz="1600" strike="noStrike" u="none">
              <a:solidFill>
                <a:srgbClr val="000000"/>
              </a:solidFill>
              <a:effectLst/>
              <a:uFillTx/>
              <a:latin typeface="Times New Roman"/>
            </a:endParaRPr>
          </a:p>
        </p:txBody>
      </p:sp>
      <p:sp>
        <p:nvSpPr>
          <p:cNvPr id="664"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665" name=""/>
          <p:cNvSpPr/>
          <p:nvPr/>
        </p:nvSpPr>
        <p:spPr>
          <a:xfrm>
            <a:off x="1219320" y="3657600"/>
            <a:ext cx="2209680" cy="704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Master Agreement in place for physical gas sales to Duke Energy requires positive counterparty confirmation.</a:t>
            </a:r>
            <a:endParaRPr b="0" lang="en-US" sz="1000" strike="noStrike" u="none">
              <a:solidFill>
                <a:srgbClr val="000000"/>
              </a:solidFill>
              <a:effectLst/>
              <a:uFillTx/>
              <a:latin typeface="Times New Roman"/>
            </a:endParaRPr>
          </a:p>
        </p:txBody>
      </p:sp>
      <p:sp>
        <p:nvSpPr>
          <p:cNvPr id="666" name=""/>
          <p:cNvSpPr/>
          <p:nvPr/>
        </p:nvSpPr>
        <p:spPr>
          <a:xfrm>
            <a:off x="1219320" y="1676520"/>
            <a:ext cx="2209680" cy="1320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Exotic option products such as basis options and calendar options are valued in external Excel spreadsheets.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This is not reported in the Global Standards Exception Reporting.</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667" name=""/>
          <p:cNvSpPr/>
          <p:nvPr/>
        </p:nvSpPr>
        <p:spPr>
          <a:xfrm>
            <a:off x="3352680" y="1676520"/>
            <a:ext cx="2210040" cy="8571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business has started trading new products but without IT system development being carried out to  enhance functionality to value and report these deal types.</a:t>
            </a:r>
            <a:endParaRPr b="0" lang="en-US" sz="1000" strike="noStrike" u="none">
              <a:solidFill>
                <a:srgbClr val="000000"/>
              </a:solidFill>
              <a:effectLst/>
              <a:uFillTx/>
              <a:latin typeface="Times New Roman"/>
            </a:endParaRPr>
          </a:p>
        </p:txBody>
      </p:sp>
      <p:sp>
        <p:nvSpPr>
          <p:cNvPr id="668" name=""/>
          <p:cNvSpPr/>
          <p:nvPr/>
        </p:nvSpPr>
        <p:spPr>
          <a:xfrm>
            <a:off x="3352680" y="3657600"/>
            <a:ext cx="2210040" cy="8571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Significant non-EOL deal volumes are executed on a daily basis and as a result the confirmations are not signed and returned by the counterparty.</a:t>
            </a:r>
            <a:endParaRPr b="0" lang="en-US" sz="1000" strike="noStrike" u="none">
              <a:solidFill>
                <a:srgbClr val="000000"/>
              </a:solidFill>
              <a:effectLst/>
              <a:uFillTx/>
              <a:latin typeface="Times New Roman"/>
            </a:endParaRPr>
          </a:p>
        </p:txBody>
      </p:sp>
      <p:sp>
        <p:nvSpPr>
          <p:cNvPr id="669" name=""/>
          <p:cNvSpPr/>
          <p:nvPr/>
        </p:nvSpPr>
        <p:spPr>
          <a:xfrm>
            <a:off x="5486400" y="3657600"/>
            <a:ext cx="2209680" cy="8571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Documentation team needs to work with Legal to ensure a “negative” confirmation Master Agreement is implemented as soon as possible.</a:t>
            </a:r>
            <a:endParaRPr b="0" lang="en-US" sz="1000" strike="noStrike" u="none">
              <a:solidFill>
                <a:srgbClr val="000000"/>
              </a:solidFill>
              <a:effectLst/>
              <a:uFillTx/>
              <a:latin typeface="Times New Roman"/>
            </a:endParaRPr>
          </a:p>
        </p:txBody>
      </p:sp>
      <p:sp>
        <p:nvSpPr>
          <p:cNvPr id="670" name=""/>
          <p:cNvSpPr/>
          <p:nvPr/>
        </p:nvSpPr>
        <p:spPr>
          <a:xfrm>
            <a:off x="5486400" y="1676520"/>
            <a:ext cx="2209680" cy="1320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IT work should be costed and prioritised to ensure that the system will eventually capture these deals.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Exceptions to the Global Standards Reporting need to be reported on a daily basis until removed.</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671" name=""/>
          <p:cNvSpPr/>
          <p:nvPr/>
        </p:nvSpPr>
        <p:spPr>
          <a:xfrm>
            <a:off x="7696080" y="1676520"/>
            <a:ext cx="990720" cy="244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72" name=""/>
          <p:cNvSpPr/>
          <p:nvPr/>
        </p:nvSpPr>
        <p:spPr>
          <a:xfrm>
            <a:off x="7696080" y="3657600"/>
            <a:ext cx="9907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Leslie Reeves</a:t>
            </a:r>
            <a:endParaRPr b="0" lang="en-US" sz="1000" strike="noStrike" u="none">
              <a:solidFill>
                <a:srgbClr val="000000"/>
              </a:solidFill>
              <a:effectLst/>
              <a:uFillTx/>
              <a:latin typeface="Times New Roman"/>
            </a:endParaRPr>
          </a:p>
        </p:txBody>
      </p:sp>
      <p:sp>
        <p:nvSpPr>
          <p:cNvPr id="673" name=""/>
          <p:cNvSpPr/>
          <p:nvPr/>
        </p:nvSpPr>
        <p:spPr>
          <a:xfrm>
            <a:off x="7696800" y="1752480"/>
            <a:ext cx="8557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Jeff Gossett</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4" name=""/>
          <p:cNvSpPr/>
          <p:nvPr/>
        </p:nvSpPr>
        <p:spPr>
          <a:xfrm>
            <a:off x="685800" y="1523880"/>
            <a:ext cx="8001000" cy="121932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5" name=""/>
          <p:cNvSpPr/>
          <p:nvPr/>
        </p:nvSpPr>
        <p:spPr>
          <a:xfrm>
            <a:off x="609480" y="121932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Deal Test Sample</a:t>
            </a:r>
            <a:endParaRPr b="0" lang="en-US" sz="1600" strike="noStrike" u="none">
              <a:solidFill>
                <a:srgbClr val="000000"/>
              </a:solidFill>
              <a:effectLst/>
              <a:uFillTx/>
              <a:latin typeface="Times New Roman"/>
            </a:endParaRPr>
          </a:p>
        </p:txBody>
      </p:sp>
      <p:sp>
        <p:nvSpPr>
          <p:cNvPr id="676" name=""/>
          <p:cNvSpPr/>
          <p:nvPr/>
        </p:nvSpPr>
        <p:spPr>
          <a:xfrm>
            <a:off x="571500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Summary of </a:t>
            </a:r>
            <a:endParaRPr b="0" lang="en-US" sz="2400" strike="noStrike" u="none">
              <a:solidFill>
                <a:srgbClr val="000000"/>
              </a:solidFill>
              <a:effectLst/>
              <a:uFillTx/>
              <a:latin typeface="Times New Roman"/>
            </a:endParaRPr>
          </a:p>
        </p:txBody>
      </p:sp>
      <p:sp>
        <p:nvSpPr>
          <p:cNvPr id="677"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Deal Test</a:t>
            </a:r>
            <a:endParaRPr b="0" lang="en-US" sz="2400" strike="noStrike" u="none">
              <a:solidFill>
                <a:srgbClr val="000000"/>
              </a:solidFill>
              <a:effectLst/>
              <a:uFillTx/>
              <a:latin typeface="Times New Roman"/>
            </a:endParaRPr>
          </a:p>
        </p:txBody>
      </p:sp>
      <p:sp>
        <p:nvSpPr>
          <p:cNvPr id="678" name=""/>
          <p:cNvSpPr/>
          <p:nvPr/>
        </p:nvSpPr>
        <p:spPr>
          <a:xfrm>
            <a:off x="609480" y="3124080"/>
            <a:ext cx="8001000" cy="16002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9" name=""/>
          <p:cNvSpPr/>
          <p:nvPr/>
        </p:nvSpPr>
        <p:spPr>
          <a:xfrm>
            <a:off x="609480" y="281952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Summary of Findings</a:t>
            </a:r>
            <a:endParaRPr b="0" lang="en-US" sz="1600" strike="noStrike" u="none">
              <a:solidFill>
                <a:srgbClr val="000000"/>
              </a:solidFill>
              <a:effectLst/>
              <a:uFillTx/>
              <a:latin typeface="Times New Roman"/>
            </a:endParaRPr>
          </a:p>
        </p:txBody>
      </p:sp>
      <p:sp>
        <p:nvSpPr>
          <p:cNvPr id="680" name=""/>
          <p:cNvSpPr/>
          <p:nvPr/>
        </p:nvSpPr>
        <p:spPr>
          <a:xfrm>
            <a:off x="685800" y="5105520"/>
            <a:ext cx="8001000" cy="6094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1" name=""/>
          <p:cNvSpPr/>
          <p:nvPr/>
        </p:nvSpPr>
        <p:spPr>
          <a:xfrm>
            <a:off x="609480" y="4800600"/>
            <a:ext cx="19814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Other </a:t>
            </a:r>
            <a:endParaRPr b="0" lang="en-US" sz="1600" strike="noStrike" u="none">
              <a:solidFill>
                <a:srgbClr val="000000"/>
              </a:solidFill>
              <a:effectLst/>
              <a:uFillTx/>
              <a:latin typeface="Times New Roman"/>
            </a:endParaRPr>
          </a:p>
        </p:txBody>
      </p:sp>
      <p:sp>
        <p:nvSpPr>
          <p:cNvPr id="682" name=""/>
          <p:cNvSpPr/>
          <p:nvPr/>
        </p:nvSpPr>
        <p:spPr>
          <a:xfrm>
            <a:off x="838080" y="1600200"/>
            <a:ext cx="5181840" cy="1173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Non EOL deals were selected as these were considered to be higher risk.</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2 basis swaps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1 Physical Fwd</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12 Gas Daily Swaps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4 Put Options/ 1 Call Option</a:t>
            </a:r>
            <a:endParaRPr b="0" lang="en-US" sz="1000" strike="noStrike" u="none">
              <a:solidFill>
                <a:srgbClr val="000000"/>
              </a:solidFill>
              <a:effectLst/>
              <a:uFillTx/>
              <a:latin typeface="Times New Roman"/>
            </a:endParaRPr>
          </a:p>
        </p:txBody>
      </p:sp>
      <p:sp>
        <p:nvSpPr>
          <p:cNvPr id="683" name=""/>
          <p:cNvSpPr/>
          <p:nvPr/>
        </p:nvSpPr>
        <p:spPr>
          <a:xfrm>
            <a:off x="838080" y="3124080"/>
            <a:ext cx="7772400" cy="920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4 of the deals had traders not on the authorised trader list.  The originators names (John Singer, Caroline Ambramo) were entered into the system for 2, the others were trades executed in Dec 97 and the authorised list is dated Apr 01.</a:t>
            </a:r>
            <a:endParaRPr b="0" lang="en-US" sz="1200" strike="noStrike" u="none">
              <a:solidFill>
                <a:srgbClr val="000000"/>
              </a:solidFill>
              <a:effectLst/>
              <a:uFillTx/>
              <a:latin typeface="Times New Roman"/>
            </a:endParaRPr>
          </a:p>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pic>
        <p:nvPicPr>
          <p:cNvPr id="684" name="" descr=""/>
          <p:cNvPicPr/>
          <p:nvPr/>
        </p:nvPicPr>
        <p:blipFill>
          <a:blip r:embed="rId1"/>
          <a:stretch/>
        </p:blipFill>
        <p:spPr>
          <a:xfrm>
            <a:off x="152280" y="228600"/>
            <a:ext cx="524160" cy="552600"/>
          </a:xfrm>
          <a:prstGeom prst="rect">
            <a:avLst/>
          </a:prstGeom>
          <a:noFill/>
          <a:ln w="0">
            <a:noFill/>
          </a:ln>
        </p:spPr>
      </p:pic>
      <p:sp>
        <p:nvSpPr>
          <p:cNvPr id="685" name=""/>
          <p:cNvSpPr/>
          <p:nvPr/>
        </p:nvSpPr>
        <p:spPr>
          <a:xfrm>
            <a:off x="523800" y="228600"/>
            <a:ext cx="35146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Wholesale Services</a:t>
            </a:r>
            <a:endParaRPr b="0" lang="en-US" sz="2400" strike="noStrike" u="none">
              <a:solidFill>
                <a:srgbClr val="000000"/>
              </a:solidFill>
              <a:effectLst/>
              <a:uFillTx/>
              <a:latin typeface="Times New Roman"/>
            </a:endParaRPr>
          </a:p>
        </p:txBody>
      </p:sp>
      <p:sp>
        <p:nvSpPr>
          <p:cNvPr id="686"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7"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8"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89"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90" name=""/>
          <p:cNvSpPr/>
          <p:nvPr/>
        </p:nvSpPr>
        <p:spPr>
          <a:xfrm>
            <a:off x="7848720" y="6400800"/>
            <a:ext cx="50796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14</a:t>
            </a:r>
            <a:endParaRPr b="0" lang="en-US" sz="1600" strike="noStrike" u="none">
              <a:solidFill>
                <a:srgbClr val="000000"/>
              </a:solidFill>
              <a:effectLst/>
              <a:uFillTx/>
              <a:latin typeface="Times New Roman"/>
            </a:endParaRPr>
          </a:p>
        </p:txBody>
      </p:sp>
      <p:sp>
        <p:nvSpPr>
          <p:cNvPr id="691"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92" name=""/>
          <p:cNvSpPr/>
          <p:nvPr/>
        </p:nvSpPr>
        <p:spPr>
          <a:xfrm>
            <a:off x="2362320" y="6445080"/>
            <a:ext cx="4038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 North American Gas - June 2001</a:t>
            </a:r>
            <a:endParaRPr b="0" lang="en-US" sz="1600" strike="noStrike" u="none">
              <a:solidFill>
                <a:srgbClr val="000000"/>
              </a:solidFill>
              <a:effectLst/>
              <a:uFillTx/>
              <a:latin typeface="Times New Roman"/>
            </a:endParaRPr>
          </a:p>
        </p:txBody>
      </p:sp>
      <p:sp>
        <p:nvSpPr>
          <p:cNvPr id="693"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694" name=""/>
          <p:cNvSpPr/>
          <p:nvPr/>
        </p:nvSpPr>
        <p:spPr>
          <a:xfrm>
            <a:off x="838080" y="5181480"/>
            <a:ext cx="769644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Tracing deals to voice tapes is outstanding as is tracing the counterparties to the credit watch lists on the trade date.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304920" y="5562720"/>
            <a:ext cx="8229600" cy="5331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304920" y="2743200"/>
            <a:ext cx="8229600" cy="30492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a:off x="304920" y="1447920"/>
            <a:ext cx="8229600" cy="9144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a:off x="2502000" y="1689120"/>
            <a:ext cx="4114800" cy="457200"/>
          </a:xfrm>
          <a:prstGeom prst="rect">
            <a:avLst/>
          </a:prstGeom>
          <a:noFill/>
          <a:ln w="0">
            <a:noFill/>
          </a:ln>
        </p:spPr>
        <p:style>
          <a:lnRef idx="0"/>
          <a:fillRef idx="0"/>
          <a:effectRef idx="0"/>
          <a:fontRef idx="minor"/>
        </p:style>
        <p:txBody>
          <a:bodyPr lIns="91800" rIns="91800" anchor="t">
            <a:spAutoFit/>
          </a:bodyPr>
          <a:p>
            <a:endParaRPr b="0" lang="en-US" sz="2400" strike="noStrike" u="none">
              <a:solidFill>
                <a:srgbClr val="000000"/>
              </a:solidFill>
              <a:effectLst/>
              <a:uFillTx/>
              <a:latin typeface="Times New Roman"/>
            </a:endParaRPr>
          </a:p>
        </p:txBody>
      </p:sp>
      <p:sp>
        <p:nvSpPr>
          <p:cNvPr id="22" name=""/>
          <p:cNvSpPr/>
          <p:nvPr/>
        </p:nvSpPr>
        <p:spPr>
          <a:xfrm>
            <a:off x="642960" y="1893960"/>
            <a:ext cx="183960" cy="45720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 name=""/>
          <p:cNvSpPr/>
          <p:nvPr/>
        </p:nvSpPr>
        <p:spPr>
          <a:xfrm>
            <a:off x="1096920" y="1655640"/>
            <a:ext cx="415800" cy="457200"/>
          </a:xfrm>
          <a:prstGeom prst="rect">
            <a:avLst/>
          </a:prstGeom>
          <a:noFill/>
          <a:ln w="0">
            <a:noFill/>
          </a:ln>
        </p:spPr>
        <p:style>
          <a:lnRef idx="0"/>
          <a:fillRef idx="0"/>
          <a:effectRef idx="0"/>
          <a:fontRef idx="minor"/>
        </p:style>
        <p:txBody>
          <a:bodyPr wrap="none" lIns="92160" rIns="92160" tIns="46080" bIns="46080" anchor="t">
            <a:spAutoFit/>
          </a:bodyPr>
          <a:p>
            <a:pPr algn="ctr">
              <a:buClr>
                <a:srgbClr val="000000"/>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4" name="" descr=""/>
          <p:cNvPicPr/>
          <p:nvPr/>
        </p:nvPicPr>
        <p:blipFill>
          <a:blip r:embed="rId1"/>
          <a:stretch/>
        </p:blipFill>
        <p:spPr>
          <a:xfrm>
            <a:off x="162000" y="228600"/>
            <a:ext cx="523800" cy="552600"/>
          </a:xfrm>
          <a:prstGeom prst="rect">
            <a:avLst/>
          </a:prstGeom>
          <a:noFill/>
          <a:ln w="0">
            <a:noFill/>
          </a:ln>
        </p:spPr>
      </p:pic>
      <p:sp>
        <p:nvSpPr>
          <p:cNvPr id="25" name=""/>
          <p:cNvSpPr/>
          <p:nvPr/>
        </p:nvSpPr>
        <p:spPr>
          <a:xfrm>
            <a:off x="4724280" y="304920"/>
            <a:ext cx="358164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Project Participants</a:t>
            </a:r>
            <a:endParaRPr b="0" lang="en-US" sz="2400" strike="noStrike" u="none">
              <a:solidFill>
                <a:srgbClr val="000000"/>
              </a:solidFill>
              <a:effectLst/>
              <a:uFillTx/>
              <a:latin typeface="Times New Roman"/>
            </a:endParaRPr>
          </a:p>
        </p:txBody>
      </p:sp>
      <p:sp>
        <p:nvSpPr>
          <p:cNvPr id="26" name=""/>
          <p:cNvSpPr/>
          <p:nvPr/>
        </p:nvSpPr>
        <p:spPr>
          <a:xfrm>
            <a:off x="523800" y="228600"/>
            <a:ext cx="35146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Wholesale Services</a:t>
            </a:r>
            <a:endParaRPr b="0" lang="en-US" sz="2400" strike="noStrike" u="none">
              <a:solidFill>
                <a:srgbClr val="000000"/>
              </a:solidFill>
              <a:effectLst/>
              <a:uFillTx/>
              <a:latin typeface="Times New Roman"/>
            </a:endParaRPr>
          </a:p>
        </p:txBody>
      </p:sp>
      <p:sp>
        <p:nvSpPr>
          <p:cNvPr id="27" name=""/>
          <p:cNvSpPr/>
          <p:nvPr/>
        </p:nvSpPr>
        <p:spPr>
          <a:xfrm>
            <a:off x="380880" y="1447920"/>
            <a:ext cx="8001000" cy="9363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We performed an on-site review of processes, procedures and controls that support the trading and operations activities of </a:t>
            </a:r>
            <a:r>
              <a:rPr b="0" lang="en-GB" sz="1000" strike="noStrike" u="none">
                <a:solidFill>
                  <a:srgbClr val="000000"/>
                </a:solidFill>
                <a:effectLst/>
                <a:uFillTx/>
                <a:latin typeface="Arial"/>
              </a:rPr>
              <a:t>North American Gas</a:t>
            </a:r>
            <a:r>
              <a:rPr b="0" lang="en-US" sz="1000" strike="noStrike" u="none">
                <a:solidFill>
                  <a:srgbClr val="000000"/>
                </a:solidFill>
                <a:effectLst/>
                <a:uFillTx/>
                <a:latin typeface="Arial"/>
              </a:rPr>
              <a:t> located in </a:t>
            </a:r>
            <a:r>
              <a:rPr b="0" lang="en-GB" sz="1000" strike="noStrike" u="none">
                <a:solidFill>
                  <a:srgbClr val="000000"/>
                </a:solidFill>
                <a:effectLst/>
                <a:uFillTx/>
                <a:latin typeface="Arial"/>
              </a:rPr>
              <a:t>Houston</a:t>
            </a:r>
            <a:r>
              <a:rPr b="0" lang="en-US" sz="1000" strike="noStrike" u="none">
                <a:solidFill>
                  <a:srgbClr val="000000"/>
                </a:solidFill>
                <a:effectLst/>
                <a:uFillTx/>
                <a:latin typeface="Arial"/>
              </a:rPr>
              <a:t>.  Our review procedures included interviews with key office personnel </a:t>
            </a:r>
            <a:r>
              <a:rPr b="0" lang="en-GB" sz="1000" strike="noStrike" u="none">
                <a:solidFill>
                  <a:srgbClr val="000000"/>
                </a:solidFill>
                <a:effectLst/>
                <a:uFillTx/>
                <a:latin typeface="Arial"/>
              </a:rPr>
              <a:t>in</a:t>
            </a:r>
            <a:r>
              <a:rPr b="0" lang="en-US" sz="1000" strike="noStrike" u="none">
                <a:solidFill>
                  <a:srgbClr val="000000"/>
                </a:solidFill>
                <a:effectLst/>
                <a:uFillTx/>
                <a:latin typeface="Arial"/>
              </a:rPr>
              <a:t> </a:t>
            </a:r>
            <a:r>
              <a:rPr b="0" lang="en-GB" sz="1000" strike="noStrike" u="none">
                <a:solidFill>
                  <a:srgbClr val="000000"/>
                </a:solidFill>
                <a:effectLst/>
                <a:uFillTx/>
                <a:latin typeface="Arial"/>
              </a:rPr>
              <a:t>June 2001</a:t>
            </a:r>
            <a:r>
              <a:rPr b="0" lang="en-US" sz="1000" strike="noStrike" u="none">
                <a:solidFill>
                  <a:srgbClr val="000000"/>
                </a:solidFill>
                <a:effectLst/>
                <a:uFillTx/>
                <a:latin typeface="Arial"/>
              </a:rPr>
              <a:t>.</a:t>
            </a:r>
            <a:r>
              <a:rPr b="0" lang="en-GB" sz="1000" strike="noStrike" u="none">
                <a:solidFill>
                  <a:srgbClr val="000000"/>
                </a:solidFill>
                <a:effectLst/>
                <a:uFillTx/>
                <a:latin typeface="Arial"/>
              </a:rPr>
              <a:t> </a:t>
            </a:r>
            <a:r>
              <a:rPr b="0" lang="en-US" sz="1000" strike="noStrike" u="none">
                <a:solidFill>
                  <a:srgbClr val="000000"/>
                </a:solidFill>
                <a:effectLst/>
                <a:uFillTx/>
                <a:latin typeface="Arial"/>
              </a:rPr>
              <a:t>We also performed a test of commodity transactions from deal execution through </a:t>
            </a:r>
            <a:r>
              <a:rPr b="0" lang="en-GB" sz="1000" strike="noStrike" u="none">
                <a:solidFill>
                  <a:srgbClr val="000000"/>
                </a:solidFill>
                <a:effectLst/>
                <a:uFillTx/>
                <a:latin typeface="Arial"/>
              </a:rPr>
              <a:t>to the general ledger.</a:t>
            </a:r>
            <a:endParaRPr b="0" lang="en-US" sz="1000" strike="noStrike" u="none">
              <a:solidFill>
                <a:srgbClr val="000000"/>
              </a:solidFill>
              <a:effectLst/>
              <a:uFillTx/>
              <a:latin typeface="Times New Roman"/>
            </a:endParaRPr>
          </a:p>
          <a:p>
            <a:pPr algn="just">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In the time scheduled to perform this review we were unable to look at Regulatory, Credit, Legal and IT risk.  A high level review has been performed of the other business areas.</a:t>
            </a:r>
            <a:endParaRPr b="0" lang="en-US" sz="1000" strike="noStrike" u="none">
              <a:solidFill>
                <a:srgbClr val="000000"/>
              </a:solidFill>
              <a:effectLst/>
              <a:uFillTx/>
              <a:latin typeface="Times New Roman"/>
            </a:endParaRPr>
          </a:p>
        </p:txBody>
      </p:sp>
      <p:sp>
        <p:nvSpPr>
          <p:cNvPr id="28" name=""/>
          <p:cNvSpPr/>
          <p:nvPr/>
        </p:nvSpPr>
        <p:spPr>
          <a:xfrm>
            <a:off x="152280" y="5562720"/>
            <a:ext cx="7696440" cy="328680"/>
          </a:xfrm>
          <a:prstGeom prst="rect">
            <a:avLst/>
          </a:prstGeom>
          <a:noFill/>
          <a:ln w="0">
            <a:noFill/>
          </a:ln>
        </p:spPr>
        <p:style>
          <a:lnRef idx="0"/>
          <a:fillRef idx="0"/>
          <a:effectRef idx="0"/>
          <a:fontRef idx="minor"/>
        </p:style>
        <p:txBody>
          <a:bodyPr lIns="90000" rIns="90000" tIns="46800" bIns="46800" anchor="t">
            <a:spAutoFit/>
          </a:bodyPr>
          <a:p>
            <a:pPr>
              <a:lnSpc>
                <a:spcPct val="11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     </a:t>
            </a:r>
            <a:r>
              <a:rPr b="0" lang="en-US" sz="1400" strike="noStrike" u="none">
                <a:solidFill>
                  <a:srgbClr val="000000"/>
                </a:solidFill>
                <a:effectLst/>
                <a:uFillTx/>
                <a:latin typeface="Arial"/>
              </a:rPr>
              <a:t>For further understanding of objectives or observations, please contact </a:t>
            </a:r>
            <a:r>
              <a:rPr b="0" lang="en-GB" sz="1400" strike="noStrike" u="none">
                <a:solidFill>
                  <a:srgbClr val="000000"/>
                </a:solidFill>
                <a:effectLst/>
                <a:uFillTx/>
                <a:latin typeface="Arial"/>
              </a:rPr>
              <a:t>Rob Yeo</a:t>
            </a:r>
            <a:r>
              <a:rPr b="0" lang="en-US" sz="1400" strike="noStrike" u="none">
                <a:solidFill>
                  <a:srgbClr val="000000"/>
                </a:solidFill>
                <a:effectLst/>
                <a:uFillTx/>
                <a:latin typeface="Arial"/>
              </a:rPr>
              <a:t> at </a:t>
            </a:r>
            <a:endParaRPr b="0" lang="en-US" sz="1400" strike="noStrike" u="none">
              <a:solidFill>
                <a:srgbClr val="000000"/>
              </a:solidFill>
              <a:effectLst/>
              <a:uFillTx/>
              <a:latin typeface="Times New Roman"/>
            </a:endParaRPr>
          </a:p>
        </p:txBody>
      </p:sp>
      <p:sp>
        <p:nvSpPr>
          <p:cNvPr id="29" name=""/>
          <p:cNvSpPr/>
          <p:nvPr/>
        </p:nvSpPr>
        <p:spPr>
          <a:xfrm>
            <a:off x="304920" y="3505320"/>
            <a:ext cx="8229600" cy="160020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152280" y="2743200"/>
            <a:ext cx="8001000" cy="246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 Rob Yeo, Manager European Gas Risk Management</a:t>
            </a:r>
            <a:r>
              <a:rPr b="0" lang="en-GB" sz="1000" strike="noStrike" u="none">
                <a:solidFill>
                  <a:srgbClr val="000000"/>
                </a:solidFill>
                <a:effectLst/>
                <a:uFillTx/>
                <a:latin typeface="Arial"/>
              </a:rPr>
              <a:t>	</a:t>
            </a:r>
            <a:r>
              <a:rPr b="0" lang="en-GB" sz="1000" strike="noStrike" u="none">
                <a:solidFill>
                  <a:srgbClr val="000000"/>
                </a:solidFill>
                <a:effectLst/>
                <a:uFillTx/>
                <a:latin typeface="Arial"/>
              </a:rPr>
              <a:t> James New, Senior Director European Risk Management</a:t>
            </a:r>
            <a:endParaRPr b="0" lang="en-US" sz="1000" strike="noStrike" u="none">
              <a:solidFill>
                <a:srgbClr val="000000"/>
              </a:solidFill>
              <a:effectLst/>
              <a:uFillTx/>
              <a:latin typeface="Times New Roman"/>
            </a:endParaRPr>
          </a:p>
        </p:txBody>
      </p:sp>
      <p:sp>
        <p:nvSpPr>
          <p:cNvPr id="31" name=""/>
          <p:cNvSpPr/>
          <p:nvPr/>
        </p:nvSpPr>
        <p:spPr>
          <a:xfrm>
            <a:off x="380880" y="3524400"/>
            <a:ext cx="2438640" cy="14058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Bob Hall – VP Gas Middle Office</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Jeff Gossett – Director Risk</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John Arnold – VP Financial Trading</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Scott Neal – VP Eastern Trading</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Georganne Hodges – VP Fin Ops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Bill Bradford – VP Credit</a:t>
            </a:r>
            <a:endParaRPr b="0" lang="en-US" sz="1000" strike="noStrike" u="none">
              <a:solidFill>
                <a:srgbClr val="000000"/>
              </a:solidFill>
              <a:effectLst/>
              <a:uFillTx/>
              <a:latin typeface="Times New Roman"/>
            </a:endParaRPr>
          </a:p>
        </p:txBody>
      </p:sp>
      <p:sp>
        <p:nvSpPr>
          <p:cNvPr id="32" name=""/>
          <p:cNvSpPr/>
          <p:nvPr/>
        </p:nvSpPr>
        <p:spPr>
          <a:xfrm>
            <a:off x="5334120" y="609480"/>
            <a:ext cx="358128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&amp; Objectives</a:t>
            </a:r>
            <a:endParaRPr b="0" lang="en-US" sz="2400" strike="noStrike" u="none">
              <a:solidFill>
                <a:srgbClr val="000000"/>
              </a:solidFill>
              <a:effectLst/>
              <a:uFillTx/>
              <a:latin typeface="Times New Roman"/>
            </a:endParaRPr>
          </a:p>
        </p:txBody>
      </p:sp>
      <p:sp>
        <p:nvSpPr>
          <p:cNvPr id="33" name=""/>
          <p:cNvSpPr/>
          <p:nvPr/>
        </p:nvSpPr>
        <p:spPr>
          <a:xfrm>
            <a:off x="304920" y="5791320"/>
            <a:ext cx="5333760" cy="328680"/>
          </a:xfrm>
          <a:prstGeom prst="rect">
            <a:avLst/>
          </a:prstGeom>
          <a:noFill/>
          <a:ln w="0">
            <a:noFill/>
          </a:ln>
        </p:spPr>
        <p:style>
          <a:lnRef idx="0"/>
          <a:fillRef idx="0"/>
          <a:effectRef idx="0"/>
          <a:fontRef idx="minor"/>
        </p:style>
        <p:txBody>
          <a:bodyPr lIns="90000" rIns="90000" tIns="46800" bIns="46800" anchor="t">
            <a:spAutoFit/>
          </a:bodyPr>
          <a:p>
            <a:pPr>
              <a:lnSpc>
                <a:spcPct val="11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GB" sz="1400" strike="noStrike" u="none">
                <a:solidFill>
                  <a:srgbClr val="000000"/>
                </a:solidFill>
                <a:effectLst/>
                <a:uFillTx/>
                <a:latin typeface="Arial"/>
              </a:rPr>
              <a:t>020 7783 7997</a:t>
            </a:r>
            <a:r>
              <a:rPr b="0" lang="en-US" sz="1400" strike="noStrike" u="none">
                <a:solidFill>
                  <a:srgbClr val="000000"/>
                </a:solidFill>
                <a:effectLst/>
                <a:uFillTx/>
                <a:latin typeface="Arial"/>
              </a:rPr>
              <a:t> or </a:t>
            </a:r>
            <a:r>
              <a:rPr b="0" lang="en-GB" sz="1400" strike="noStrike" u="none">
                <a:solidFill>
                  <a:srgbClr val="000000"/>
                </a:solidFill>
                <a:effectLst/>
                <a:uFillTx/>
                <a:latin typeface="Arial"/>
              </a:rPr>
              <a:t>robert</a:t>
            </a:r>
            <a:r>
              <a:rPr b="0" lang="en-US" sz="1400" strike="noStrike" u="none">
                <a:solidFill>
                  <a:srgbClr val="000000"/>
                </a:solidFill>
                <a:effectLst/>
                <a:uFillTx/>
                <a:latin typeface="Arial"/>
              </a:rPr>
              <a:t>.</a:t>
            </a:r>
            <a:r>
              <a:rPr b="0" lang="en-GB" sz="1400" strike="noStrike" u="none">
                <a:solidFill>
                  <a:srgbClr val="000000"/>
                </a:solidFill>
                <a:effectLst/>
                <a:uFillTx/>
                <a:latin typeface="Arial"/>
              </a:rPr>
              <a:t>yeo</a:t>
            </a:r>
            <a:r>
              <a:rPr b="0" lang="en-US" sz="1400" strike="noStrike" u="none">
                <a:solidFill>
                  <a:srgbClr val="000000"/>
                </a:solidFill>
                <a:effectLst/>
                <a:uFillTx/>
                <a:latin typeface="Arial"/>
              </a:rPr>
              <a:t>@enron.com</a:t>
            </a:r>
            <a:endParaRPr b="0" lang="en-US" sz="1400" strike="noStrike" u="none">
              <a:solidFill>
                <a:srgbClr val="000000"/>
              </a:solidFill>
              <a:effectLst/>
              <a:uFillTx/>
              <a:latin typeface="Times New Roman"/>
            </a:endParaRPr>
          </a:p>
        </p:txBody>
      </p:sp>
      <p:sp>
        <p:nvSpPr>
          <p:cNvPr id="34"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8"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1</a:t>
            </a:r>
            <a:endParaRPr b="0" lang="en-US" sz="1600" strike="noStrike" u="none">
              <a:solidFill>
                <a:srgbClr val="000000"/>
              </a:solidFill>
              <a:effectLst/>
              <a:uFillTx/>
              <a:latin typeface="Times New Roman"/>
            </a:endParaRPr>
          </a:p>
        </p:txBody>
      </p:sp>
      <p:sp>
        <p:nvSpPr>
          <p:cNvPr id="39"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2362320" y="6445080"/>
            <a:ext cx="4038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 North American Gas - June 2001</a:t>
            </a:r>
            <a:endParaRPr b="0" lang="en-US" sz="1600" strike="noStrike" u="none">
              <a:solidFill>
                <a:srgbClr val="000000"/>
              </a:solidFill>
              <a:effectLst/>
              <a:uFillTx/>
              <a:latin typeface="Times New Roman"/>
            </a:endParaRPr>
          </a:p>
        </p:txBody>
      </p:sp>
      <p:sp>
        <p:nvSpPr>
          <p:cNvPr id="41"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42" name=""/>
          <p:cNvSpPr/>
          <p:nvPr/>
        </p:nvSpPr>
        <p:spPr>
          <a:xfrm>
            <a:off x="228600" y="114300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The objective of this review</a:t>
            </a:r>
            <a:endParaRPr b="0" lang="en-US" sz="1600" strike="noStrike" u="none">
              <a:solidFill>
                <a:srgbClr val="000000"/>
              </a:solidFill>
              <a:effectLst/>
              <a:uFillTx/>
              <a:latin typeface="Times New Roman"/>
            </a:endParaRPr>
          </a:p>
        </p:txBody>
      </p:sp>
      <p:sp>
        <p:nvSpPr>
          <p:cNvPr id="43" name=""/>
          <p:cNvSpPr/>
          <p:nvPr/>
        </p:nvSpPr>
        <p:spPr>
          <a:xfrm>
            <a:off x="228600" y="2362320"/>
            <a:ext cx="33526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Doorstep Team Members</a:t>
            </a:r>
            <a:endParaRPr b="0" lang="en-US" sz="1600" strike="noStrike" u="none">
              <a:solidFill>
                <a:srgbClr val="000000"/>
              </a:solidFill>
              <a:effectLst/>
              <a:uFillTx/>
              <a:latin typeface="Times New Roman"/>
            </a:endParaRPr>
          </a:p>
        </p:txBody>
      </p:sp>
      <p:sp>
        <p:nvSpPr>
          <p:cNvPr id="44" name=""/>
          <p:cNvSpPr/>
          <p:nvPr/>
        </p:nvSpPr>
        <p:spPr>
          <a:xfrm>
            <a:off x="228600" y="3124080"/>
            <a:ext cx="38098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Office Personnel Interviewed</a:t>
            </a:r>
            <a:endParaRPr b="0" lang="en-US" sz="1600" strike="noStrike" u="none">
              <a:solidFill>
                <a:srgbClr val="000000"/>
              </a:solidFill>
              <a:effectLst/>
              <a:uFillTx/>
              <a:latin typeface="Times New Roman"/>
            </a:endParaRPr>
          </a:p>
        </p:txBody>
      </p:sp>
      <p:sp>
        <p:nvSpPr>
          <p:cNvPr id="45" name=""/>
          <p:cNvSpPr/>
          <p:nvPr/>
        </p:nvSpPr>
        <p:spPr>
          <a:xfrm>
            <a:off x="228600" y="5181480"/>
            <a:ext cx="38862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Questions?</a:t>
            </a:r>
            <a:endParaRPr b="0" lang="en-US" sz="1600" strike="noStrike" u="none">
              <a:solidFill>
                <a:srgbClr val="000000"/>
              </a:solidFill>
              <a:effectLst/>
              <a:uFillTx/>
              <a:latin typeface="Times New Roman"/>
            </a:endParaRPr>
          </a:p>
        </p:txBody>
      </p:sp>
      <p:sp>
        <p:nvSpPr>
          <p:cNvPr id="46" name=""/>
          <p:cNvSpPr/>
          <p:nvPr/>
        </p:nvSpPr>
        <p:spPr>
          <a:xfrm>
            <a:off x="2666880" y="3505320"/>
            <a:ext cx="3200400" cy="1558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Darron Giron – Risk Manager Western</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Kam Keiser – Risk Manager Eastern</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Errol McLaughlin – Risk Manager Financial</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John Valdes – Operational Analysis Gas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Greg Whiting – Director Gas Accounting</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Angelo Miroballi – Manager Financial Gas Settlements</a:t>
            </a:r>
            <a:endParaRPr b="0" lang="en-US" sz="1000" strike="noStrike" u="none">
              <a:solidFill>
                <a:srgbClr val="000000"/>
              </a:solidFill>
              <a:effectLst/>
              <a:uFillTx/>
              <a:latin typeface="Times New Roman"/>
            </a:endParaRPr>
          </a:p>
        </p:txBody>
      </p:sp>
      <p:sp>
        <p:nvSpPr>
          <p:cNvPr id="47" name=""/>
          <p:cNvSpPr/>
          <p:nvPr/>
        </p:nvSpPr>
        <p:spPr>
          <a:xfrm>
            <a:off x="5486400" y="3505320"/>
            <a:ext cx="3200400" cy="1637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Chris Abel –Risk Manager Consolidation</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Bryce Baxter – Manager Physical Gas Settlements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Bob Superty – Director Logistics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Rita Wynne – Manager Volume Management</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Frank Hayden – Manager RAC</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Ed McMichael – VP Gas Structuring</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Beth Perlman – VP IT</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
          <p:cNvSpPr/>
          <p:nvPr/>
        </p:nvSpPr>
        <p:spPr>
          <a:xfrm>
            <a:off x="5410080" y="22860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Summary of</a:t>
            </a:r>
            <a:endParaRPr b="0" lang="en-US" sz="2400" strike="noStrike" u="none">
              <a:solidFill>
                <a:srgbClr val="000000"/>
              </a:solidFill>
              <a:effectLst/>
              <a:uFillTx/>
              <a:latin typeface="Times New Roman"/>
            </a:endParaRPr>
          </a:p>
        </p:txBody>
      </p:sp>
      <p:sp>
        <p:nvSpPr>
          <p:cNvPr id="49" name=""/>
          <p:cNvSpPr/>
          <p:nvPr/>
        </p:nvSpPr>
        <p:spPr>
          <a:xfrm>
            <a:off x="5638680" y="53352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Office Highlights</a:t>
            </a:r>
            <a:endParaRPr b="0" lang="en-US" sz="2400" strike="noStrike" u="none">
              <a:solidFill>
                <a:srgbClr val="000000"/>
              </a:solidFill>
              <a:effectLst/>
              <a:uFillTx/>
              <a:latin typeface="Times New Roman"/>
            </a:endParaRPr>
          </a:p>
        </p:txBody>
      </p:sp>
      <p:sp>
        <p:nvSpPr>
          <p:cNvPr id="50" name=""/>
          <p:cNvSpPr/>
          <p:nvPr/>
        </p:nvSpPr>
        <p:spPr>
          <a:xfrm>
            <a:off x="380880" y="1447920"/>
            <a:ext cx="8382240" cy="15238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380880" y="990720"/>
            <a:ext cx="3810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Trading</a:t>
            </a:r>
            <a:r>
              <a:rPr b="0" lang="en-US" sz="1600" strike="noStrike" u="none">
                <a:solidFill>
                  <a:srgbClr val="ff6600"/>
                </a:solidFill>
                <a:effectLst/>
                <a:uFillTx/>
                <a:latin typeface="Arial Black"/>
              </a:rPr>
              <a:t> Profile</a:t>
            </a:r>
            <a:endParaRPr b="0" lang="en-US" sz="1600" strike="noStrike" u="none">
              <a:solidFill>
                <a:srgbClr val="000000"/>
              </a:solidFill>
              <a:effectLst/>
              <a:uFillTx/>
              <a:latin typeface="Times New Roman"/>
            </a:endParaRPr>
          </a:p>
        </p:txBody>
      </p:sp>
      <p:sp>
        <p:nvSpPr>
          <p:cNvPr id="52" name=""/>
          <p:cNvSpPr/>
          <p:nvPr/>
        </p:nvSpPr>
        <p:spPr>
          <a:xfrm>
            <a:off x="304920" y="1523880"/>
            <a:ext cx="8458200" cy="14860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traded markets are liquid out to between 24 and 36 months forward.  The trading exposures go out to 2025, but are typically small when compared to the front months trading positions.  The markets are extremely volatile at present with large price curve movements at the front of the curve.</a:t>
            </a: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core trading is of vanilla products: OTC and Exchange traded swaps, futures, basis swaps and options.  However, transportation, storage and some exotic option products as well as structured deals (taking the position out to 2025) compliment the normal trading activities.</a:t>
            </a:r>
            <a:endParaRPr b="0" lang="en-US" sz="1400" strike="noStrike" u="none">
              <a:solidFill>
                <a:srgbClr val="000000"/>
              </a:solidFill>
              <a:effectLst/>
              <a:uFillTx/>
              <a:latin typeface="Times New Roman"/>
            </a:endParaRPr>
          </a:p>
        </p:txBody>
      </p:sp>
      <p:sp>
        <p:nvSpPr>
          <p:cNvPr id="53" name=""/>
          <p:cNvSpPr/>
          <p:nvPr/>
        </p:nvSpPr>
        <p:spPr>
          <a:xfrm>
            <a:off x="380880" y="4419720"/>
            <a:ext cx="8382240" cy="76176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304920" y="403848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Transaction Data</a:t>
            </a:r>
            <a:endParaRPr b="0" lang="en-US" sz="1600" strike="noStrike" u="none">
              <a:solidFill>
                <a:srgbClr val="000000"/>
              </a:solidFill>
              <a:effectLst/>
              <a:uFillTx/>
              <a:latin typeface="Times New Roman"/>
            </a:endParaRPr>
          </a:p>
        </p:txBody>
      </p:sp>
      <p:pic>
        <p:nvPicPr>
          <p:cNvPr id="55" name="" descr=""/>
          <p:cNvPicPr/>
          <p:nvPr/>
        </p:nvPicPr>
        <p:blipFill>
          <a:blip r:embed="rId1"/>
          <a:stretch/>
        </p:blipFill>
        <p:spPr>
          <a:xfrm>
            <a:off x="152280" y="228600"/>
            <a:ext cx="524160" cy="552600"/>
          </a:xfrm>
          <a:prstGeom prst="rect">
            <a:avLst/>
          </a:prstGeom>
          <a:noFill/>
          <a:ln w="0">
            <a:noFill/>
          </a:ln>
        </p:spPr>
      </p:pic>
      <p:sp>
        <p:nvSpPr>
          <p:cNvPr id="56" name=""/>
          <p:cNvSpPr/>
          <p:nvPr/>
        </p:nvSpPr>
        <p:spPr>
          <a:xfrm>
            <a:off x="380880" y="3429000"/>
            <a:ext cx="8382240" cy="53352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304920" y="3048120"/>
            <a:ext cx="33526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Counterparties</a:t>
            </a:r>
            <a:endParaRPr b="0" lang="en-US" sz="1600" strike="noStrike" u="none">
              <a:solidFill>
                <a:srgbClr val="000000"/>
              </a:solidFill>
              <a:effectLst/>
              <a:uFillTx/>
              <a:latin typeface="Times New Roman"/>
            </a:endParaRPr>
          </a:p>
        </p:txBody>
      </p:sp>
      <p:sp>
        <p:nvSpPr>
          <p:cNvPr id="58" name=""/>
          <p:cNvSpPr/>
          <p:nvPr/>
        </p:nvSpPr>
        <p:spPr>
          <a:xfrm>
            <a:off x="380880" y="3429000"/>
            <a:ext cx="784872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trading desk acts as market maker throughout North America and so trades with several hundred counterparties, ranging from direct competitors to small end users of gas.</a:t>
            </a:r>
            <a:endParaRPr b="0" lang="en-US" sz="1400" strike="noStrike" u="none">
              <a:solidFill>
                <a:srgbClr val="000000"/>
              </a:solidFill>
              <a:effectLst/>
              <a:uFillTx/>
              <a:latin typeface="Times New Roman"/>
            </a:endParaRPr>
          </a:p>
        </p:txBody>
      </p:sp>
      <p:sp>
        <p:nvSpPr>
          <p:cNvPr id="59" name=""/>
          <p:cNvSpPr/>
          <p:nvPr/>
        </p:nvSpPr>
        <p:spPr>
          <a:xfrm>
            <a:off x="380880" y="4419720"/>
            <a:ext cx="845820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The markets and trading desks are split between East, West, Financial, Central and Texas.  East, West and Financial have the highest trading volumes (approximately 3,000 deals per day).  EOL accounts for approximately 80 to 90% of all deal flow.</a:t>
            </a:r>
            <a:endParaRPr b="0" lang="en-US" sz="1400" strike="noStrike" u="none">
              <a:solidFill>
                <a:srgbClr val="000000"/>
              </a:solidFill>
              <a:effectLst/>
              <a:uFillTx/>
              <a:latin typeface="Times New Roman"/>
            </a:endParaRPr>
          </a:p>
        </p:txBody>
      </p:sp>
      <p:sp>
        <p:nvSpPr>
          <p:cNvPr id="60" name=""/>
          <p:cNvSpPr/>
          <p:nvPr/>
        </p:nvSpPr>
        <p:spPr>
          <a:xfrm>
            <a:off x="380880" y="5715000"/>
            <a:ext cx="8382240" cy="53352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304920" y="5257800"/>
            <a:ext cx="48006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Financial Data </a:t>
            </a:r>
            <a:endParaRPr b="0" lang="en-US" sz="1600" strike="noStrike" u="none">
              <a:solidFill>
                <a:srgbClr val="000000"/>
              </a:solidFill>
              <a:effectLst/>
              <a:uFillTx/>
              <a:latin typeface="Times New Roman"/>
            </a:endParaRPr>
          </a:p>
        </p:txBody>
      </p:sp>
      <p:sp>
        <p:nvSpPr>
          <p:cNvPr id="62" name=""/>
          <p:cNvSpPr/>
          <p:nvPr/>
        </p:nvSpPr>
        <p:spPr>
          <a:xfrm>
            <a:off x="304920" y="5715000"/>
            <a:ext cx="8229600" cy="520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As at 31 May 2001 NA Gas had YTD profits of $395m.  It had a net open trading position of short 270 bcf and VAR of $54m versus limits of 600 bcf and $86m respectively.</a:t>
            </a:r>
            <a:endParaRPr b="0" lang="en-US" sz="1400" strike="noStrike" u="none">
              <a:solidFill>
                <a:srgbClr val="000000"/>
              </a:solidFill>
              <a:effectLst/>
              <a:uFillTx/>
              <a:latin typeface="Times New Roman"/>
            </a:endParaRPr>
          </a:p>
        </p:txBody>
      </p:sp>
      <p:sp>
        <p:nvSpPr>
          <p:cNvPr id="63" name=""/>
          <p:cNvSpPr/>
          <p:nvPr/>
        </p:nvSpPr>
        <p:spPr>
          <a:xfrm>
            <a:off x="523800" y="228600"/>
            <a:ext cx="35146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Wholesale Services</a:t>
            </a:r>
            <a:endParaRPr b="0" lang="en-US" sz="2400" strike="noStrike" u="none">
              <a:solidFill>
                <a:srgbClr val="000000"/>
              </a:solidFill>
              <a:effectLst/>
              <a:uFillTx/>
              <a:latin typeface="Times New Roman"/>
            </a:endParaRPr>
          </a:p>
        </p:txBody>
      </p:sp>
      <p:sp>
        <p:nvSpPr>
          <p:cNvPr id="64"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8"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2cba"/>
                </a:solidFill>
                <a:effectLst/>
                <a:uFillTx/>
                <a:latin typeface="Arial Black"/>
              </a:rPr>
              <a:t>2</a:t>
            </a:r>
            <a:endParaRPr b="0" lang="en-US" sz="1600" strike="noStrike" u="none">
              <a:solidFill>
                <a:srgbClr val="000000"/>
              </a:solidFill>
              <a:effectLst/>
              <a:uFillTx/>
              <a:latin typeface="Times New Roman"/>
            </a:endParaRPr>
          </a:p>
        </p:txBody>
      </p:sp>
      <p:sp>
        <p:nvSpPr>
          <p:cNvPr id="69"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0" name=""/>
          <p:cNvSpPr/>
          <p:nvPr/>
        </p:nvSpPr>
        <p:spPr>
          <a:xfrm>
            <a:off x="2362320" y="6445080"/>
            <a:ext cx="4038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 North American Gas - June 2001</a:t>
            </a:r>
            <a:endParaRPr b="0" lang="en-US" sz="1600" strike="noStrike" u="none">
              <a:solidFill>
                <a:srgbClr val="000000"/>
              </a:solidFill>
              <a:effectLst/>
              <a:uFillTx/>
              <a:latin typeface="Times New Roman"/>
            </a:endParaRPr>
          </a:p>
        </p:txBody>
      </p:sp>
      <p:sp>
        <p:nvSpPr>
          <p:cNvPr id="71"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
          <p:cNvSpPr/>
          <p:nvPr/>
        </p:nvSpPr>
        <p:spPr>
          <a:xfrm>
            <a:off x="685800" y="1371600"/>
            <a:ext cx="8001000" cy="47242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609480" y="106668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ff6600"/>
                </a:solidFill>
                <a:effectLst/>
                <a:uFillTx/>
                <a:latin typeface="Arial Black"/>
              </a:rPr>
              <a:t>VAR versus VAR Limit for 2001</a:t>
            </a:r>
            <a:endParaRPr b="0" lang="en-US" sz="1600" strike="noStrike" u="none">
              <a:solidFill>
                <a:srgbClr val="000000"/>
              </a:solidFill>
              <a:effectLst/>
              <a:uFillTx/>
              <a:latin typeface="Times New Roman"/>
            </a:endParaRPr>
          </a:p>
        </p:txBody>
      </p:sp>
      <p:sp>
        <p:nvSpPr>
          <p:cNvPr id="74"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75"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pic>
        <p:nvPicPr>
          <p:cNvPr id="76" name="" descr=""/>
          <p:cNvPicPr/>
          <p:nvPr/>
        </p:nvPicPr>
        <p:blipFill>
          <a:blip r:embed="rId1"/>
          <a:stretch/>
        </p:blipFill>
        <p:spPr>
          <a:xfrm>
            <a:off x="152280" y="228600"/>
            <a:ext cx="524160" cy="552600"/>
          </a:xfrm>
          <a:prstGeom prst="rect">
            <a:avLst/>
          </a:prstGeom>
          <a:noFill/>
          <a:ln w="0">
            <a:noFill/>
          </a:ln>
        </p:spPr>
      </p:pic>
      <p:sp>
        <p:nvSpPr>
          <p:cNvPr id="77" name=""/>
          <p:cNvSpPr/>
          <p:nvPr/>
        </p:nvSpPr>
        <p:spPr>
          <a:xfrm>
            <a:off x="523800" y="228600"/>
            <a:ext cx="35146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Wholesale Services</a:t>
            </a:r>
            <a:endParaRPr b="0" lang="en-US" sz="2400" strike="noStrike" u="none">
              <a:solidFill>
                <a:srgbClr val="000000"/>
              </a:solidFill>
              <a:effectLst/>
              <a:uFillTx/>
              <a:latin typeface="Times New Roman"/>
            </a:endParaRPr>
          </a:p>
        </p:txBody>
      </p:sp>
      <p:sp>
        <p:nvSpPr>
          <p:cNvPr id="78"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0"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2"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3</a:t>
            </a:r>
            <a:endParaRPr b="0" lang="en-US" sz="1600" strike="noStrike" u="none">
              <a:solidFill>
                <a:srgbClr val="000000"/>
              </a:solidFill>
              <a:effectLst/>
              <a:uFillTx/>
              <a:latin typeface="Times New Roman"/>
            </a:endParaRPr>
          </a:p>
        </p:txBody>
      </p:sp>
      <p:sp>
        <p:nvSpPr>
          <p:cNvPr id="83"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2362320" y="6445080"/>
            <a:ext cx="4038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 North American Gas - June 2001</a:t>
            </a:r>
            <a:endParaRPr b="0" lang="en-US" sz="1600" strike="noStrike" u="none">
              <a:solidFill>
                <a:srgbClr val="000000"/>
              </a:solidFill>
              <a:effectLst/>
              <a:uFillTx/>
              <a:latin typeface="Times New Roman"/>
            </a:endParaRPr>
          </a:p>
        </p:txBody>
      </p:sp>
      <p:sp>
        <p:nvSpPr>
          <p:cNvPr id="85"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graphicFrame>
        <p:nvGraphicFramePr>
          <p:cNvPr id="86" name=""/>
          <p:cNvGraphicFramePr/>
          <p:nvPr/>
        </p:nvGraphicFramePr>
        <p:xfrm>
          <a:off x="1219320" y="1828800"/>
          <a:ext cx="6781680" cy="3629160"/>
        </p:xfrm>
        <a:graphic>
          <a:graphicData uri="http://schemas.openxmlformats.org/presentationml/2006/ole">
            <p:oleObj progId="Excel.Sheet.12" r:id="rId2" spid="">
              <p:embed/>
              <p:pic>
                <p:nvPicPr>
                  <p:cNvPr id="87" name="" descr=""/>
                  <p:cNvPicPr/>
                  <p:nvPr/>
                </p:nvPicPr>
                <p:blipFill>
                  <a:blip r:embed="rId3"/>
                  <a:stretch/>
                </p:blipFill>
                <p:spPr>
                  <a:xfrm>
                    <a:off x="1219320" y="1828800"/>
                    <a:ext cx="6781680" cy="36291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8" name=""/>
          <p:cNvSpPr/>
          <p:nvPr/>
        </p:nvSpPr>
        <p:spPr>
          <a:xfrm>
            <a:off x="685800" y="1371600"/>
            <a:ext cx="8001000" cy="4724280"/>
          </a:xfrm>
          <a:prstGeom prst="rect">
            <a:avLst/>
          </a:prstGeom>
          <a:gradFill rotWithShape="0">
            <a:gsLst>
              <a:gs pos="0">
                <a:srgbClr val="eaeaea"/>
              </a:gs>
              <a:gs pos="100000">
                <a:srgbClr val="ffffff"/>
              </a:gs>
            </a:gsLst>
            <a:lin ang="5400000"/>
          </a:gradFill>
          <a:ln w="9360">
            <a:solidFill>
              <a:srgbClr val="000000"/>
            </a:solidFill>
            <a:miter/>
          </a:ln>
          <a:effectLst>
            <a:outerShdw dist="40186" dir="1096358"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a:off x="609480" y="1066680"/>
            <a:ext cx="411480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6600"/>
                </a:solidFill>
                <a:effectLst/>
                <a:uFillTx/>
                <a:latin typeface="Arial Black"/>
              </a:rPr>
              <a:t>Control Strengths</a:t>
            </a:r>
            <a:endParaRPr b="0" lang="en-US" sz="1600" strike="noStrike" u="none">
              <a:solidFill>
                <a:srgbClr val="000000"/>
              </a:solidFill>
              <a:effectLst/>
              <a:uFillTx/>
              <a:latin typeface="Times New Roman"/>
            </a:endParaRPr>
          </a:p>
        </p:txBody>
      </p:sp>
      <p:sp>
        <p:nvSpPr>
          <p:cNvPr id="90"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91"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92" name=""/>
          <p:cNvSpPr/>
          <p:nvPr/>
        </p:nvSpPr>
        <p:spPr>
          <a:xfrm>
            <a:off x="762120" y="1600200"/>
            <a:ext cx="7162560" cy="4742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Good working relationship between risk management and traders</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Real time Position Management and Curve shift and New deal PL</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High percentage of EOL deals allowing Straight Through Processing</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Strong Informal Controls exist</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Operational analysis team has been set up to address known Flash to Actuals Issues</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Trading books are broken down so that individual traders take direct responsibility for each area</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Robust settlement process</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Arial"/>
              </a:rPr>
              <a:t>High level of Master Agreements in place with counterparties</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pic>
        <p:nvPicPr>
          <p:cNvPr id="93" name="" descr=""/>
          <p:cNvPicPr/>
          <p:nvPr/>
        </p:nvPicPr>
        <p:blipFill>
          <a:blip r:embed="rId1"/>
          <a:stretch/>
        </p:blipFill>
        <p:spPr>
          <a:xfrm>
            <a:off x="152280" y="228600"/>
            <a:ext cx="524160" cy="552600"/>
          </a:xfrm>
          <a:prstGeom prst="rect">
            <a:avLst/>
          </a:prstGeom>
          <a:noFill/>
          <a:ln w="0">
            <a:noFill/>
          </a:ln>
        </p:spPr>
      </p:pic>
      <p:sp>
        <p:nvSpPr>
          <p:cNvPr id="94" name=""/>
          <p:cNvSpPr/>
          <p:nvPr/>
        </p:nvSpPr>
        <p:spPr>
          <a:xfrm>
            <a:off x="523800" y="228600"/>
            <a:ext cx="35146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Wholesale Services</a:t>
            </a:r>
            <a:endParaRPr b="0" lang="en-US" sz="2400" strike="noStrike" u="none">
              <a:solidFill>
                <a:srgbClr val="000000"/>
              </a:solidFill>
              <a:effectLst/>
              <a:uFillTx/>
              <a:latin typeface="Times New Roman"/>
            </a:endParaRPr>
          </a:p>
        </p:txBody>
      </p:sp>
      <p:sp>
        <p:nvSpPr>
          <p:cNvPr id="95"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9"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4</a:t>
            </a:r>
            <a:endParaRPr b="0" lang="en-US" sz="1600" strike="noStrike" u="none">
              <a:solidFill>
                <a:srgbClr val="000000"/>
              </a:solidFill>
              <a:effectLst/>
              <a:uFillTx/>
              <a:latin typeface="Times New Roman"/>
            </a:endParaRPr>
          </a:p>
        </p:txBody>
      </p:sp>
      <p:sp>
        <p:nvSpPr>
          <p:cNvPr id="100"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2362320" y="6445080"/>
            <a:ext cx="4038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 North American Gas - June 2001</a:t>
            </a:r>
            <a:endParaRPr b="0" lang="en-US" sz="1600" strike="noStrike" u="none">
              <a:solidFill>
                <a:srgbClr val="000000"/>
              </a:solidFill>
              <a:effectLst/>
              <a:uFillTx/>
              <a:latin typeface="Times New Roman"/>
            </a:endParaRPr>
          </a:p>
        </p:txBody>
      </p:sp>
      <p:sp>
        <p:nvSpPr>
          <p:cNvPr id="102"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3"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104"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105"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110"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111"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112"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113" name=""/>
          <p:cNvSpPr/>
          <p:nvPr/>
        </p:nvSpPr>
        <p:spPr>
          <a:xfrm>
            <a:off x="1219320" y="1676520"/>
            <a:ext cx="213336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335268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5" name=""/>
          <p:cNvSpPr/>
          <p:nvPr/>
        </p:nvSpPr>
        <p:spPr>
          <a:xfrm>
            <a:off x="548640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a:off x="7620120" y="1676520"/>
            <a:ext cx="114300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1219320" y="3581280"/>
            <a:ext cx="213336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8" name=""/>
          <p:cNvSpPr/>
          <p:nvPr/>
        </p:nvSpPr>
        <p:spPr>
          <a:xfrm>
            <a:off x="335268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9" name=""/>
          <p:cNvSpPr/>
          <p:nvPr/>
        </p:nvSpPr>
        <p:spPr>
          <a:xfrm>
            <a:off x="548640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0" name=""/>
          <p:cNvSpPr/>
          <p:nvPr/>
        </p:nvSpPr>
        <p:spPr>
          <a:xfrm>
            <a:off x="7620120" y="3581280"/>
            <a:ext cx="114300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1"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2" name=""/>
          <p:cNvSpPr/>
          <p:nvPr/>
        </p:nvSpPr>
        <p:spPr>
          <a:xfrm>
            <a:off x="457200" y="1676520"/>
            <a:ext cx="38088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3" name=""/>
          <p:cNvSpPr/>
          <p:nvPr/>
        </p:nvSpPr>
        <p:spPr>
          <a:xfrm>
            <a:off x="457200" y="3581280"/>
            <a:ext cx="38088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1</a:t>
            </a:r>
            <a:endParaRPr b="0" lang="en-US" sz="1200" strike="noStrike" u="none">
              <a:solidFill>
                <a:srgbClr val="000000"/>
              </a:solidFill>
              <a:effectLst/>
              <a:uFillTx/>
              <a:latin typeface="Times New Roman"/>
            </a:endParaRPr>
          </a:p>
        </p:txBody>
      </p:sp>
      <p:sp>
        <p:nvSpPr>
          <p:cNvPr id="125" name=""/>
          <p:cNvSpPr/>
          <p:nvPr/>
        </p:nvSpPr>
        <p:spPr>
          <a:xfrm>
            <a:off x="457200" y="367524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2</a:t>
            </a:r>
            <a:endParaRPr b="0" lang="en-US" sz="1200" strike="noStrike" u="none">
              <a:solidFill>
                <a:srgbClr val="000000"/>
              </a:solidFill>
              <a:effectLst/>
              <a:uFillTx/>
              <a:latin typeface="Times New Roman"/>
            </a:endParaRPr>
          </a:p>
        </p:txBody>
      </p:sp>
      <p:sp>
        <p:nvSpPr>
          <p:cNvPr id="126"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127" name=""/>
          <p:cNvSpPr/>
          <p:nvPr/>
        </p:nvSpPr>
        <p:spPr>
          <a:xfrm>
            <a:off x="3581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3809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2438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2666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1295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1523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4038480" y="586728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134" name=""/>
          <p:cNvSpPr/>
          <p:nvPr/>
        </p:nvSpPr>
        <p:spPr>
          <a:xfrm>
            <a:off x="2819520" y="588312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135" name=""/>
          <p:cNvSpPr/>
          <p:nvPr/>
        </p:nvSpPr>
        <p:spPr>
          <a:xfrm>
            <a:off x="1676520" y="588312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136" name=""/>
          <p:cNvSpPr/>
          <p:nvPr/>
        </p:nvSpPr>
        <p:spPr>
          <a:xfrm>
            <a:off x="3657600" y="595944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37" name=""/>
          <p:cNvSpPr/>
          <p:nvPr/>
        </p:nvSpPr>
        <p:spPr>
          <a:xfrm>
            <a:off x="2514600" y="595944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38" name=""/>
          <p:cNvSpPr/>
          <p:nvPr/>
        </p:nvSpPr>
        <p:spPr>
          <a:xfrm>
            <a:off x="1371600" y="595944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139" name=""/>
          <p:cNvSpPr/>
          <p:nvPr/>
        </p:nvSpPr>
        <p:spPr>
          <a:xfrm>
            <a:off x="380880" y="586728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140"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41"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142"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143" name=""/>
          <p:cNvSpPr/>
          <p:nvPr/>
        </p:nvSpPr>
        <p:spPr>
          <a:xfrm>
            <a:off x="838080" y="1676520"/>
            <a:ext cx="38124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4" name=""/>
          <p:cNvSpPr/>
          <p:nvPr/>
        </p:nvSpPr>
        <p:spPr>
          <a:xfrm>
            <a:off x="838080" y="3581280"/>
            <a:ext cx="38124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5" name=""/>
          <p:cNvSpPr/>
          <p:nvPr/>
        </p:nvSpPr>
        <p:spPr>
          <a:xfrm>
            <a:off x="990720" y="1752480"/>
            <a:ext cx="152280" cy="15264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990720" y="3657600"/>
            <a:ext cx="152280" cy="15228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47" name="" descr=""/>
          <p:cNvPicPr/>
          <p:nvPr/>
        </p:nvPicPr>
        <p:blipFill>
          <a:blip r:embed="rId1"/>
          <a:stretch/>
        </p:blipFill>
        <p:spPr>
          <a:xfrm>
            <a:off x="152280" y="228600"/>
            <a:ext cx="524160" cy="552600"/>
          </a:xfrm>
          <a:prstGeom prst="rect">
            <a:avLst/>
          </a:prstGeom>
          <a:noFill/>
          <a:ln w="0">
            <a:noFill/>
          </a:ln>
        </p:spPr>
      </p:pic>
      <p:sp>
        <p:nvSpPr>
          <p:cNvPr id="148" name=""/>
          <p:cNvSpPr/>
          <p:nvPr/>
        </p:nvSpPr>
        <p:spPr>
          <a:xfrm>
            <a:off x="523800" y="228600"/>
            <a:ext cx="35146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Wholesale Services</a:t>
            </a:r>
            <a:endParaRPr b="0" lang="en-US" sz="2400" strike="noStrike" u="none">
              <a:solidFill>
                <a:srgbClr val="000000"/>
              </a:solidFill>
              <a:effectLst/>
              <a:uFillTx/>
              <a:latin typeface="Times New Roman"/>
            </a:endParaRPr>
          </a:p>
        </p:txBody>
      </p:sp>
      <p:sp>
        <p:nvSpPr>
          <p:cNvPr id="149"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3"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5</a:t>
            </a:r>
            <a:endParaRPr b="0" lang="en-US" sz="1600" strike="noStrike" u="none">
              <a:solidFill>
                <a:srgbClr val="000000"/>
              </a:solidFill>
              <a:effectLst/>
              <a:uFillTx/>
              <a:latin typeface="Times New Roman"/>
            </a:endParaRPr>
          </a:p>
        </p:txBody>
      </p:sp>
      <p:sp>
        <p:nvSpPr>
          <p:cNvPr id="154"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a:off x="2362320" y="6445080"/>
            <a:ext cx="4038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 North American Gas - June 2001</a:t>
            </a:r>
            <a:endParaRPr b="0" lang="en-US" sz="1600" strike="noStrike" u="none">
              <a:solidFill>
                <a:srgbClr val="000000"/>
              </a:solidFill>
              <a:effectLst/>
              <a:uFillTx/>
              <a:latin typeface="Times New Roman"/>
            </a:endParaRPr>
          </a:p>
        </p:txBody>
      </p:sp>
      <p:sp>
        <p:nvSpPr>
          <p:cNvPr id="156"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157" name=""/>
          <p:cNvSpPr/>
          <p:nvPr/>
        </p:nvSpPr>
        <p:spPr>
          <a:xfrm>
            <a:off x="1219320" y="3581280"/>
            <a:ext cx="2209680" cy="704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There is no stress testing and scenario analysis performed as detailed in the Risk Management Policy.</a:t>
            </a:r>
            <a:endParaRPr b="0" lang="en-US" sz="1000" strike="noStrike" u="none">
              <a:solidFill>
                <a:srgbClr val="000000"/>
              </a:solidFill>
              <a:effectLst/>
              <a:uFillTx/>
              <a:latin typeface="Times New Roman"/>
            </a:endParaRPr>
          </a:p>
        </p:txBody>
      </p:sp>
      <p:sp>
        <p:nvSpPr>
          <p:cNvPr id="158" name=""/>
          <p:cNvSpPr/>
          <p:nvPr/>
        </p:nvSpPr>
        <p:spPr>
          <a:xfrm>
            <a:off x="3352680" y="1676520"/>
            <a:ext cx="2210040" cy="274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9" name=""/>
          <p:cNvSpPr/>
          <p:nvPr/>
        </p:nvSpPr>
        <p:spPr>
          <a:xfrm>
            <a:off x="3352680" y="3581280"/>
            <a:ext cx="2210040" cy="10890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This function has historically been owned and performed by RAC. This is not business aligned and is not being performed at the risk desk level.</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60" name=""/>
          <p:cNvSpPr/>
          <p:nvPr/>
        </p:nvSpPr>
        <p:spPr>
          <a:xfrm>
            <a:off x="5486400" y="3581280"/>
            <a:ext cx="2209680" cy="2084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In accordance with the Risk Management Policy, an evaluation needs to be made of what stress and scenarios need to be performed, both at an individual desk and consolidated basis.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 gap analysis needs to be performed and a plan agreed; with Risk, RAC and IT resource assigned to facilitate the programme.</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61" name=""/>
          <p:cNvSpPr/>
          <p:nvPr/>
        </p:nvSpPr>
        <p:spPr>
          <a:xfrm>
            <a:off x="5486400" y="1676520"/>
            <a:ext cx="2209680" cy="193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curves should be documented and the materiality of each curve assessed (i.e.. The forward MTM based on it) including any cross dependencies.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Curve validation should then be rolled out to the highest priority and most subjective curves first and adequate resources provided.</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This should be in the form of a Global Standard.</a:t>
            </a:r>
            <a:endParaRPr b="0" lang="en-US" sz="1000" strike="noStrike" u="none">
              <a:solidFill>
                <a:srgbClr val="000000"/>
              </a:solidFill>
              <a:effectLst/>
              <a:uFillTx/>
              <a:latin typeface="Times New Roman"/>
            </a:endParaRPr>
          </a:p>
        </p:txBody>
      </p:sp>
      <p:sp>
        <p:nvSpPr>
          <p:cNvPr id="162" name=""/>
          <p:cNvSpPr/>
          <p:nvPr/>
        </p:nvSpPr>
        <p:spPr>
          <a:xfrm>
            <a:off x="1219320" y="1676520"/>
            <a:ext cx="2209680" cy="1699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There is insufficient curve documentation and validation performed on the price, basis, correlation and volatility curves in the Gas Trading business.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Trading Desk heads, interviewed as part of the doorstep, agree that curve validation should be performed as part of the control function.</a:t>
            </a:r>
            <a:endParaRPr b="0" lang="en-US" sz="1000" strike="noStrike" u="none">
              <a:solidFill>
                <a:srgbClr val="000000"/>
              </a:solidFill>
              <a:effectLst/>
              <a:uFillTx/>
              <a:latin typeface="Times New Roman"/>
            </a:endParaRPr>
          </a:p>
        </p:txBody>
      </p:sp>
      <p:sp>
        <p:nvSpPr>
          <p:cNvPr id="163" name=""/>
          <p:cNvSpPr/>
          <p:nvPr/>
        </p:nvSpPr>
        <p:spPr>
          <a:xfrm>
            <a:off x="3352680" y="1663560"/>
            <a:ext cx="2210040" cy="1626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preparation and management of the curve validation process has not been business unit aligned.</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This means that there is a lack of understanding of the market fundamentals and drivers to the curve construction process.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Insufficient resource and priority has been given to this project.</a:t>
            </a:r>
            <a:endParaRPr b="0" lang="en-US" sz="1000" strike="noStrike" u="none">
              <a:solidFill>
                <a:srgbClr val="000000"/>
              </a:solidFill>
              <a:effectLst/>
              <a:uFillTx/>
              <a:latin typeface="Times New Roman"/>
            </a:endParaRPr>
          </a:p>
        </p:txBody>
      </p:sp>
      <p:sp>
        <p:nvSpPr>
          <p:cNvPr id="164" name=""/>
          <p:cNvSpPr/>
          <p:nvPr/>
        </p:nvSpPr>
        <p:spPr>
          <a:xfrm>
            <a:off x="7696080" y="1676520"/>
            <a:ext cx="9907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Beth Apollo</a:t>
            </a:r>
            <a:endParaRPr b="0" lang="en-US" sz="1000" strike="noStrike" u="none">
              <a:solidFill>
                <a:srgbClr val="000000"/>
              </a:solidFill>
              <a:effectLst/>
              <a:uFillTx/>
              <a:latin typeface="Times New Roman"/>
            </a:endParaRPr>
          </a:p>
        </p:txBody>
      </p:sp>
      <p:sp>
        <p:nvSpPr>
          <p:cNvPr id="165" name=""/>
          <p:cNvSpPr/>
          <p:nvPr/>
        </p:nvSpPr>
        <p:spPr>
          <a:xfrm>
            <a:off x="7696080" y="3581280"/>
            <a:ext cx="114300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Beth Apollo</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167"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168"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69" name=""/>
          <p:cNvSpPr/>
          <p:nvPr/>
        </p:nvSpPr>
        <p:spPr>
          <a:xfrm>
            <a:off x="3352680" y="1219320"/>
            <a:ext cx="1524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a:off x="4724280" y="1219320"/>
            <a:ext cx="33530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a:off x="8077320" y="1219320"/>
            <a:ext cx="9144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173" name=""/>
          <p:cNvSpPr/>
          <p:nvPr/>
        </p:nvSpPr>
        <p:spPr>
          <a:xfrm>
            <a:off x="34290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174"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175" name=""/>
          <p:cNvSpPr/>
          <p:nvPr/>
        </p:nvSpPr>
        <p:spPr>
          <a:xfrm>
            <a:off x="7848720" y="1295280"/>
            <a:ext cx="144756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176" name=""/>
          <p:cNvSpPr/>
          <p:nvPr/>
        </p:nvSpPr>
        <p:spPr>
          <a:xfrm>
            <a:off x="1219320" y="1676520"/>
            <a:ext cx="213336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7" name=""/>
          <p:cNvSpPr/>
          <p:nvPr/>
        </p:nvSpPr>
        <p:spPr>
          <a:xfrm>
            <a:off x="3352680" y="1676520"/>
            <a:ext cx="137160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4724280" y="1676520"/>
            <a:ext cx="335304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9" name=""/>
          <p:cNvSpPr/>
          <p:nvPr/>
        </p:nvSpPr>
        <p:spPr>
          <a:xfrm>
            <a:off x="8077320" y="1676520"/>
            <a:ext cx="91440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a:off x="1219320" y="3581280"/>
            <a:ext cx="213336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1" name=""/>
          <p:cNvSpPr/>
          <p:nvPr/>
        </p:nvSpPr>
        <p:spPr>
          <a:xfrm>
            <a:off x="3352680" y="3581280"/>
            <a:ext cx="137160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2" name=""/>
          <p:cNvSpPr/>
          <p:nvPr/>
        </p:nvSpPr>
        <p:spPr>
          <a:xfrm>
            <a:off x="4724280" y="3581280"/>
            <a:ext cx="335304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3" name=""/>
          <p:cNvSpPr/>
          <p:nvPr/>
        </p:nvSpPr>
        <p:spPr>
          <a:xfrm>
            <a:off x="8077320" y="3581280"/>
            <a:ext cx="91440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4"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5" name=""/>
          <p:cNvSpPr/>
          <p:nvPr/>
        </p:nvSpPr>
        <p:spPr>
          <a:xfrm>
            <a:off x="457200" y="1676520"/>
            <a:ext cx="38088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6" name=""/>
          <p:cNvSpPr/>
          <p:nvPr/>
        </p:nvSpPr>
        <p:spPr>
          <a:xfrm>
            <a:off x="457200" y="3581280"/>
            <a:ext cx="38088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7"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3</a:t>
            </a:r>
            <a:endParaRPr b="0" lang="en-US" sz="1200" strike="noStrike" u="none">
              <a:solidFill>
                <a:srgbClr val="000000"/>
              </a:solidFill>
              <a:effectLst/>
              <a:uFillTx/>
              <a:latin typeface="Times New Roman"/>
            </a:endParaRPr>
          </a:p>
        </p:txBody>
      </p:sp>
      <p:sp>
        <p:nvSpPr>
          <p:cNvPr id="188" name=""/>
          <p:cNvSpPr/>
          <p:nvPr/>
        </p:nvSpPr>
        <p:spPr>
          <a:xfrm>
            <a:off x="457200" y="367524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4</a:t>
            </a:r>
            <a:endParaRPr b="0" lang="en-US" sz="1200" strike="noStrike" u="none">
              <a:solidFill>
                <a:srgbClr val="000000"/>
              </a:solidFill>
              <a:effectLst/>
              <a:uFillTx/>
              <a:latin typeface="Times New Roman"/>
            </a:endParaRPr>
          </a:p>
        </p:txBody>
      </p:sp>
      <p:sp>
        <p:nvSpPr>
          <p:cNvPr id="189"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190" name=""/>
          <p:cNvSpPr/>
          <p:nvPr/>
        </p:nvSpPr>
        <p:spPr>
          <a:xfrm>
            <a:off x="3581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1" name=""/>
          <p:cNvSpPr/>
          <p:nvPr/>
        </p:nvSpPr>
        <p:spPr>
          <a:xfrm>
            <a:off x="3809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2" name=""/>
          <p:cNvSpPr/>
          <p:nvPr/>
        </p:nvSpPr>
        <p:spPr>
          <a:xfrm>
            <a:off x="2438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3" name=""/>
          <p:cNvSpPr/>
          <p:nvPr/>
        </p:nvSpPr>
        <p:spPr>
          <a:xfrm>
            <a:off x="2666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4" name=""/>
          <p:cNvSpPr/>
          <p:nvPr/>
        </p:nvSpPr>
        <p:spPr>
          <a:xfrm>
            <a:off x="1295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5" name=""/>
          <p:cNvSpPr/>
          <p:nvPr/>
        </p:nvSpPr>
        <p:spPr>
          <a:xfrm>
            <a:off x="1523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6" name=""/>
          <p:cNvSpPr/>
          <p:nvPr/>
        </p:nvSpPr>
        <p:spPr>
          <a:xfrm>
            <a:off x="4038480" y="586728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197" name=""/>
          <p:cNvSpPr/>
          <p:nvPr/>
        </p:nvSpPr>
        <p:spPr>
          <a:xfrm>
            <a:off x="2819520" y="588312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198" name=""/>
          <p:cNvSpPr/>
          <p:nvPr/>
        </p:nvSpPr>
        <p:spPr>
          <a:xfrm>
            <a:off x="1676520" y="588312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199" name=""/>
          <p:cNvSpPr/>
          <p:nvPr/>
        </p:nvSpPr>
        <p:spPr>
          <a:xfrm>
            <a:off x="3657600" y="595944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00" name=""/>
          <p:cNvSpPr/>
          <p:nvPr/>
        </p:nvSpPr>
        <p:spPr>
          <a:xfrm>
            <a:off x="2514600" y="595944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01" name=""/>
          <p:cNvSpPr/>
          <p:nvPr/>
        </p:nvSpPr>
        <p:spPr>
          <a:xfrm>
            <a:off x="1371600" y="595944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02" name=""/>
          <p:cNvSpPr/>
          <p:nvPr/>
        </p:nvSpPr>
        <p:spPr>
          <a:xfrm>
            <a:off x="380880" y="586728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203"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4"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205"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206" name=""/>
          <p:cNvSpPr/>
          <p:nvPr/>
        </p:nvSpPr>
        <p:spPr>
          <a:xfrm>
            <a:off x="838080" y="1676520"/>
            <a:ext cx="38124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7" name=""/>
          <p:cNvSpPr/>
          <p:nvPr/>
        </p:nvSpPr>
        <p:spPr>
          <a:xfrm>
            <a:off x="838080" y="3581280"/>
            <a:ext cx="38124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8" name=""/>
          <p:cNvSpPr/>
          <p:nvPr/>
        </p:nvSpPr>
        <p:spPr>
          <a:xfrm>
            <a:off x="990720" y="3720960"/>
            <a:ext cx="152280" cy="15264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209" name="" descr=""/>
          <p:cNvPicPr/>
          <p:nvPr/>
        </p:nvPicPr>
        <p:blipFill>
          <a:blip r:embed="rId1"/>
          <a:stretch/>
        </p:blipFill>
        <p:spPr>
          <a:xfrm>
            <a:off x="152280" y="228600"/>
            <a:ext cx="524160" cy="552600"/>
          </a:xfrm>
          <a:prstGeom prst="rect">
            <a:avLst/>
          </a:prstGeom>
          <a:noFill/>
          <a:ln w="0">
            <a:noFill/>
          </a:ln>
        </p:spPr>
      </p:pic>
      <p:sp>
        <p:nvSpPr>
          <p:cNvPr id="210" name=""/>
          <p:cNvSpPr/>
          <p:nvPr/>
        </p:nvSpPr>
        <p:spPr>
          <a:xfrm>
            <a:off x="523800" y="228600"/>
            <a:ext cx="35146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Wholesale Services</a:t>
            </a:r>
            <a:endParaRPr b="0" lang="en-US" sz="2400" strike="noStrike" u="none">
              <a:solidFill>
                <a:srgbClr val="000000"/>
              </a:solidFill>
              <a:effectLst/>
              <a:uFillTx/>
              <a:latin typeface="Times New Roman"/>
            </a:endParaRPr>
          </a:p>
        </p:txBody>
      </p:sp>
      <p:sp>
        <p:nvSpPr>
          <p:cNvPr id="211"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2"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3"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4"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5"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6</a:t>
            </a:r>
            <a:endParaRPr b="0" lang="en-US" sz="1600" strike="noStrike" u="none">
              <a:solidFill>
                <a:srgbClr val="000000"/>
              </a:solidFill>
              <a:effectLst/>
              <a:uFillTx/>
              <a:latin typeface="Times New Roman"/>
            </a:endParaRPr>
          </a:p>
        </p:txBody>
      </p:sp>
      <p:sp>
        <p:nvSpPr>
          <p:cNvPr id="216"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7" name=""/>
          <p:cNvSpPr/>
          <p:nvPr/>
        </p:nvSpPr>
        <p:spPr>
          <a:xfrm>
            <a:off x="2362320" y="6445080"/>
            <a:ext cx="4038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 North American Gas - June 2001</a:t>
            </a:r>
            <a:endParaRPr b="0" lang="en-US" sz="1600" strike="noStrike" u="none">
              <a:solidFill>
                <a:srgbClr val="000000"/>
              </a:solidFill>
              <a:effectLst/>
              <a:uFillTx/>
              <a:latin typeface="Times New Roman"/>
            </a:endParaRPr>
          </a:p>
        </p:txBody>
      </p:sp>
      <p:sp>
        <p:nvSpPr>
          <p:cNvPr id="218"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219" name=""/>
          <p:cNvSpPr/>
          <p:nvPr/>
        </p:nvSpPr>
        <p:spPr>
          <a:xfrm>
            <a:off x="1219320" y="3657600"/>
            <a:ext cx="2209680" cy="1626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At 31 May $550m was in margin accounts with 5 brokers for the trading of Nymex Natural Gas Futures.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There is no validation/recalculation of the Initial and Variation Margins as detailed by the brokers.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Cash is paid and received using the broker details.</a:t>
            </a:r>
            <a:endParaRPr b="0" lang="en-US" sz="1000" strike="noStrike" u="none">
              <a:solidFill>
                <a:srgbClr val="000000"/>
              </a:solidFill>
              <a:effectLst/>
              <a:uFillTx/>
              <a:latin typeface="Times New Roman"/>
            </a:endParaRPr>
          </a:p>
        </p:txBody>
      </p:sp>
      <p:sp>
        <p:nvSpPr>
          <p:cNvPr id="220" name=""/>
          <p:cNvSpPr/>
          <p:nvPr/>
        </p:nvSpPr>
        <p:spPr>
          <a:xfrm>
            <a:off x="3352680" y="1752480"/>
            <a:ext cx="1371600" cy="1394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Old systems that have been continuously modified continue to limit the level of support that can be achieved.</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221" name=""/>
          <p:cNvSpPr/>
          <p:nvPr/>
        </p:nvSpPr>
        <p:spPr>
          <a:xfrm>
            <a:off x="3352680" y="3657600"/>
            <a:ext cx="1371600" cy="2236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Manual controls exist to confirm the new deals and net open positions on the broker statements to the valuation system.</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Other than this control there is no validation performed to validate that the daily payments and receipts are correct.</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222" name=""/>
          <p:cNvSpPr/>
          <p:nvPr/>
        </p:nvSpPr>
        <p:spPr>
          <a:xfrm>
            <a:off x="4724280" y="3657600"/>
            <a:ext cx="3353040" cy="1015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valuation system should be enhanced to:</a:t>
            </a:r>
            <a:endParaRPr b="0" lang="en-US" sz="1000" strike="noStrike" u="none">
              <a:solidFill>
                <a:srgbClr val="000000"/>
              </a:solidFill>
              <a:effectLst/>
              <a:uFillTx/>
              <a:latin typeface="Times New Roman"/>
            </a:endParaRPr>
          </a:p>
          <a:p>
            <a:pPr>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Receive an automatic feed of new deals from the brokers;</a:t>
            </a:r>
            <a:endParaRPr b="0" lang="en-US" sz="1000" strike="noStrike" u="none">
              <a:solidFill>
                <a:srgbClr val="000000"/>
              </a:solidFill>
              <a:effectLst/>
              <a:uFillTx/>
              <a:latin typeface="Times New Roman"/>
            </a:endParaRPr>
          </a:p>
          <a:p>
            <a:pPr>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Calculate the initial and variation margin payments before money is transferred.</a:t>
            </a:r>
            <a:endParaRPr b="0" lang="en-US" sz="1000" strike="noStrike" u="none">
              <a:solidFill>
                <a:srgbClr val="000000"/>
              </a:solidFill>
              <a:effectLst/>
              <a:uFillTx/>
              <a:latin typeface="Times New Roman"/>
            </a:endParaRPr>
          </a:p>
        </p:txBody>
      </p:sp>
      <p:sp>
        <p:nvSpPr>
          <p:cNvPr id="223" name=""/>
          <p:cNvSpPr/>
          <p:nvPr/>
        </p:nvSpPr>
        <p:spPr>
          <a:xfrm>
            <a:off x="5486400" y="1676520"/>
            <a:ext cx="2209680" cy="478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224" name=""/>
          <p:cNvSpPr/>
          <p:nvPr/>
        </p:nvSpPr>
        <p:spPr>
          <a:xfrm>
            <a:off x="1219320" y="1523880"/>
            <a:ext cx="2209680" cy="20898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NA Gas Trading Support IT systems are based on old systems that are continuously being modified.</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system limitations result in an increase in manual work load and operational risk.</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For example: double entry of deals into two systems.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225" name=""/>
          <p:cNvSpPr/>
          <p:nvPr/>
        </p:nvSpPr>
        <p:spPr>
          <a:xfrm>
            <a:off x="3352680" y="1663560"/>
            <a:ext cx="2057400" cy="244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26" name=""/>
          <p:cNvSpPr/>
          <p:nvPr/>
        </p:nvSpPr>
        <p:spPr>
          <a:xfrm>
            <a:off x="7924680" y="1752480"/>
            <a:ext cx="990720" cy="244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27" name=""/>
          <p:cNvSpPr/>
          <p:nvPr/>
        </p:nvSpPr>
        <p:spPr>
          <a:xfrm>
            <a:off x="8153280" y="3733920"/>
            <a:ext cx="83844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Leslie Reeves</a:t>
            </a:r>
            <a:endParaRPr b="0" lang="en-US" sz="1000" strike="noStrike" u="none">
              <a:solidFill>
                <a:srgbClr val="000000"/>
              </a:solidFill>
              <a:effectLst/>
              <a:uFillTx/>
              <a:latin typeface="Times New Roman"/>
            </a:endParaRPr>
          </a:p>
        </p:txBody>
      </p:sp>
      <p:sp>
        <p:nvSpPr>
          <p:cNvPr id="228" name=""/>
          <p:cNvSpPr/>
          <p:nvPr/>
        </p:nvSpPr>
        <p:spPr>
          <a:xfrm>
            <a:off x="990720" y="1752480"/>
            <a:ext cx="152280" cy="152640"/>
          </a:xfrm>
          <a:prstGeom prst="ellipse">
            <a:avLst/>
          </a:prstGeom>
          <a:solidFill>
            <a:srgbClr val="ff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9" name=""/>
          <p:cNvSpPr/>
          <p:nvPr/>
        </p:nvSpPr>
        <p:spPr>
          <a:xfrm>
            <a:off x="4648320" y="1752480"/>
            <a:ext cx="3581280" cy="1626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IT should perform volume “stress” tests on the current systems to estimate for how much longer they can support the business should it continue in its current state.</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current systems should be changed to remove double entry of deals and link deals in the separate system so that changes to one side of the deal will update the other.</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“Gas Trading Vision” project needs to be given the appropriate priority so that the desired systems are in place to support the largest business within Wholesale Operations</a:t>
            </a:r>
            <a:endParaRPr b="0" lang="en-US" sz="1000" strike="noStrike" u="none">
              <a:solidFill>
                <a:srgbClr val="000000"/>
              </a:solidFill>
              <a:effectLst/>
              <a:uFillTx/>
              <a:latin typeface="Times New Roman"/>
            </a:endParaRPr>
          </a:p>
        </p:txBody>
      </p:sp>
      <p:sp>
        <p:nvSpPr>
          <p:cNvPr id="230" name=""/>
          <p:cNvSpPr/>
          <p:nvPr/>
        </p:nvSpPr>
        <p:spPr>
          <a:xfrm>
            <a:off x="8153280" y="1828800"/>
            <a:ext cx="762120" cy="704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Stephen Stock (no review yet)</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1"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232"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233"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4"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5" name=""/>
          <p:cNvSpPr/>
          <p:nvPr/>
        </p:nvSpPr>
        <p:spPr>
          <a:xfrm>
            <a:off x="548640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7620120" y="1219320"/>
            <a:ext cx="1143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7"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238"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239"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240" name=""/>
          <p:cNvSpPr/>
          <p:nvPr/>
        </p:nvSpPr>
        <p:spPr>
          <a:xfrm>
            <a:off x="746748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241" name=""/>
          <p:cNvSpPr/>
          <p:nvPr/>
        </p:nvSpPr>
        <p:spPr>
          <a:xfrm>
            <a:off x="1219320" y="1676520"/>
            <a:ext cx="213336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2" name=""/>
          <p:cNvSpPr/>
          <p:nvPr/>
        </p:nvSpPr>
        <p:spPr>
          <a:xfrm>
            <a:off x="335268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a:off x="548640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4" name=""/>
          <p:cNvSpPr/>
          <p:nvPr/>
        </p:nvSpPr>
        <p:spPr>
          <a:xfrm>
            <a:off x="7620120" y="1676520"/>
            <a:ext cx="114300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5" name=""/>
          <p:cNvSpPr/>
          <p:nvPr/>
        </p:nvSpPr>
        <p:spPr>
          <a:xfrm>
            <a:off x="1219320" y="3581280"/>
            <a:ext cx="213336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6" name=""/>
          <p:cNvSpPr/>
          <p:nvPr/>
        </p:nvSpPr>
        <p:spPr>
          <a:xfrm>
            <a:off x="335268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7" name=""/>
          <p:cNvSpPr/>
          <p:nvPr/>
        </p:nvSpPr>
        <p:spPr>
          <a:xfrm>
            <a:off x="548640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8" name=""/>
          <p:cNvSpPr/>
          <p:nvPr/>
        </p:nvSpPr>
        <p:spPr>
          <a:xfrm>
            <a:off x="7620120" y="3581280"/>
            <a:ext cx="114300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9"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0" name=""/>
          <p:cNvSpPr/>
          <p:nvPr/>
        </p:nvSpPr>
        <p:spPr>
          <a:xfrm>
            <a:off x="457200" y="1676520"/>
            <a:ext cx="38088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1" name=""/>
          <p:cNvSpPr/>
          <p:nvPr/>
        </p:nvSpPr>
        <p:spPr>
          <a:xfrm>
            <a:off x="457200" y="3581280"/>
            <a:ext cx="38088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2" name=""/>
          <p:cNvSpPr/>
          <p:nvPr/>
        </p:nvSpPr>
        <p:spPr>
          <a:xfrm>
            <a:off x="457200" y="1706400"/>
            <a:ext cx="6094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5</a:t>
            </a:r>
            <a:endParaRPr b="0" lang="en-US" sz="1200" strike="noStrike" u="none">
              <a:solidFill>
                <a:srgbClr val="000000"/>
              </a:solidFill>
              <a:effectLst/>
              <a:uFillTx/>
              <a:latin typeface="Times New Roman"/>
            </a:endParaRPr>
          </a:p>
        </p:txBody>
      </p:sp>
      <p:sp>
        <p:nvSpPr>
          <p:cNvPr id="253" name=""/>
          <p:cNvSpPr/>
          <p:nvPr/>
        </p:nvSpPr>
        <p:spPr>
          <a:xfrm>
            <a:off x="457200" y="3675240"/>
            <a:ext cx="533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6</a:t>
            </a:r>
            <a:endParaRPr b="0" lang="en-US" sz="1200" strike="noStrike" u="none">
              <a:solidFill>
                <a:srgbClr val="000000"/>
              </a:solidFill>
              <a:effectLst/>
              <a:uFillTx/>
              <a:latin typeface="Times New Roman"/>
            </a:endParaRPr>
          </a:p>
        </p:txBody>
      </p:sp>
      <p:sp>
        <p:nvSpPr>
          <p:cNvPr id="254"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255" name=""/>
          <p:cNvSpPr/>
          <p:nvPr/>
        </p:nvSpPr>
        <p:spPr>
          <a:xfrm>
            <a:off x="3581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6" name=""/>
          <p:cNvSpPr/>
          <p:nvPr/>
        </p:nvSpPr>
        <p:spPr>
          <a:xfrm>
            <a:off x="3809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7" name=""/>
          <p:cNvSpPr/>
          <p:nvPr/>
        </p:nvSpPr>
        <p:spPr>
          <a:xfrm>
            <a:off x="2438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8" name=""/>
          <p:cNvSpPr/>
          <p:nvPr/>
        </p:nvSpPr>
        <p:spPr>
          <a:xfrm>
            <a:off x="2666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9" name=""/>
          <p:cNvSpPr/>
          <p:nvPr/>
        </p:nvSpPr>
        <p:spPr>
          <a:xfrm>
            <a:off x="1295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0" name=""/>
          <p:cNvSpPr/>
          <p:nvPr/>
        </p:nvSpPr>
        <p:spPr>
          <a:xfrm>
            <a:off x="1523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1" name=""/>
          <p:cNvSpPr/>
          <p:nvPr/>
        </p:nvSpPr>
        <p:spPr>
          <a:xfrm>
            <a:off x="4038480" y="586728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262" name=""/>
          <p:cNvSpPr/>
          <p:nvPr/>
        </p:nvSpPr>
        <p:spPr>
          <a:xfrm>
            <a:off x="2819520" y="588312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263" name=""/>
          <p:cNvSpPr/>
          <p:nvPr/>
        </p:nvSpPr>
        <p:spPr>
          <a:xfrm>
            <a:off x="1676520" y="588312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264" name=""/>
          <p:cNvSpPr/>
          <p:nvPr/>
        </p:nvSpPr>
        <p:spPr>
          <a:xfrm>
            <a:off x="3657600" y="595944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65" name=""/>
          <p:cNvSpPr/>
          <p:nvPr/>
        </p:nvSpPr>
        <p:spPr>
          <a:xfrm>
            <a:off x="2514600" y="595944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66" name=""/>
          <p:cNvSpPr/>
          <p:nvPr/>
        </p:nvSpPr>
        <p:spPr>
          <a:xfrm>
            <a:off x="1371600" y="595944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267" name=""/>
          <p:cNvSpPr/>
          <p:nvPr/>
        </p:nvSpPr>
        <p:spPr>
          <a:xfrm>
            <a:off x="380880" y="586728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268"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69"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270"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271" name=""/>
          <p:cNvSpPr/>
          <p:nvPr/>
        </p:nvSpPr>
        <p:spPr>
          <a:xfrm>
            <a:off x="838080" y="1676520"/>
            <a:ext cx="38124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2" name=""/>
          <p:cNvSpPr/>
          <p:nvPr/>
        </p:nvSpPr>
        <p:spPr>
          <a:xfrm>
            <a:off x="838080" y="3581280"/>
            <a:ext cx="38124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3" name=""/>
          <p:cNvSpPr/>
          <p:nvPr/>
        </p:nvSpPr>
        <p:spPr>
          <a:xfrm>
            <a:off x="990720" y="1752480"/>
            <a:ext cx="152280" cy="15264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274" name="" descr=""/>
          <p:cNvPicPr/>
          <p:nvPr/>
        </p:nvPicPr>
        <p:blipFill>
          <a:blip r:embed="rId1"/>
          <a:stretch/>
        </p:blipFill>
        <p:spPr>
          <a:xfrm>
            <a:off x="152280" y="228600"/>
            <a:ext cx="524160" cy="552600"/>
          </a:xfrm>
          <a:prstGeom prst="rect">
            <a:avLst/>
          </a:prstGeom>
          <a:noFill/>
          <a:ln w="0">
            <a:noFill/>
          </a:ln>
        </p:spPr>
      </p:pic>
      <p:sp>
        <p:nvSpPr>
          <p:cNvPr id="275" name=""/>
          <p:cNvSpPr/>
          <p:nvPr/>
        </p:nvSpPr>
        <p:spPr>
          <a:xfrm>
            <a:off x="523800" y="228600"/>
            <a:ext cx="35146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Wholesale Services</a:t>
            </a:r>
            <a:endParaRPr b="0" lang="en-US" sz="2400" strike="noStrike" u="none">
              <a:solidFill>
                <a:srgbClr val="000000"/>
              </a:solidFill>
              <a:effectLst/>
              <a:uFillTx/>
              <a:latin typeface="Times New Roman"/>
            </a:endParaRPr>
          </a:p>
        </p:txBody>
      </p:sp>
      <p:sp>
        <p:nvSpPr>
          <p:cNvPr id="276"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7"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8"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79"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0" name=""/>
          <p:cNvSpPr/>
          <p:nvPr/>
        </p:nvSpPr>
        <p:spPr>
          <a:xfrm>
            <a:off x="7848720" y="6400800"/>
            <a:ext cx="609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7</a:t>
            </a:r>
            <a:endParaRPr b="0" lang="en-US" sz="1600" strike="noStrike" u="none">
              <a:solidFill>
                <a:srgbClr val="000000"/>
              </a:solidFill>
              <a:effectLst/>
              <a:uFillTx/>
              <a:latin typeface="Times New Roman"/>
            </a:endParaRPr>
          </a:p>
        </p:txBody>
      </p:sp>
      <p:sp>
        <p:nvSpPr>
          <p:cNvPr id="281"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2" name=""/>
          <p:cNvSpPr/>
          <p:nvPr/>
        </p:nvSpPr>
        <p:spPr>
          <a:xfrm>
            <a:off x="2362320" y="6445080"/>
            <a:ext cx="4038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 North American Gas - June 2001</a:t>
            </a:r>
            <a:endParaRPr b="0" lang="en-US" sz="1600" strike="noStrike" u="none">
              <a:solidFill>
                <a:srgbClr val="000000"/>
              </a:solidFill>
              <a:effectLst/>
              <a:uFillTx/>
              <a:latin typeface="Times New Roman"/>
            </a:endParaRPr>
          </a:p>
        </p:txBody>
      </p:sp>
      <p:sp>
        <p:nvSpPr>
          <p:cNvPr id="283"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284" name=""/>
          <p:cNvSpPr/>
          <p:nvPr/>
        </p:nvSpPr>
        <p:spPr>
          <a:xfrm>
            <a:off x="1219320" y="3657600"/>
            <a:ext cx="2209680" cy="244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85" name=""/>
          <p:cNvSpPr/>
          <p:nvPr/>
        </p:nvSpPr>
        <p:spPr>
          <a:xfrm>
            <a:off x="1219320" y="1676520"/>
            <a:ext cx="2209680" cy="1546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Risk Management enter non-EOL deals for the trading desks and upload and for one curve update the forward curves.  The long end of the forward curves are automatically uploaded using TDS.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This could impact the departments’ independence and therefore effectiveness as a control function.</a:t>
            </a:r>
            <a:endParaRPr b="0" lang="en-US" sz="1000" strike="noStrike" u="none">
              <a:solidFill>
                <a:srgbClr val="000000"/>
              </a:solidFill>
              <a:effectLst/>
              <a:uFillTx/>
              <a:latin typeface="Times New Roman"/>
            </a:endParaRPr>
          </a:p>
        </p:txBody>
      </p:sp>
      <p:sp>
        <p:nvSpPr>
          <p:cNvPr id="286" name=""/>
          <p:cNvSpPr/>
          <p:nvPr/>
        </p:nvSpPr>
        <p:spPr>
          <a:xfrm>
            <a:off x="3352680" y="1676520"/>
            <a:ext cx="2210040" cy="1394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Historically Risk Management have entered the trades into the valuation system because they are most familiar with the functionality.</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System limitations such as double entry of deals make this more difficult to pass to the commercial teams.</a:t>
            </a:r>
            <a:endParaRPr b="0" lang="en-US" sz="1000" strike="noStrike" u="none">
              <a:solidFill>
                <a:srgbClr val="000000"/>
              </a:solidFill>
              <a:effectLst/>
              <a:uFillTx/>
              <a:latin typeface="Times New Roman"/>
            </a:endParaRPr>
          </a:p>
        </p:txBody>
      </p:sp>
      <p:sp>
        <p:nvSpPr>
          <p:cNvPr id="287" name=""/>
          <p:cNvSpPr/>
          <p:nvPr/>
        </p:nvSpPr>
        <p:spPr>
          <a:xfrm>
            <a:off x="5486400" y="3657600"/>
            <a:ext cx="2209680" cy="2010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 budget of $30 million has been agreed to cover:</a:t>
            </a:r>
            <a:endParaRPr b="0" lang="en-US" sz="1000" strike="noStrike" u="none">
              <a:solidFill>
                <a:srgbClr val="000000"/>
              </a:solidFill>
              <a:effectLst/>
              <a:uFillTx/>
              <a:latin typeface="Times New Roman"/>
            </a:endParaRPr>
          </a:p>
          <a:p>
            <a:pPr>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 business impact study  by external consultants;</a:t>
            </a:r>
            <a:endParaRPr b="0" lang="en-US" sz="1000" strike="noStrike" u="none">
              <a:solidFill>
                <a:srgbClr val="000000"/>
              </a:solidFill>
              <a:effectLst/>
              <a:uFillTx/>
              <a:latin typeface="Times New Roman"/>
            </a:endParaRPr>
          </a:p>
          <a:p>
            <a:pPr>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External consultant assistance in the development of an entire business plan;</a:t>
            </a:r>
            <a:endParaRPr b="0" lang="en-US" sz="1000" strike="noStrike" u="none">
              <a:solidFill>
                <a:srgbClr val="000000"/>
              </a:solidFill>
              <a:effectLst/>
              <a:uFillTx/>
              <a:latin typeface="Times New Roman"/>
            </a:endParaRPr>
          </a:p>
          <a:p>
            <a:pPr>
              <a:lnSpc>
                <a:spcPct val="100000"/>
              </a:lnSpc>
              <a:spcBef>
                <a:spcPts val="62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This will include a business impact  analysis, systems recovery strategies and personnel deployment.</a:t>
            </a:r>
            <a:endParaRPr b="0" lang="en-US" sz="1000" strike="noStrike" u="none">
              <a:solidFill>
                <a:srgbClr val="000000"/>
              </a:solidFill>
              <a:effectLst/>
              <a:uFillTx/>
              <a:latin typeface="Times New Roman"/>
            </a:endParaRPr>
          </a:p>
        </p:txBody>
      </p:sp>
      <p:sp>
        <p:nvSpPr>
          <p:cNvPr id="288" name=""/>
          <p:cNvSpPr/>
          <p:nvPr/>
        </p:nvSpPr>
        <p:spPr>
          <a:xfrm>
            <a:off x="5486400" y="1676520"/>
            <a:ext cx="2209680" cy="1241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System deal entry should be improved and the deal entry function passed completely back to the commercial teams.  Perhaps as trader assistants.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EOL traded curves should be automatically updated.</a:t>
            </a:r>
            <a:endParaRPr b="0" lang="en-US" sz="1000" strike="noStrike" u="none">
              <a:solidFill>
                <a:srgbClr val="000000"/>
              </a:solidFill>
              <a:effectLst/>
              <a:uFillTx/>
              <a:latin typeface="Times New Roman"/>
            </a:endParaRPr>
          </a:p>
        </p:txBody>
      </p:sp>
      <p:sp>
        <p:nvSpPr>
          <p:cNvPr id="289" name=""/>
          <p:cNvSpPr/>
          <p:nvPr/>
        </p:nvSpPr>
        <p:spPr>
          <a:xfrm>
            <a:off x="3352680" y="3657600"/>
            <a:ext cx="221004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Insufficient priority and resources have been assigned to this issue in the past</a:t>
            </a:r>
            <a:endParaRPr b="0" lang="en-US" sz="1000" strike="noStrike" u="none">
              <a:solidFill>
                <a:srgbClr val="000000"/>
              </a:solidFill>
              <a:effectLst/>
              <a:uFillTx/>
              <a:latin typeface="Times New Roman"/>
            </a:endParaRPr>
          </a:p>
        </p:txBody>
      </p:sp>
      <p:sp>
        <p:nvSpPr>
          <p:cNvPr id="290" name=""/>
          <p:cNvSpPr/>
          <p:nvPr/>
        </p:nvSpPr>
        <p:spPr>
          <a:xfrm>
            <a:off x="7696080" y="1676520"/>
            <a:ext cx="9907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Jeff Gossett</a:t>
            </a:r>
            <a:endParaRPr b="0" lang="en-US" sz="1000" strike="noStrike" u="none">
              <a:solidFill>
                <a:srgbClr val="000000"/>
              </a:solidFill>
              <a:effectLst/>
              <a:uFillTx/>
              <a:latin typeface="Times New Roman"/>
            </a:endParaRPr>
          </a:p>
        </p:txBody>
      </p:sp>
      <p:sp>
        <p:nvSpPr>
          <p:cNvPr id="291" name=""/>
          <p:cNvSpPr/>
          <p:nvPr/>
        </p:nvSpPr>
        <p:spPr>
          <a:xfrm>
            <a:off x="7924680" y="3657600"/>
            <a:ext cx="685800" cy="244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2" name=""/>
          <p:cNvSpPr/>
          <p:nvPr/>
        </p:nvSpPr>
        <p:spPr>
          <a:xfrm>
            <a:off x="1295280" y="3657600"/>
            <a:ext cx="1828800" cy="704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There are currently inadequate disaster recovery facilities for the wholesale business.</a:t>
            </a:r>
            <a:endParaRPr b="0" lang="en-US" sz="1000" strike="noStrike" u="none">
              <a:solidFill>
                <a:srgbClr val="000000"/>
              </a:solidFill>
              <a:effectLst/>
              <a:uFillTx/>
              <a:latin typeface="Times New Roman"/>
            </a:endParaRPr>
          </a:p>
        </p:txBody>
      </p:sp>
      <p:sp>
        <p:nvSpPr>
          <p:cNvPr id="293" name=""/>
          <p:cNvSpPr/>
          <p:nvPr/>
        </p:nvSpPr>
        <p:spPr>
          <a:xfrm>
            <a:off x="990720" y="3733920"/>
            <a:ext cx="152280" cy="15228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4" name=""/>
          <p:cNvSpPr/>
          <p:nvPr/>
        </p:nvSpPr>
        <p:spPr>
          <a:xfrm>
            <a:off x="7696080" y="3733920"/>
            <a:ext cx="106704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Andrew Parsons</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5" name=""/>
          <p:cNvSpPr/>
          <p:nvPr/>
        </p:nvSpPr>
        <p:spPr>
          <a:xfrm>
            <a:off x="5638680" y="304920"/>
            <a:ext cx="34290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Observations and</a:t>
            </a:r>
            <a:endParaRPr b="0" lang="en-US" sz="2400" strike="noStrike" u="none">
              <a:solidFill>
                <a:srgbClr val="000000"/>
              </a:solidFill>
              <a:effectLst/>
              <a:uFillTx/>
              <a:latin typeface="Times New Roman"/>
            </a:endParaRPr>
          </a:p>
        </p:txBody>
      </p:sp>
      <p:sp>
        <p:nvSpPr>
          <p:cNvPr id="296" name=""/>
          <p:cNvSpPr/>
          <p:nvPr/>
        </p:nvSpPr>
        <p:spPr>
          <a:xfrm>
            <a:off x="5943600" y="609480"/>
            <a:ext cx="3200400" cy="45972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33399"/>
                </a:solidFill>
                <a:effectLst/>
                <a:uFillTx/>
                <a:latin typeface="Arial Black"/>
              </a:rPr>
              <a:t>Action Steps</a:t>
            </a:r>
            <a:endParaRPr b="0" lang="en-US" sz="2400" strike="noStrike" u="none">
              <a:solidFill>
                <a:srgbClr val="000000"/>
              </a:solidFill>
              <a:effectLst/>
              <a:uFillTx/>
              <a:latin typeface="Times New Roman"/>
            </a:endParaRPr>
          </a:p>
        </p:txBody>
      </p:sp>
      <p:sp>
        <p:nvSpPr>
          <p:cNvPr id="297" name=""/>
          <p:cNvSpPr/>
          <p:nvPr/>
        </p:nvSpPr>
        <p:spPr>
          <a:xfrm>
            <a:off x="1219320" y="1219320"/>
            <a:ext cx="213336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8" name=""/>
          <p:cNvSpPr/>
          <p:nvPr/>
        </p:nvSpPr>
        <p:spPr>
          <a:xfrm>
            <a:off x="3352680" y="1219320"/>
            <a:ext cx="2133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9" name=""/>
          <p:cNvSpPr/>
          <p:nvPr/>
        </p:nvSpPr>
        <p:spPr>
          <a:xfrm>
            <a:off x="5486400" y="1219320"/>
            <a:ext cx="228600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0" name=""/>
          <p:cNvSpPr/>
          <p:nvPr/>
        </p:nvSpPr>
        <p:spPr>
          <a:xfrm>
            <a:off x="7772400" y="1219320"/>
            <a:ext cx="99072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1" name=""/>
          <p:cNvSpPr/>
          <p:nvPr/>
        </p:nvSpPr>
        <p:spPr>
          <a:xfrm>
            <a:off x="16002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Observation</a:t>
            </a:r>
            <a:endParaRPr b="0" lang="en-US" sz="1400" strike="noStrike" u="none">
              <a:solidFill>
                <a:srgbClr val="000000"/>
              </a:solidFill>
              <a:effectLst/>
              <a:uFillTx/>
              <a:latin typeface="Times New Roman"/>
            </a:endParaRPr>
          </a:p>
        </p:txBody>
      </p:sp>
      <p:sp>
        <p:nvSpPr>
          <p:cNvPr id="302" name=""/>
          <p:cNvSpPr/>
          <p:nvPr/>
        </p:nvSpPr>
        <p:spPr>
          <a:xfrm>
            <a:off x="380988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Root Cause</a:t>
            </a:r>
            <a:endParaRPr b="0" lang="en-US" sz="1400" strike="noStrike" u="none">
              <a:solidFill>
                <a:srgbClr val="000000"/>
              </a:solidFill>
              <a:effectLst/>
              <a:uFillTx/>
              <a:latin typeface="Times New Roman"/>
            </a:endParaRPr>
          </a:p>
        </p:txBody>
      </p:sp>
      <p:sp>
        <p:nvSpPr>
          <p:cNvPr id="303" name=""/>
          <p:cNvSpPr/>
          <p:nvPr/>
        </p:nvSpPr>
        <p:spPr>
          <a:xfrm>
            <a:off x="5943600" y="1295280"/>
            <a:ext cx="16002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Action Step</a:t>
            </a:r>
            <a:endParaRPr b="0" lang="en-US" sz="1400" strike="noStrike" u="none">
              <a:solidFill>
                <a:srgbClr val="000000"/>
              </a:solidFill>
              <a:effectLst/>
              <a:uFillTx/>
              <a:latin typeface="Times New Roman"/>
            </a:endParaRPr>
          </a:p>
        </p:txBody>
      </p:sp>
      <p:sp>
        <p:nvSpPr>
          <p:cNvPr id="304" name=""/>
          <p:cNvSpPr/>
          <p:nvPr/>
        </p:nvSpPr>
        <p:spPr>
          <a:xfrm>
            <a:off x="7543800" y="1219320"/>
            <a:ext cx="1447920" cy="405000"/>
          </a:xfrm>
          <a:prstGeom prst="rect">
            <a:avLst/>
          </a:prstGeom>
          <a:noFill/>
          <a:ln w="0">
            <a:noFill/>
          </a:ln>
        </p:spPr>
        <p:style>
          <a:lnRef idx="0"/>
          <a:fillRef idx="0"/>
          <a:effectRef idx="0"/>
          <a:fontRef idx="minor"/>
        </p:style>
        <p:txBody>
          <a:bodyPr lIns="90000" rIns="90000" tIns="46800" bIns="46800" anchor="t">
            <a:spAutoFit/>
          </a:bodyPr>
          <a:p>
            <a:pPr algn="ctr">
              <a:lnSpc>
                <a:spcPct val="8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Black"/>
              </a:rPr>
              <a:t>Owner &amp; Target Date</a:t>
            </a:r>
            <a:endParaRPr b="0" lang="en-US" sz="1200" strike="noStrike" u="none">
              <a:solidFill>
                <a:srgbClr val="000000"/>
              </a:solidFill>
              <a:effectLst/>
              <a:uFillTx/>
              <a:latin typeface="Times New Roman"/>
            </a:endParaRPr>
          </a:p>
        </p:txBody>
      </p:sp>
      <p:sp>
        <p:nvSpPr>
          <p:cNvPr id="305" name=""/>
          <p:cNvSpPr/>
          <p:nvPr/>
        </p:nvSpPr>
        <p:spPr>
          <a:xfrm>
            <a:off x="1219320" y="1676520"/>
            <a:ext cx="213336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6" name=""/>
          <p:cNvSpPr/>
          <p:nvPr/>
        </p:nvSpPr>
        <p:spPr>
          <a:xfrm>
            <a:off x="3352680" y="1676520"/>
            <a:ext cx="2133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7" name=""/>
          <p:cNvSpPr/>
          <p:nvPr/>
        </p:nvSpPr>
        <p:spPr>
          <a:xfrm>
            <a:off x="5486400" y="1676520"/>
            <a:ext cx="228600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8" name=""/>
          <p:cNvSpPr/>
          <p:nvPr/>
        </p:nvSpPr>
        <p:spPr>
          <a:xfrm>
            <a:off x="7772400" y="1676520"/>
            <a:ext cx="99072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09" name=""/>
          <p:cNvSpPr/>
          <p:nvPr/>
        </p:nvSpPr>
        <p:spPr>
          <a:xfrm>
            <a:off x="1219320" y="3581280"/>
            <a:ext cx="213336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0" name=""/>
          <p:cNvSpPr/>
          <p:nvPr/>
        </p:nvSpPr>
        <p:spPr>
          <a:xfrm>
            <a:off x="3352680" y="3581280"/>
            <a:ext cx="2133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1" name=""/>
          <p:cNvSpPr/>
          <p:nvPr/>
        </p:nvSpPr>
        <p:spPr>
          <a:xfrm>
            <a:off x="5486400" y="3581280"/>
            <a:ext cx="228600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2" name=""/>
          <p:cNvSpPr/>
          <p:nvPr/>
        </p:nvSpPr>
        <p:spPr>
          <a:xfrm>
            <a:off x="7772400" y="3581280"/>
            <a:ext cx="99072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3" name=""/>
          <p:cNvSpPr/>
          <p:nvPr/>
        </p:nvSpPr>
        <p:spPr>
          <a:xfrm>
            <a:off x="457200" y="1219320"/>
            <a:ext cx="38088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4" name=""/>
          <p:cNvSpPr/>
          <p:nvPr/>
        </p:nvSpPr>
        <p:spPr>
          <a:xfrm>
            <a:off x="457200" y="1676520"/>
            <a:ext cx="38088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5" name=""/>
          <p:cNvSpPr/>
          <p:nvPr/>
        </p:nvSpPr>
        <p:spPr>
          <a:xfrm>
            <a:off x="457200" y="3581280"/>
            <a:ext cx="38088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6" name=""/>
          <p:cNvSpPr/>
          <p:nvPr/>
        </p:nvSpPr>
        <p:spPr>
          <a:xfrm>
            <a:off x="457200" y="1706400"/>
            <a:ext cx="3808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7</a:t>
            </a:r>
            <a:endParaRPr b="0" lang="en-US" sz="1200" strike="noStrike" u="none">
              <a:solidFill>
                <a:srgbClr val="000000"/>
              </a:solidFill>
              <a:effectLst/>
              <a:uFillTx/>
              <a:latin typeface="Times New Roman"/>
            </a:endParaRPr>
          </a:p>
        </p:txBody>
      </p:sp>
      <p:sp>
        <p:nvSpPr>
          <p:cNvPr id="317" name=""/>
          <p:cNvSpPr/>
          <p:nvPr/>
        </p:nvSpPr>
        <p:spPr>
          <a:xfrm>
            <a:off x="457200" y="3675240"/>
            <a:ext cx="53352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Black"/>
              </a:rPr>
              <a:t>8</a:t>
            </a:r>
            <a:endParaRPr b="0" lang="en-US" sz="1200" strike="noStrike" u="none">
              <a:solidFill>
                <a:srgbClr val="000000"/>
              </a:solidFill>
              <a:effectLst/>
              <a:uFillTx/>
              <a:latin typeface="Times New Roman"/>
            </a:endParaRPr>
          </a:p>
        </p:txBody>
      </p:sp>
      <p:sp>
        <p:nvSpPr>
          <p:cNvPr id="318" name=""/>
          <p:cNvSpPr/>
          <p:nvPr/>
        </p:nvSpPr>
        <p:spPr>
          <a:xfrm>
            <a:off x="380880" y="1295280"/>
            <a:ext cx="5335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Black"/>
              </a:rPr>
              <a:t>No.</a:t>
            </a:r>
            <a:endParaRPr b="0" lang="en-US" sz="1400" strike="noStrike" u="none">
              <a:solidFill>
                <a:srgbClr val="000000"/>
              </a:solidFill>
              <a:effectLst/>
              <a:uFillTx/>
              <a:latin typeface="Times New Roman"/>
            </a:endParaRPr>
          </a:p>
        </p:txBody>
      </p:sp>
      <p:sp>
        <p:nvSpPr>
          <p:cNvPr id="319" name=""/>
          <p:cNvSpPr/>
          <p:nvPr/>
        </p:nvSpPr>
        <p:spPr>
          <a:xfrm>
            <a:off x="3581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0" name=""/>
          <p:cNvSpPr/>
          <p:nvPr/>
        </p:nvSpPr>
        <p:spPr>
          <a:xfrm>
            <a:off x="3809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1" name=""/>
          <p:cNvSpPr/>
          <p:nvPr/>
        </p:nvSpPr>
        <p:spPr>
          <a:xfrm>
            <a:off x="2438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2" name=""/>
          <p:cNvSpPr/>
          <p:nvPr/>
        </p:nvSpPr>
        <p:spPr>
          <a:xfrm>
            <a:off x="2666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3" name=""/>
          <p:cNvSpPr/>
          <p:nvPr/>
        </p:nvSpPr>
        <p:spPr>
          <a:xfrm>
            <a:off x="1295280" y="5883120"/>
            <a:ext cx="2286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4" name=""/>
          <p:cNvSpPr/>
          <p:nvPr/>
        </p:nvSpPr>
        <p:spPr>
          <a:xfrm>
            <a:off x="1523880" y="5883120"/>
            <a:ext cx="914400" cy="228600"/>
          </a:xfrm>
          <a:prstGeom prst="rect">
            <a:avLst/>
          </a:prstGeom>
          <a:gradFill rotWithShape="0">
            <a:gsLst>
              <a:gs pos="0">
                <a:srgbClr val="c0c0c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5" name=""/>
          <p:cNvSpPr/>
          <p:nvPr/>
        </p:nvSpPr>
        <p:spPr>
          <a:xfrm>
            <a:off x="4038480" y="5867280"/>
            <a:ext cx="9144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Times New Roman"/>
            </a:endParaRPr>
          </a:p>
        </p:txBody>
      </p:sp>
      <p:sp>
        <p:nvSpPr>
          <p:cNvPr id="326" name=""/>
          <p:cNvSpPr/>
          <p:nvPr/>
        </p:nvSpPr>
        <p:spPr>
          <a:xfrm>
            <a:off x="2819520" y="5883120"/>
            <a:ext cx="60948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Times New Roman"/>
            </a:endParaRPr>
          </a:p>
        </p:txBody>
      </p:sp>
      <p:sp>
        <p:nvSpPr>
          <p:cNvPr id="327" name=""/>
          <p:cNvSpPr/>
          <p:nvPr/>
        </p:nvSpPr>
        <p:spPr>
          <a:xfrm>
            <a:off x="1676520" y="588312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High</a:t>
            </a:r>
            <a:endParaRPr b="0" lang="en-US" sz="900" strike="noStrike" u="none">
              <a:solidFill>
                <a:srgbClr val="000000"/>
              </a:solidFill>
              <a:effectLst/>
              <a:uFillTx/>
              <a:latin typeface="Times New Roman"/>
            </a:endParaRPr>
          </a:p>
        </p:txBody>
      </p:sp>
      <p:sp>
        <p:nvSpPr>
          <p:cNvPr id="328" name=""/>
          <p:cNvSpPr/>
          <p:nvPr/>
        </p:nvSpPr>
        <p:spPr>
          <a:xfrm>
            <a:off x="3657600" y="5959440"/>
            <a:ext cx="76320" cy="76320"/>
          </a:xfrm>
          <a:prstGeom prst="ellipse">
            <a:avLst/>
          </a:prstGeom>
          <a:solidFill>
            <a:srgbClr val="00cc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29" name=""/>
          <p:cNvSpPr/>
          <p:nvPr/>
        </p:nvSpPr>
        <p:spPr>
          <a:xfrm>
            <a:off x="2514600" y="5959440"/>
            <a:ext cx="76320" cy="76320"/>
          </a:xfrm>
          <a:prstGeom prst="ellipse">
            <a:avLst/>
          </a:prstGeom>
          <a:solidFill>
            <a:srgbClr val="ffff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30" name=""/>
          <p:cNvSpPr/>
          <p:nvPr/>
        </p:nvSpPr>
        <p:spPr>
          <a:xfrm>
            <a:off x="1371600" y="5959440"/>
            <a:ext cx="76320" cy="76320"/>
          </a:xfrm>
          <a:prstGeom prst="ellipse">
            <a:avLst/>
          </a:prstGeom>
          <a:solidFill>
            <a:srgbClr val="ff0000"/>
          </a:solidFill>
          <a:ln w="9360">
            <a:solidFill>
              <a:srgbClr val="000000"/>
            </a:solidFill>
            <a:miter/>
          </a:ln>
        </p:spPr>
        <p:style>
          <a:lnRef idx="0"/>
          <a:fillRef idx="0"/>
          <a:effectRef idx="0"/>
          <a:fontRef idx="minor"/>
        </p:style>
        <p:txBody>
          <a:bodyPr wrap="none" lIns="90000" rIns="90000" tIns="7200" bIns="7200" anchor="ctr">
            <a:noAutofit/>
          </a:bodyPr>
          <a:p>
            <a:endParaRPr b="0" lang="en-US" sz="2400" strike="noStrike" u="none">
              <a:solidFill>
                <a:srgbClr val="000000"/>
              </a:solidFill>
              <a:effectLst/>
              <a:uFillTx/>
              <a:latin typeface="Times New Roman"/>
            </a:endParaRPr>
          </a:p>
        </p:txBody>
      </p:sp>
      <p:sp>
        <p:nvSpPr>
          <p:cNvPr id="331" name=""/>
          <p:cNvSpPr/>
          <p:nvPr/>
        </p:nvSpPr>
        <p:spPr>
          <a:xfrm>
            <a:off x="380880" y="586728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 Code:</a:t>
            </a:r>
            <a:endParaRPr b="0" lang="en-US" sz="900" strike="noStrike" u="none">
              <a:solidFill>
                <a:srgbClr val="000000"/>
              </a:solidFill>
              <a:effectLst/>
              <a:uFillTx/>
              <a:latin typeface="Times New Roman"/>
            </a:endParaRPr>
          </a:p>
        </p:txBody>
      </p:sp>
      <p:sp>
        <p:nvSpPr>
          <p:cNvPr id="332" name=""/>
          <p:cNvSpPr/>
          <p:nvPr/>
        </p:nvSpPr>
        <p:spPr>
          <a:xfrm>
            <a:off x="838080" y="1219320"/>
            <a:ext cx="381240" cy="457200"/>
          </a:xfrm>
          <a:prstGeom prst="rect">
            <a:avLst/>
          </a:prstGeom>
          <a:gradFill rotWithShape="0">
            <a:gsLst>
              <a:gs pos="0">
                <a:srgbClr val="ccccff"/>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33" name=""/>
          <p:cNvSpPr/>
          <p:nvPr/>
        </p:nvSpPr>
        <p:spPr>
          <a:xfrm rot="16200000">
            <a:off x="382320" y="1064880"/>
            <a:ext cx="11430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Priority</a:t>
            </a:r>
            <a:endParaRPr b="0" lang="en-US" sz="900" strike="noStrike" u="none">
              <a:solidFill>
                <a:srgbClr val="000000"/>
              </a:solidFill>
              <a:effectLst/>
              <a:uFillTx/>
              <a:latin typeface="Times New Roman"/>
            </a:endParaRPr>
          </a:p>
        </p:txBody>
      </p:sp>
      <p:sp>
        <p:nvSpPr>
          <p:cNvPr id="334" name=""/>
          <p:cNvSpPr/>
          <p:nvPr/>
        </p:nvSpPr>
        <p:spPr>
          <a:xfrm rot="16200000">
            <a:off x="763560" y="1292040"/>
            <a:ext cx="68580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Code</a:t>
            </a:r>
            <a:endParaRPr b="0" lang="en-US" sz="900" strike="noStrike" u="none">
              <a:solidFill>
                <a:srgbClr val="000000"/>
              </a:solidFill>
              <a:effectLst/>
              <a:uFillTx/>
              <a:latin typeface="Times New Roman"/>
            </a:endParaRPr>
          </a:p>
        </p:txBody>
      </p:sp>
      <p:sp>
        <p:nvSpPr>
          <p:cNvPr id="335" name=""/>
          <p:cNvSpPr/>
          <p:nvPr/>
        </p:nvSpPr>
        <p:spPr>
          <a:xfrm>
            <a:off x="838080" y="1676520"/>
            <a:ext cx="381240" cy="19047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6" name=""/>
          <p:cNvSpPr/>
          <p:nvPr/>
        </p:nvSpPr>
        <p:spPr>
          <a:xfrm>
            <a:off x="838080" y="3581280"/>
            <a:ext cx="381240" cy="22100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7" name=""/>
          <p:cNvSpPr/>
          <p:nvPr/>
        </p:nvSpPr>
        <p:spPr>
          <a:xfrm>
            <a:off x="990720" y="1752480"/>
            <a:ext cx="152280" cy="15264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8" name=""/>
          <p:cNvSpPr/>
          <p:nvPr/>
        </p:nvSpPr>
        <p:spPr>
          <a:xfrm>
            <a:off x="990720" y="3733920"/>
            <a:ext cx="152280" cy="152280"/>
          </a:xfrm>
          <a:prstGeom prst="ellipse">
            <a:avLst/>
          </a:prstGeom>
          <a:solidFill>
            <a:srgbClr val="ffff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339" name="" descr=""/>
          <p:cNvPicPr/>
          <p:nvPr/>
        </p:nvPicPr>
        <p:blipFill>
          <a:blip r:embed="rId1"/>
          <a:stretch/>
        </p:blipFill>
        <p:spPr>
          <a:xfrm>
            <a:off x="152280" y="228600"/>
            <a:ext cx="524160" cy="552600"/>
          </a:xfrm>
          <a:prstGeom prst="rect">
            <a:avLst/>
          </a:prstGeom>
          <a:noFill/>
          <a:ln w="0">
            <a:noFill/>
          </a:ln>
        </p:spPr>
      </p:pic>
      <p:sp>
        <p:nvSpPr>
          <p:cNvPr id="340" name=""/>
          <p:cNvSpPr/>
          <p:nvPr/>
        </p:nvSpPr>
        <p:spPr>
          <a:xfrm>
            <a:off x="523800" y="228600"/>
            <a:ext cx="3514680" cy="685800"/>
          </a:xfrm>
          <a:prstGeom prst="rect">
            <a:avLst/>
          </a:prstGeom>
          <a:noFill/>
          <a:ln w="0">
            <a:noFill/>
          </a:ln>
          <a:effectLst>
            <a:outerShdw dist="17819" dir="2700000" blurRad="0" rotWithShape="0">
              <a:srgbClr val="000000"/>
            </a:outerShdw>
          </a:effectLst>
        </p:spPr>
        <p:style>
          <a:lnRef idx="0"/>
          <a:fillRef idx="0"/>
          <a:effectRef idx="0"/>
          <a:fontRef idx="minor"/>
        </p:style>
        <p:txBody>
          <a:bodyPr lIns="92160" rIns="92160" tIns="46080" bIns="4608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3939cd"/>
                </a:solidFill>
                <a:effectLst/>
                <a:uFillTx/>
                <a:latin typeface="Arial Black"/>
              </a:rPr>
              <a:t>Enron Wholesale Services</a:t>
            </a:r>
            <a:endParaRPr b="0" lang="en-US" sz="2400" strike="noStrike" u="none">
              <a:solidFill>
                <a:srgbClr val="000000"/>
              </a:solidFill>
              <a:effectLst/>
              <a:uFillTx/>
              <a:latin typeface="Times New Roman"/>
            </a:endParaRPr>
          </a:p>
        </p:txBody>
      </p:sp>
      <p:sp>
        <p:nvSpPr>
          <p:cNvPr id="341" name=""/>
          <p:cNvSpPr/>
          <p:nvPr/>
        </p:nvSpPr>
        <p:spPr>
          <a:xfrm>
            <a:off x="6400800" y="6603840"/>
            <a:ext cx="1574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2" name=""/>
          <p:cNvSpPr/>
          <p:nvPr/>
        </p:nvSpPr>
        <p:spPr>
          <a:xfrm>
            <a:off x="6041880" y="6451560"/>
            <a:ext cx="571680" cy="304920"/>
          </a:xfrm>
          <a:prstGeom prst="ellipse">
            <a:avLst/>
          </a:prstGeom>
          <a:gradFill rotWithShape="0">
            <a:gsLst>
              <a:gs pos="0">
                <a:srgbClr val="000000"/>
              </a:gs>
              <a:gs pos="100000">
                <a:srgbClr val="fefefe"/>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3" name=""/>
          <p:cNvSpPr/>
          <p:nvPr/>
        </p:nvSpPr>
        <p:spPr>
          <a:xfrm>
            <a:off x="2044800" y="6451560"/>
            <a:ext cx="571320" cy="304920"/>
          </a:xfrm>
          <a:prstGeom prst="ellipse">
            <a:avLst/>
          </a:prstGeom>
          <a:gradFill rotWithShape="0">
            <a:gsLst>
              <a:gs pos="0">
                <a:srgbClr val="000000"/>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4" name=""/>
          <p:cNvSpPr/>
          <p:nvPr/>
        </p:nvSpPr>
        <p:spPr>
          <a:xfrm>
            <a:off x="7873920" y="6400800"/>
            <a:ext cx="533520" cy="380880"/>
          </a:xfrm>
          <a:prstGeom prst="ellipse">
            <a:avLst/>
          </a:prstGeom>
          <a:gradFill rotWithShape="0">
            <a:gsLst>
              <a:gs pos="0">
                <a:srgbClr val="dddddd"/>
              </a:gs>
              <a:gs pos="100000">
                <a:srgbClr val="ffffff"/>
              </a:gs>
            </a:gsLst>
            <a:lin ang="5400000"/>
          </a:gra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5" name=""/>
          <p:cNvSpPr/>
          <p:nvPr/>
        </p:nvSpPr>
        <p:spPr>
          <a:xfrm>
            <a:off x="7975440" y="6400800"/>
            <a:ext cx="38124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8</a:t>
            </a:r>
            <a:endParaRPr b="0" lang="en-US" sz="1600" strike="noStrike" u="none">
              <a:solidFill>
                <a:srgbClr val="000000"/>
              </a:solidFill>
              <a:effectLst/>
              <a:uFillTx/>
              <a:latin typeface="Times New Roman"/>
            </a:endParaRPr>
          </a:p>
        </p:txBody>
      </p:sp>
      <p:sp>
        <p:nvSpPr>
          <p:cNvPr id="346" name=""/>
          <p:cNvSpPr/>
          <p:nvPr/>
        </p:nvSpPr>
        <p:spPr>
          <a:xfrm>
            <a:off x="2362320" y="6451560"/>
            <a:ext cx="3962160" cy="304920"/>
          </a:xfrm>
          <a:prstGeom prst="rect">
            <a:avLst/>
          </a:prstGeom>
          <a:gradFill rotWithShape="0">
            <a:gsLst>
              <a:gs pos="0">
                <a:srgbClr val="dddddd"/>
              </a:gs>
              <a:gs pos="100000">
                <a:srgbClr val="ffffff"/>
              </a:gs>
            </a:gsLst>
            <a:lin ang="5400000"/>
          </a:gra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7" name=""/>
          <p:cNvSpPr/>
          <p:nvPr/>
        </p:nvSpPr>
        <p:spPr>
          <a:xfrm>
            <a:off x="2362320" y="6445080"/>
            <a:ext cx="4038480" cy="33768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600" strike="noStrike" u="none">
                <a:solidFill>
                  <a:srgbClr val="002cba"/>
                </a:solidFill>
                <a:effectLst/>
                <a:uFillTx/>
                <a:latin typeface="Arial Black"/>
              </a:rPr>
              <a:t> North American Gas - June 2001</a:t>
            </a:r>
            <a:endParaRPr b="0" lang="en-US" sz="1600" strike="noStrike" u="none">
              <a:solidFill>
                <a:srgbClr val="000000"/>
              </a:solidFill>
              <a:effectLst/>
              <a:uFillTx/>
              <a:latin typeface="Times New Roman"/>
            </a:endParaRPr>
          </a:p>
        </p:txBody>
      </p:sp>
      <p:sp>
        <p:nvSpPr>
          <p:cNvPr id="348" name=""/>
          <p:cNvSpPr/>
          <p:nvPr/>
        </p:nvSpPr>
        <p:spPr>
          <a:xfrm>
            <a:off x="228600" y="6481800"/>
            <a:ext cx="129528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616161"/>
                </a:solidFill>
                <a:effectLst/>
                <a:uFillTx/>
                <a:latin typeface="Arial Black"/>
              </a:rPr>
              <a:t>Confidential</a:t>
            </a:r>
            <a:endParaRPr b="0" lang="en-US" sz="1200" strike="noStrike" u="none">
              <a:solidFill>
                <a:srgbClr val="000000"/>
              </a:solidFill>
              <a:effectLst/>
              <a:uFillTx/>
              <a:latin typeface="Times New Roman"/>
            </a:endParaRPr>
          </a:p>
        </p:txBody>
      </p:sp>
      <p:sp>
        <p:nvSpPr>
          <p:cNvPr id="349" name=""/>
          <p:cNvSpPr/>
          <p:nvPr/>
        </p:nvSpPr>
        <p:spPr>
          <a:xfrm>
            <a:off x="1219320" y="3581280"/>
            <a:ext cx="2209680" cy="1546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Structured trade reviews do not occur for structured trades once they are booked into the underlying systems.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Structuring/Origination are involved at the deal DASH and approval stage, but no formal control process is evident for trades once they have been booked in the book.</a:t>
            </a:r>
            <a:endParaRPr b="0" lang="en-US" sz="1000" strike="noStrike" u="none">
              <a:solidFill>
                <a:srgbClr val="000000"/>
              </a:solidFill>
              <a:effectLst/>
              <a:uFillTx/>
              <a:latin typeface="Times New Roman"/>
            </a:endParaRPr>
          </a:p>
        </p:txBody>
      </p:sp>
      <p:sp>
        <p:nvSpPr>
          <p:cNvPr id="350" name=""/>
          <p:cNvSpPr/>
          <p:nvPr/>
        </p:nvSpPr>
        <p:spPr>
          <a:xfrm>
            <a:off x="3352680" y="1676520"/>
            <a:ext cx="2210040" cy="2746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1" name=""/>
          <p:cNvSpPr/>
          <p:nvPr/>
        </p:nvSpPr>
        <p:spPr>
          <a:xfrm>
            <a:off x="3352680" y="3581280"/>
            <a:ext cx="2210040" cy="1580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risk team has grown on the back of informal controls and processes, and is reliant on the strong communication line which exists  between the commercial and commercial support functions and the knowledge of key individuals.</a:t>
            </a:r>
            <a:endParaRPr b="0" lang="en-US" sz="10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352" name=""/>
          <p:cNvSpPr/>
          <p:nvPr/>
        </p:nvSpPr>
        <p:spPr>
          <a:xfrm>
            <a:off x="5410080" y="3581280"/>
            <a:ext cx="2438640" cy="24685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Risk Management should implement a control infrastructure that first identifies all “structured” deals in the trading books.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A priority and timeline will need to be established with commercial on a structured trade review programme for all existing deals.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review should take place for  new structures at the time of execution to document and communicate the booking approximations and contractual terms.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53" name=""/>
          <p:cNvSpPr/>
          <p:nvPr/>
        </p:nvSpPr>
        <p:spPr>
          <a:xfrm>
            <a:off x="5486400" y="1676520"/>
            <a:ext cx="2209680" cy="20840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High priority and resources should be assigned to addressing this on-going issue.  </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Gas Operational Analysis, Risk and Accounting teams should perform a process review to identify the cause of the large monthly breaks and remove these issues.  This would have the benefit of reducing headcount on manual non-value added tasks.</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54" name=""/>
          <p:cNvSpPr/>
          <p:nvPr/>
        </p:nvSpPr>
        <p:spPr>
          <a:xfrm>
            <a:off x="1219320" y="1676520"/>
            <a:ext cx="2209680" cy="21632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accounting  tie between the DPR and the general ledger at 31 May was $92m with $12M that is still unexplained.</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It is recognised that it is inevitable due to the size and physical nature of the business that differences will exist every month end.</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For example ,some pipeline information takes up to 6 months to be finalised.</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55" name=""/>
          <p:cNvSpPr/>
          <p:nvPr/>
        </p:nvSpPr>
        <p:spPr>
          <a:xfrm>
            <a:off x="3352680" y="1663560"/>
            <a:ext cx="2210040" cy="1931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Gas Accounting function go through a process of making accruals based off the Tagg/Sitara and Unify calculations, as well as known accruals.  The DPR PL is assumed to be correct and the GL is changed to agree to the DPR.</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The month end timetable makes it very difficult to evaluate the difference in the time allowed.  </a:t>
            </a:r>
            <a:endParaRPr b="0" lang="en-US" sz="1000" strike="noStrike" u="none">
              <a:solidFill>
                <a:srgbClr val="000000"/>
              </a:solidFill>
              <a:effectLst/>
              <a:uFillTx/>
              <a:latin typeface="Times New Roman"/>
            </a:endParaRPr>
          </a:p>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356" name=""/>
          <p:cNvSpPr/>
          <p:nvPr/>
        </p:nvSpPr>
        <p:spPr>
          <a:xfrm>
            <a:off x="7772400" y="1752480"/>
            <a:ext cx="9907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Jeff Gossett</a:t>
            </a:r>
            <a:endParaRPr b="0" lang="en-US" sz="1000" strike="noStrike" u="none">
              <a:solidFill>
                <a:srgbClr val="000000"/>
              </a:solidFill>
              <a:effectLst/>
              <a:uFillTx/>
              <a:latin typeface="Times New Roman"/>
            </a:endParaRPr>
          </a:p>
        </p:txBody>
      </p:sp>
      <p:sp>
        <p:nvSpPr>
          <p:cNvPr id="357" name=""/>
          <p:cNvSpPr/>
          <p:nvPr/>
        </p:nvSpPr>
        <p:spPr>
          <a:xfrm>
            <a:off x="7772400" y="3657600"/>
            <a:ext cx="99072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rPr>
              <a:t>Jeff Gossett</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7183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2001-04-23T19:47:09Z</dcterms:created>
  <dc:creator>Juan E. Camarillo</dc:creator>
  <dc:description/>
  <dc:language>en-US</dc:language>
  <cp:lastModifiedBy>ryeo</cp:lastModifiedBy>
  <cp:lastPrinted>2001-06-07T13:27:31Z</cp:lastPrinted>
  <dcterms:modified xsi:type="dcterms:W3CDTF">2001-07-10T04:46:08Z</dcterms:modified>
  <cp:revision>126</cp:revision>
  <dc:subject/>
  <dc:title>PowerPoint Presentation</dc:title>
</cp:coreProperties>
</file>