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embeddings/oleObject1.docx" ContentType="application/vnd.openxmlformats-officedocument.wordprocessingml.document"/>
  <Override PartName="/ppt/media/image1.png" ContentType="image/png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media/image7.wmf" ContentType="image/x-wmf"/>
  <Override PartName="/ppt/media/image8.wmf" ContentType="image/x-wmf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_rels/slide5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6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17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6858000"/>
  <p:notesSz cx="7088188" cy="90535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/>
          </p:nvPr>
        </p:nvSpPr>
        <p:spPr>
          <a:xfrm>
            <a:off x="466848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0A22EED-BEDD-4155-B2FE-46D12E8A1798}" type="slidenum">
              <a:t>&lt;#&gt;</a:t>
            </a:fld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3BFDEAA-403F-4F4B-A9CC-AEE35A6520DB}" type="slidenum">
              <a:t>&lt;#&gt;</a:t>
            </a:fld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777628B-7ACB-45A9-841C-1EAB049BEC7A}" type="slidenum">
              <a:t>&lt;#&gt;</a:t>
            </a:fld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png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May, 2000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5764D79-47FA-4B5F-85DC-1F17C4CBF33A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" name=""/>
          <p:cNvGrpSpPr/>
          <p:nvPr/>
        </p:nvGrpSpPr>
        <p:grpSpPr>
          <a:xfrm>
            <a:off x="228600" y="228600"/>
            <a:ext cx="1142280" cy="1066320"/>
            <a:chOff x="228600" y="228600"/>
            <a:chExt cx="1142280" cy="1066320"/>
          </a:xfrm>
        </p:grpSpPr>
        <p:sp>
          <p:nvSpPr>
            <p:cNvPr id="5" name=""/>
            <p:cNvSpPr/>
            <p:nvPr/>
          </p:nvSpPr>
          <p:spPr>
            <a:xfrm>
              <a:off x="228600" y="620640"/>
              <a:ext cx="230400" cy="215280"/>
            </a:xfrm>
            <a:custGeom>
              <a:avLst/>
              <a:gdLst/>
              <a:ahLst/>
              <a:rect l="l" t="t" r="r" b="b"/>
              <a:pathLst>
                <a:path w="450" h="440">
                  <a:moveTo>
                    <a:pt x="161" y="440"/>
                  </a:moveTo>
                  <a:lnTo>
                    <a:pt x="215" y="388"/>
                  </a:lnTo>
                  <a:lnTo>
                    <a:pt x="112" y="288"/>
                  </a:lnTo>
                  <a:lnTo>
                    <a:pt x="182" y="220"/>
                  </a:lnTo>
                  <a:lnTo>
                    <a:pt x="282" y="317"/>
                  </a:lnTo>
                  <a:lnTo>
                    <a:pt x="340" y="259"/>
                  </a:lnTo>
                  <a:lnTo>
                    <a:pt x="241" y="162"/>
                  </a:lnTo>
                  <a:lnTo>
                    <a:pt x="290" y="115"/>
                  </a:lnTo>
                  <a:lnTo>
                    <a:pt x="391" y="215"/>
                  </a:lnTo>
                  <a:lnTo>
                    <a:pt x="450" y="157"/>
                  </a:lnTo>
                  <a:lnTo>
                    <a:pt x="290" y="0"/>
                  </a:lnTo>
                  <a:lnTo>
                    <a:pt x="0" y="283"/>
                  </a:lnTo>
                  <a:lnTo>
                    <a:pt x="161" y="440"/>
                  </a:lnTo>
                  <a:close/>
                </a:path>
              </a:pathLst>
            </a:custGeom>
            <a:solidFill>
              <a:srgbClr val="3333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" name=""/>
            <p:cNvSpPr/>
            <p:nvPr/>
          </p:nvSpPr>
          <p:spPr>
            <a:xfrm>
              <a:off x="707760" y="623160"/>
              <a:ext cx="663120" cy="671760"/>
            </a:xfrm>
            <a:custGeom>
              <a:avLst/>
              <a:gdLst/>
              <a:ahLst/>
              <a:rect l="l" t="t" r="r" b="b"/>
              <a:pathLst>
                <a:path w="1297" h="1371">
                  <a:moveTo>
                    <a:pt x="256" y="1187"/>
                  </a:moveTo>
                  <a:lnTo>
                    <a:pt x="359" y="976"/>
                  </a:lnTo>
                  <a:lnTo>
                    <a:pt x="290" y="908"/>
                  </a:lnTo>
                  <a:lnTo>
                    <a:pt x="0" y="1191"/>
                  </a:lnTo>
                  <a:lnTo>
                    <a:pt x="62" y="1252"/>
                  </a:lnTo>
                  <a:lnTo>
                    <a:pt x="212" y="1106"/>
                  </a:lnTo>
                  <a:lnTo>
                    <a:pt x="115" y="1303"/>
                  </a:lnTo>
                  <a:lnTo>
                    <a:pt x="185" y="1371"/>
                  </a:lnTo>
                  <a:lnTo>
                    <a:pt x="741" y="828"/>
                  </a:lnTo>
                  <a:lnTo>
                    <a:pt x="1297" y="286"/>
                  </a:lnTo>
                  <a:lnTo>
                    <a:pt x="1005" y="0"/>
                  </a:lnTo>
                  <a:lnTo>
                    <a:pt x="416" y="575"/>
                  </a:lnTo>
                  <a:lnTo>
                    <a:pt x="474" y="632"/>
                  </a:lnTo>
                  <a:lnTo>
                    <a:pt x="1005" y="115"/>
                  </a:lnTo>
                  <a:lnTo>
                    <a:pt x="1180" y="286"/>
                  </a:lnTo>
                  <a:lnTo>
                    <a:pt x="718" y="736"/>
                  </a:lnTo>
                  <a:lnTo>
                    <a:pt x="256" y="1187"/>
                  </a:lnTo>
                  <a:close/>
                </a:path>
              </a:pathLst>
            </a:custGeom>
            <a:solidFill>
              <a:srgbClr val="3333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" name=""/>
            <p:cNvSpPr/>
            <p:nvPr/>
          </p:nvSpPr>
          <p:spPr>
            <a:xfrm>
              <a:off x="338760" y="726480"/>
              <a:ext cx="243360" cy="225000"/>
            </a:xfrm>
            <a:custGeom>
              <a:avLst/>
              <a:gdLst/>
              <a:ahLst/>
              <a:rect l="l" t="t" r="r" b="b"/>
              <a:pathLst>
                <a:path w="475" h="462">
                  <a:moveTo>
                    <a:pt x="0" y="282"/>
                  </a:moveTo>
                  <a:lnTo>
                    <a:pt x="63" y="343"/>
                  </a:lnTo>
                  <a:lnTo>
                    <a:pt x="213" y="198"/>
                  </a:lnTo>
                  <a:lnTo>
                    <a:pt x="116" y="395"/>
                  </a:lnTo>
                  <a:lnTo>
                    <a:pt x="186" y="462"/>
                  </a:lnTo>
                  <a:lnTo>
                    <a:pt x="475" y="181"/>
                  </a:lnTo>
                  <a:lnTo>
                    <a:pt x="416" y="123"/>
                  </a:lnTo>
                  <a:lnTo>
                    <a:pt x="256" y="279"/>
                  </a:lnTo>
                  <a:lnTo>
                    <a:pt x="359" y="69"/>
                  </a:lnTo>
                  <a:lnTo>
                    <a:pt x="289" y="0"/>
                  </a:lnTo>
                  <a:lnTo>
                    <a:pt x="0" y="282"/>
                  </a:lnTo>
                  <a:close/>
                </a:path>
              </a:pathLst>
            </a:custGeom>
            <a:solidFill>
              <a:srgbClr val="3333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" name=""/>
            <p:cNvSpPr/>
            <p:nvPr/>
          </p:nvSpPr>
          <p:spPr>
            <a:xfrm>
              <a:off x="377280" y="228600"/>
              <a:ext cx="570960" cy="536760"/>
            </a:xfrm>
            <a:custGeom>
              <a:avLst/>
              <a:gdLst/>
              <a:ahLst/>
              <a:rect l="l" t="t" r="r" b="b"/>
              <a:pathLst>
                <a:path w="1115" h="1095">
                  <a:moveTo>
                    <a:pt x="58" y="860"/>
                  </a:moveTo>
                  <a:lnTo>
                    <a:pt x="0" y="803"/>
                  </a:lnTo>
                  <a:lnTo>
                    <a:pt x="823" y="0"/>
                  </a:lnTo>
                  <a:lnTo>
                    <a:pt x="1115" y="286"/>
                  </a:lnTo>
                  <a:lnTo>
                    <a:pt x="526" y="861"/>
                  </a:lnTo>
                  <a:lnTo>
                    <a:pt x="707" y="1037"/>
                  </a:lnTo>
                  <a:lnTo>
                    <a:pt x="648" y="1095"/>
                  </a:lnTo>
                  <a:lnTo>
                    <a:pt x="408" y="860"/>
                  </a:lnTo>
                  <a:lnTo>
                    <a:pt x="998" y="286"/>
                  </a:lnTo>
                  <a:lnTo>
                    <a:pt x="823" y="115"/>
                  </a:lnTo>
                  <a:lnTo>
                    <a:pt x="58" y="860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" name=""/>
            <p:cNvSpPr/>
            <p:nvPr/>
          </p:nvSpPr>
          <p:spPr>
            <a:xfrm>
              <a:off x="709920" y="427320"/>
              <a:ext cx="450720" cy="533880"/>
            </a:xfrm>
            <a:custGeom>
              <a:avLst/>
              <a:gdLst/>
              <a:ahLst/>
              <a:rect l="l" t="t" r="r" b="b"/>
              <a:pathLst>
                <a:path w="882" h="1090">
                  <a:moveTo>
                    <a:pt x="59" y="633"/>
                  </a:moveTo>
                  <a:lnTo>
                    <a:pt x="0" y="575"/>
                  </a:lnTo>
                  <a:lnTo>
                    <a:pt x="590" y="0"/>
                  </a:lnTo>
                  <a:lnTo>
                    <a:pt x="882" y="286"/>
                  </a:lnTo>
                  <a:lnTo>
                    <a:pt x="294" y="861"/>
                  </a:lnTo>
                  <a:lnTo>
                    <a:pt x="469" y="1032"/>
                  </a:lnTo>
                  <a:lnTo>
                    <a:pt x="411" y="1090"/>
                  </a:lnTo>
                  <a:lnTo>
                    <a:pt x="176" y="861"/>
                  </a:lnTo>
                  <a:lnTo>
                    <a:pt x="765" y="286"/>
                  </a:lnTo>
                  <a:lnTo>
                    <a:pt x="591" y="115"/>
                  </a:lnTo>
                  <a:lnTo>
                    <a:pt x="59" y="633"/>
                  </a:lnTo>
                  <a:close/>
                </a:path>
              </a:pathLst>
            </a:custGeom>
            <a:solidFill>
              <a:srgbClr val="33cc3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" name=""/>
            <p:cNvSpPr/>
            <p:nvPr/>
          </p:nvSpPr>
          <p:spPr>
            <a:xfrm>
              <a:off x="469440" y="846360"/>
              <a:ext cx="217800" cy="222840"/>
            </a:xfrm>
            <a:custGeom>
              <a:avLst/>
              <a:gdLst/>
              <a:ahLst/>
              <a:rect l="l" t="t" r="r" b="b"/>
              <a:pathLst>
                <a:path w="425" h="458">
                  <a:moveTo>
                    <a:pt x="59" y="341"/>
                  </a:moveTo>
                  <a:lnTo>
                    <a:pt x="179" y="224"/>
                  </a:lnTo>
                  <a:lnTo>
                    <a:pt x="197" y="243"/>
                  </a:lnTo>
                  <a:lnTo>
                    <a:pt x="199" y="245"/>
                  </a:lnTo>
                  <a:lnTo>
                    <a:pt x="201" y="248"/>
                  </a:lnTo>
                  <a:lnTo>
                    <a:pt x="206" y="255"/>
                  </a:lnTo>
                  <a:lnTo>
                    <a:pt x="209" y="262"/>
                  </a:lnTo>
                  <a:lnTo>
                    <a:pt x="210" y="270"/>
                  </a:lnTo>
                  <a:lnTo>
                    <a:pt x="210" y="274"/>
                  </a:lnTo>
                  <a:lnTo>
                    <a:pt x="210" y="278"/>
                  </a:lnTo>
                  <a:lnTo>
                    <a:pt x="209" y="287"/>
                  </a:lnTo>
                  <a:lnTo>
                    <a:pt x="207" y="291"/>
                  </a:lnTo>
                  <a:lnTo>
                    <a:pt x="205" y="295"/>
                  </a:lnTo>
                  <a:lnTo>
                    <a:pt x="201" y="299"/>
                  </a:lnTo>
                  <a:lnTo>
                    <a:pt x="198" y="303"/>
                  </a:lnTo>
                  <a:lnTo>
                    <a:pt x="150" y="350"/>
                  </a:lnTo>
                  <a:lnTo>
                    <a:pt x="141" y="360"/>
                  </a:lnTo>
                  <a:lnTo>
                    <a:pt x="132" y="371"/>
                  </a:lnTo>
                  <a:lnTo>
                    <a:pt x="128" y="378"/>
                  </a:lnTo>
                  <a:lnTo>
                    <a:pt x="125" y="385"/>
                  </a:lnTo>
                  <a:lnTo>
                    <a:pt x="122" y="393"/>
                  </a:lnTo>
                  <a:lnTo>
                    <a:pt x="120" y="396"/>
                  </a:lnTo>
                  <a:lnTo>
                    <a:pt x="119" y="400"/>
                  </a:lnTo>
                  <a:lnTo>
                    <a:pt x="180" y="458"/>
                  </a:lnTo>
                  <a:lnTo>
                    <a:pt x="182" y="451"/>
                  </a:lnTo>
                  <a:lnTo>
                    <a:pt x="185" y="444"/>
                  </a:lnTo>
                  <a:lnTo>
                    <a:pt x="188" y="437"/>
                  </a:lnTo>
                  <a:lnTo>
                    <a:pt x="192" y="431"/>
                  </a:lnTo>
                  <a:lnTo>
                    <a:pt x="201" y="419"/>
                  </a:lnTo>
                  <a:lnTo>
                    <a:pt x="210" y="409"/>
                  </a:lnTo>
                  <a:lnTo>
                    <a:pt x="271" y="350"/>
                  </a:lnTo>
                  <a:lnTo>
                    <a:pt x="277" y="343"/>
                  </a:lnTo>
                  <a:lnTo>
                    <a:pt x="283" y="335"/>
                  </a:lnTo>
                  <a:lnTo>
                    <a:pt x="288" y="328"/>
                  </a:lnTo>
                  <a:lnTo>
                    <a:pt x="289" y="324"/>
                  </a:lnTo>
                  <a:lnTo>
                    <a:pt x="290" y="320"/>
                  </a:lnTo>
                  <a:lnTo>
                    <a:pt x="292" y="313"/>
                  </a:lnTo>
                  <a:lnTo>
                    <a:pt x="293" y="305"/>
                  </a:lnTo>
                  <a:lnTo>
                    <a:pt x="293" y="299"/>
                  </a:lnTo>
                  <a:lnTo>
                    <a:pt x="293" y="292"/>
                  </a:lnTo>
                  <a:lnTo>
                    <a:pt x="292" y="287"/>
                  </a:lnTo>
                  <a:lnTo>
                    <a:pt x="291" y="282"/>
                  </a:lnTo>
                  <a:lnTo>
                    <a:pt x="288" y="273"/>
                  </a:lnTo>
                  <a:lnTo>
                    <a:pt x="284" y="268"/>
                  </a:lnTo>
                  <a:lnTo>
                    <a:pt x="283" y="266"/>
                  </a:lnTo>
                  <a:lnTo>
                    <a:pt x="292" y="271"/>
                  </a:lnTo>
                  <a:lnTo>
                    <a:pt x="299" y="274"/>
                  </a:lnTo>
                  <a:lnTo>
                    <a:pt x="306" y="277"/>
                  </a:lnTo>
                  <a:lnTo>
                    <a:pt x="314" y="278"/>
                  </a:lnTo>
                  <a:lnTo>
                    <a:pt x="321" y="278"/>
                  </a:lnTo>
                  <a:lnTo>
                    <a:pt x="327" y="277"/>
                  </a:lnTo>
                  <a:lnTo>
                    <a:pt x="333" y="276"/>
                  </a:lnTo>
                  <a:lnTo>
                    <a:pt x="341" y="273"/>
                  </a:lnTo>
                  <a:lnTo>
                    <a:pt x="347" y="270"/>
                  </a:lnTo>
                  <a:lnTo>
                    <a:pt x="353" y="266"/>
                  </a:lnTo>
                  <a:lnTo>
                    <a:pt x="359" y="262"/>
                  </a:lnTo>
                  <a:lnTo>
                    <a:pt x="365" y="256"/>
                  </a:lnTo>
                  <a:lnTo>
                    <a:pt x="379" y="245"/>
                  </a:lnTo>
                  <a:lnTo>
                    <a:pt x="391" y="232"/>
                  </a:lnTo>
                  <a:lnTo>
                    <a:pt x="402" y="221"/>
                  </a:lnTo>
                  <a:lnTo>
                    <a:pt x="407" y="215"/>
                  </a:lnTo>
                  <a:lnTo>
                    <a:pt x="410" y="210"/>
                  </a:lnTo>
                  <a:lnTo>
                    <a:pt x="416" y="200"/>
                  </a:lnTo>
                  <a:lnTo>
                    <a:pt x="421" y="190"/>
                  </a:lnTo>
                  <a:lnTo>
                    <a:pt x="422" y="185"/>
                  </a:lnTo>
                  <a:lnTo>
                    <a:pt x="424" y="180"/>
                  </a:lnTo>
                  <a:lnTo>
                    <a:pt x="425" y="170"/>
                  </a:lnTo>
                  <a:lnTo>
                    <a:pt x="424" y="160"/>
                  </a:lnTo>
                  <a:lnTo>
                    <a:pt x="421" y="151"/>
                  </a:lnTo>
                  <a:lnTo>
                    <a:pt x="417" y="140"/>
                  </a:lnTo>
                  <a:lnTo>
                    <a:pt x="412" y="130"/>
                  </a:lnTo>
                  <a:lnTo>
                    <a:pt x="406" y="120"/>
                  </a:lnTo>
                  <a:lnTo>
                    <a:pt x="398" y="110"/>
                  </a:lnTo>
                  <a:lnTo>
                    <a:pt x="389" y="100"/>
                  </a:lnTo>
                  <a:lnTo>
                    <a:pt x="379" y="89"/>
                  </a:lnTo>
                  <a:lnTo>
                    <a:pt x="357" y="67"/>
                  </a:lnTo>
                  <a:lnTo>
                    <a:pt x="289" y="0"/>
                  </a:lnTo>
                  <a:lnTo>
                    <a:pt x="0" y="282"/>
                  </a:lnTo>
                  <a:lnTo>
                    <a:pt x="59" y="341"/>
                  </a:lnTo>
                  <a:lnTo>
                    <a:pt x="59" y="341"/>
                  </a:lnTo>
                  <a:close/>
                  <a:moveTo>
                    <a:pt x="302" y="104"/>
                  </a:moveTo>
                  <a:lnTo>
                    <a:pt x="308" y="109"/>
                  </a:lnTo>
                  <a:lnTo>
                    <a:pt x="312" y="115"/>
                  </a:lnTo>
                  <a:lnTo>
                    <a:pt x="318" y="120"/>
                  </a:lnTo>
                  <a:lnTo>
                    <a:pt x="321" y="125"/>
                  </a:lnTo>
                  <a:lnTo>
                    <a:pt x="324" y="131"/>
                  </a:lnTo>
                  <a:lnTo>
                    <a:pt x="326" y="136"/>
                  </a:lnTo>
                  <a:lnTo>
                    <a:pt x="328" y="141"/>
                  </a:lnTo>
                  <a:lnTo>
                    <a:pt x="329" y="147"/>
                  </a:lnTo>
                  <a:lnTo>
                    <a:pt x="330" y="152"/>
                  </a:lnTo>
                  <a:lnTo>
                    <a:pt x="329" y="157"/>
                  </a:lnTo>
                  <a:lnTo>
                    <a:pt x="329" y="162"/>
                  </a:lnTo>
                  <a:lnTo>
                    <a:pt x="327" y="167"/>
                  </a:lnTo>
                  <a:lnTo>
                    <a:pt x="325" y="172"/>
                  </a:lnTo>
                  <a:lnTo>
                    <a:pt x="322" y="176"/>
                  </a:lnTo>
                  <a:lnTo>
                    <a:pt x="318" y="181"/>
                  </a:lnTo>
                  <a:lnTo>
                    <a:pt x="312" y="186"/>
                  </a:lnTo>
                  <a:lnTo>
                    <a:pt x="307" y="191"/>
                  </a:lnTo>
                  <a:lnTo>
                    <a:pt x="303" y="194"/>
                  </a:lnTo>
                  <a:lnTo>
                    <a:pt x="298" y="197"/>
                  </a:lnTo>
                  <a:lnTo>
                    <a:pt x="293" y="200"/>
                  </a:lnTo>
                  <a:lnTo>
                    <a:pt x="288" y="201"/>
                  </a:lnTo>
                  <a:lnTo>
                    <a:pt x="282" y="202"/>
                  </a:lnTo>
                  <a:lnTo>
                    <a:pt x="277" y="203"/>
                  </a:lnTo>
                  <a:lnTo>
                    <a:pt x="272" y="202"/>
                  </a:lnTo>
                  <a:lnTo>
                    <a:pt x="267" y="201"/>
                  </a:lnTo>
                  <a:lnTo>
                    <a:pt x="262" y="199"/>
                  </a:lnTo>
                  <a:lnTo>
                    <a:pt x="255" y="197"/>
                  </a:lnTo>
                  <a:lnTo>
                    <a:pt x="250" y="194"/>
                  </a:lnTo>
                  <a:lnTo>
                    <a:pt x="245" y="191"/>
                  </a:lnTo>
                  <a:lnTo>
                    <a:pt x="240" y="186"/>
                  </a:lnTo>
                  <a:lnTo>
                    <a:pt x="234" y="182"/>
                  </a:lnTo>
                  <a:lnTo>
                    <a:pt x="228" y="177"/>
                  </a:lnTo>
                  <a:lnTo>
                    <a:pt x="302" y="104"/>
                  </a:lnTo>
                  <a:lnTo>
                    <a:pt x="302" y="104"/>
                  </a:lnTo>
                  <a:close/>
                </a:path>
              </a:pathLst>
            </a:custGeom>
            <a:solidFill>
              <a:srgbClr val="3333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" name=""/>
            <p:cNvSpPr/>
            <p:nvPr/>
          </p:nvSpPr>
          <p:spPr>
            <a:xfrm>
              <a:off x="605520" y="973800"/>
              <a:ext cx="199800" cy="186120"/>
            </a:xfrm>
            <a:custGeom>
              <a:avLst/>
              <a:gdLst/>
              <a:ahLst/>
              <a:rect l="l" t="t" r="r" b="b"/>
              <a:pathLst>
                <a:path w="388" h="379">
                  <a:moveTo>
                    <a:pt x="241" y="95"/>
                  </a:moveTo>
                  <a:lnTo>
                    <a:pt x="246" y="90"/>
                  </a:lnTo>
                  <a:lnTo>
                    <a:pt x="252" y="87"/>
                  </a:lnTo>
                  <a:lnTo>
                    <a:pt x="258" y="85"/>
                  </a:lnTo>
                  <a:lnTo>
                    <a:pt x="266" y="85"/>
                  </a:lnTo>
                  <a:lnTo>
                    <a:pt x="272" y="85"/>
                  </a:lnTo>
                  <a:lnTo>
                    <a:pt x="279" y="87"/>
                  </a:lnTo>
                  <a:lnTo>
                    <a:pt x="285" y="90"/>
                  </a:lnTo>
                  <a:lnTo>
                    <a:pt x="287" y="92"/>
                  </a:lnTo>
                  <a:lnTo>
                    <a:pt x="290" y="95"/>
                  </a:lnTo>
                  <a:lnTo>
                    <a:pt x="295" y="100"/>
                  </a:lnTo>
                  <a:lnTo>
                    <a:pt x="299" y="106"/>
                  </a:lnTo>
                  <a:lnTo>
                    <a:pt x="300" y="109"/>
                  </a:lnTo>
                  <a:lnTo>
                    <a:pt x="300" y="112"/>
                  </a:lnTo>
                  <a:lnTo>
                    <a:pt x="301" y="116"/>
                  </a:lnTo>
                  <a:lnTo>
                    <a:pt x="301" y="119"/>
                  </a:lnTo>
                  <a:lnTo>
                    <a:pt x="300" y="125"/>
                  </a:lnTo>
                  <a:lnTo>
                    <a:pt x="299" y="133"/>
                  </a:lnTo>
                  <a:lnTo>
                    <a:pt x="295" y="139"/>
                  </a:lnTo>
                  <a:lnTo>
                    <a:pt x="293" y="141"/>
                  </a:lnTo>
                  <a:lnTo>
                    <a:pt x="290" y="144"/>
                  </a:lnTo>
                  <a:lnTo>
                    <a:pt x="144" y="286"/>
                  </a:lnTo>
                  <a:lnTo>
                    <a:pt x="139" y="291"/>
                  </a:lnTo>
                  <a:lnTo>
                    <a:pt x="133" y="295"/>
                  </a:lnTo>
                  <a:lnTo>
                    <a:pt x="130" y="296"/>
                  </a:lnTo>
                  <a:lnTo>
                    <a:pt x="125" y="296"/>
                  </a:lnTo>
                  <a:lnTo>
                    <a:pt x="122" y="297"/>
                  </a:lnTo>
                  <a:lnTo>
                    <a:pt x="119" y="297"/>
                  </a:lnTo>
                  <a:lnTo>
                    <a:pt x="112" y="296"/>
                  </a:lnTo>
                  <a:lnTo>
                    <a:pt x="109" y="296"/>
                  </a:lnTo>
                  <a:lnTo>
                    <a:pt x="106" y="295"/>
                  </a:lnTo>
                  <a:lnTo>
                    <a:pt x="99" y="291"/>
                  </a:lnTo>
                  <a:lnTo>
                    <a:pt x="96" y="289"/>
                  </a:lnTo>
                  <a:lnTo>
                    <a:pt x="94" y="286"/>
                  </a:lnTo>
                  <a:lnTo>
                    <a:pt x="89" y="281"/>
                  </a:lnTo>
                  <a:lnTo>
                    <a:pt x="86" y="275"/>
                  </a:lnTo>
                  <a:lnTo>
                    <a:pt x="85" y="272"/>
                  </a:lnTo>
                  <a:lnTo>
                    <a:pt x="84" y="268"/>
                  </a:lnTo>
                  <a:lnTo>
                    <a:pt x="84" y="265"/>
                  </a:lnTo>
                  <a:lnTo>
                    <a:pt x="84" y="262"/>
                  </a:lnTo>
                  <a:lnTo>
                    <a:pt x="84" y="255"/>
                  </a:lnTo>
                  <a:lnTo>
                    <a:pt x="86" y="249"/>
                  </a:lnTo>
                  <a:lnTo>
                    <a:pt x="89" y="243"/>
                  </a:lnTo>
                  <a:lnTo>
                    <a:pt x="91" y="240"/>
                  </a:lnTo>
                  <a:lnTo>
                    <a:pt x="94" y="238"/>
                  </a:lnTo>
                  <a:lnTo>
                    <a:pt x="241" y="95"/>
                  </a:lnTo>
                  <a:lnTo>
                    <a:pt x="241" y="95"/>
                  </a:lnTo>
                  <a:close/>
                  <a:moveTo>
                    <a:pt x="346" y="210"/>
                  </a:moveTo>
                  <a:lnTo>
                    <a:pt x="353" y="203"/>
                  </a:lnTo>
                  <a:lnTo>
                    <a:pt x="358" y="197"/>
                  </a:lnTo>
                  <a:lnTo>
                    <a:pt x="367" y="186"/>
                  </a:lnTo>
                  <a:lnTo>
                    <a:pt x="376" y="174"/>
                  </a:lnTo>
                  <a:lnTo>
                    <a:pt x="379" y="168"/>
                  </a:lnTo>
                  <a:lnTo>
                    <a:pt x="381" y="163"/>
                  </a:lnTo>
                  <a:lnTo>
                    <a:pt x="385" y="152"/>
                  </a:lnTo>
                  <a:lnTo>
                    <a:pt x="387" y="141"/>
                  </a:lnTo>
                  <a:lnTo>
                    <a:pt x="388" y="130"/>
                  </a:lnTo>
                  <a:lnTo>
                    <a:pt x="388" y="118"/>
                  </a:lnTo>
                  <a:lnTo>
                    <a:pt x="386" y="108"/>
                  </a:lnTo>
                  <a:lnTo>
                    <a:pt x="384" y="103"/>
                  </a:lnTo>
                  <a:lnTo>
                    <a:pt x="383" y="98"/>
                  </a:lnTo>
                  <a:lnTo>
                    <a:pt x="379" y="88"/>
                  </a:lnTo>
                  <a:lnTo>
                    <a:pt x="373" y="78"/>
                  </a:lnTo>
                  <a:lnTo>
                    <a:pt x="370" y="74"/>
                  </a:lnTo>
                  <a:lnTo>
                    <a:pt x="367" y="69"/>
                  </a:lnTo>
                  <a:lnTo>
                    <a:pt x="360" y="60"/>
                  </a:lnTo>
                  <a:lnTo>
                    <a:pt x="353" y="51"/>
                  </a:lnTo>
                  <a:lnTo>
                    <a:pt x="344" y="42"/>
                  </a:lnTo>
                  <a:lnTo>
                    <a:pt x="335" y="34"/>
                  </a:lnTo>
                  <a:lnTo>
                    <a:pt x="327" y="27"/>
                  </a:lnTo>
                  <a:lnTo>
                    <a:pt x="317" y="20"/>
                  </a:lnTo>
                  <a:lnTo>
                    <a:pt x="307" y="14"/>
                  </a:lnTo>
                  <a:lnTo>
                    <a:pt x="298" y="9"/>
                  </a:lnTo>
                  <a:lnTo>
                    <a:pt x="287" y="5"/>
                  </a:lnTo>
                  <a:lnTo>
                    <a:pt x="277" y="2"/>
                  </a:lnTo>
                  <a:lnTo>
                    <a:pt x="272" y="1"/>
                  </a:lnTo>
                  <a:lnTo>
                    <a:pt x="267" y="0"/>
                  </a:lnTo>
                  <a:lnTo>
                    <a:pt x="260" y="0"/>
                  </a:lnTo>
                  <a:lnTo>
                    <a:pt x="255" y="0"/>
                  </a:lnTo>
                  <a:lnTo>
                    <a:pt x="244" y="1"/>
                  </a:lnTo>
                  <a:lnTo>
                    <a:pt x="232" y="3"/>
                  </a:lnTo>
                  <a:lnTo>
                    <a:pt x="221" y="7"/>
                  </a:lnTo>
                  <a:lnTo>
                    <a:pt x="215" y="9"/>
                  </a:lnTo>
                  <a:lnTo>
                    <a:pt x="209" y="12"/>
                  </a:lnTo>
                  <a:lnTo>
                    <a:pt x="203" y="16"/>
                  </a:lnTo>
                  <a:lnTo>
                    <a:pt x="197" y="20"/>
                  </a:lnTo>
                  <a:lnTo>
                    <a:pt x="185" y="29"/>
                  </a:lnTo>
                  <a:lnTo>
                    <a:pt x="179" y="34"/>
                  </a:lnTo>
                  <a:lnTo>
                    <a:pt x="173" y="40"/>
                  </a:lnTo>
                  <a:lnTo>
                    <a:pt x="41" y="168"/>
                  </a:lnTo>
                  <a:lnTo>
                    <a:pt x="35" y="174"/>
                  </a:lnTo>
                  <a:lnTo>
                    <a:pt x="30" y="180"/>
                  </a:lnTo>
                  <a:lnTo>
                    <a:pt x="21" y="192"/>
                  </a:lnTo>
                  <a:lnTo>
                    <a:pt x="13" y="204"/>
                  </a:lnTo>
                  <a:lnTo>
                    <a:pt x="10" y="210"/>
                  </a:lnTo>
                  <a:lnTo>
                    <a:pt x="7" y="216"/>
                  </a:lnTo>
                  <a:lnTo>
                    <a:pt x="3" y="227"/>
                  </a:lnTo>
                  <a:lnTo>
                    <a:pt x="1" y="238"/>
                  </a:lnTo>
                  <a:lnTo>
                    <a:pt x="0" y="249"/>
                  </a:lnTo>
                  <a:lnTo>
                    <a:pt x="1" y="260"/>
                  </a:lnTo>
                  <a:lnTo>
                    <a:pt x="2" y="270"/>
                  </a:lnTo>
                  <a:lnTo>
                    <a:pt x="4" y="275"/>
                  </a:lnTo>
                  <a:lnTo>
                    <a:pt x="5" y="280"/>
                  </a:lnTo>
                  <a:lnTo>
                    <a:pt x="9" y="291"/>
                  </a:lnTo>
                  <a:lnTo>
                    <a:pt x="14" y="300"/>
                  </a:lnTo>
                  <a:lnTo>
                    <a:pt x="17" y="305"/>
                  </a:lnTo>
                  <a:lnTo>
                    <a:pt x="21" y="310"/>
                  </a:lnTo>
                  <a:lnTo>
                    <a:pt x="28" y="319"/>
                  </a:lnTo>
                  <a:lnTo>
                    <a:pt x="35" y="327"/>
                  </a:lnTo>
                  <a:lnTo>
                    <a:pt x="43" y="336"/>
                  </a:lnTo>
                  <a:lnTo>
                    <a:pt x="53" y="344"/>
                  </a:lnTo>
                  <a:lnTo>
                    <a:pt x="61" y="351"/>
                  </a:lnTo>
                  <a:lnTo>
                    <a:pt x="70" y="358"/>
                  </a:lnTo>
                  <a:lnTo>
                    <a:pt x="81" y="364"/>
                  </a:lnTo>
                  <a:lnTo>
                    <a:pt x="90" y="370"/>
                  </a:lnTo>
                  <a:lnTo>
                    <a:pt x="101" y="374"/>
                  </a:lnTo>
                  <a:lnTo>
                    <a:pt x="111" y="377"/>
                  </a:lnTo>
                  <a:lnTo>
                    <a:pt x="116" y="378"/>
                  </a:lnTo>
                  <a:lnTo>
                    <a:pt x="121" y="378"/>
                  </a:lnTo>
                  <a:lnTo>
                    <a:pt x="128" y="379"/>
                  </a:lnTo>
                  <a:lnTo>
                    <a:pt x="133" y="379"/>
                  </a:lnTo>
                  <a:lnTo>
                    <a:pt x="144" y="378"/>
                  </a:lnTo>
                  <a:lnTo>
                    <a:pt x="156" y="376"/>
                  </a:lnTo>
                  <a:lnTo>
                    <a:pt x="167" y="372"/>
                  </a:lnTo>
                  <a:lnTo>
                    <a:pt x="173" y="368"/>
                  </a:lnTo>
                  <a:lnTo>
                    <a:pt x="178" y="365"/>
                  </a:lnTo>
                  <a:lnTo>
                    <a:pt x="185" y="362"/>
                  </a:lnTo>
                  <a:lnTo>
                    <a:pt x="191" y="358"/>
                  </a:lnTo>
                  <a:lnTo>
                    <a:pt x="203" y="349"/>
                  </a:lnTo>
                  <a:lnTo>
                    <a:pt x="209" y="344"/>
                  </a:lnTo>
                  <a:lnTo>
                    <a:pt x="215" y="338"/>
                  </a:lnTo>
                  <a:lnTo>
                    <a:pt x="346" y="210"/>
                  </a:lnTo>
                  <a:lnTo>
                    <a:pt x="346" y="210"/>
                  </a:lnTo>
                  <a:close/>
                </a:path>
              </a:pathLst>
            </a:custGeom>
            <a:solidFill>
              <a:srgbClr val="3333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aphicFrame>
        <p:nvGraphicFramePr>
          <p:cNvPr id="12" name=""/>
          <p:cNvGraphicFramePr/>
          <p:nvPr/>
        </p:nvGraphicFramePr>
        <p:xfrm>
          <a:off x="6448320" y="6095880"/>
          <a:ext cx="2695680" cy="74304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13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6448320" y="6095880"/>
                    <a:ext cx="2695680" cy="743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4" name=""/>
          <p:cNvSpPr/>
          <p:nvPr/>
        </p:nvSpPr>
        <p:spPr>
          <a:xfrm>
            <a:off x="311760" y="6251400"/>
            <a:ext cx="14036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b2b2b2"/>
                </a:solidFill>
                <a:effectLst/>
                <a:uFillTx/>
                <a:latin typeface="Book Antiqua"/>
              </a:rPr>
              <a:t>DRAFT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 flipH="1">
            <a:off x="609120" y="1371600"/>
            <a:ext cx="8534520" cy="0"/>
          </a:xfrm>
          <a:prstGeom prst="line">
            <a:avLst/>
          </a:prstGeom>
          <a:ln w="7632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"/>
          <p:cNvSpPr/>
          <p:nvPr/>
        </p:nvSpPr>
        <p:spPr>
          <a:xfrm>
            <a:off x="817200" y="1447920"/>
            <a:ext cx="7310880" cy="3813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PROJECT DOOR STEP II</a:t>
            </a:r>
            <a:endParaRPr b="0" lang="en-US" sz="4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LONDON</a:t>
            </a:r>
            <a:endParaRPr b="0" lang="en-US" sz="4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Coal    Pulp &amp; Paper    Credit      Weather     FX &amp; Interest Rates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Office Visit- May, 2000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Report Issued- June ___, 2000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3354480" y="5029200"/>
            <a:ext cx="24667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600" strike="noStrike" u="none">
                <a:solidFill>
                  <a:srgbClr val="808080"/>
                </a:solidFill>
                <a:effectLst/>
                <a:uFillTx/>
                <a:latin typeface="Times New Roman"/>
              </a:rPr>
              <a:t>Confidential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0" y="1371600"/>
            <a:ext cx="9144000" cy="0"/>
          </a:xfrm>
          <a:prstGeom prst="line">
            <a:avLst/>
          </a:prstGeom>
          <a:ln w="7632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"/>
          <p:cNvSpPr/>
          <p:nvPr/>
        </p:nvSpPr>
        <p:spPr>
          <a:xfrm>
            <a:off x="838080" y="304920"/>
            <a:ext cx="8305920" cy="91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Doorstep - London Observations 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1143000" y="1600200"/>
            <a:ext cx="6934320" cy="4267080"/>
          </a:xfrm>
          <a:prstGeom prst="rect">
            <a:avLst/>
          </a:prstGeom>
          <a:solidFill>
            <a:srgbClr val="ffffff"/>
          </a:solidFill>
          <a:ln w="12600">
            <a:solidFill>
              <a:srgbClr val="ff66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5920" indent="-11592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AREAS FOR FURTHER REVIEW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Interest Rates/FX aggregation &amp; management process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Booking of physical coal options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Inventory Tracking capabilities for Coal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Credit Aggregation process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Valuation model review and booking methodology for new Credit products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Transition of European Weather Trading to Oslo on July 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"/>
          <p:cNvSpPr/>
          <p:nvPr/>
        </p:nvSpPr>
        <p:spPr>
          <a:xfrm>
            <a:off x="838080" y="304920"/>
            <a:ext cx="8305920" cy="91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Doorstep II - London   </a:t>
            </a: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Deal Test Overview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533520" y="1523880"/>
            <a:ext cx="8458200" cy="4724640"/>
          </a:xfrm>
          <a:prstGeom prst="rect">
            <a:avLst/>
          </a:prstGeom>
          <a:solidFill>
            <a:srgbClr val="ffffff"/>
          </a:solidFill>
          <a:ln w="12600">
            <a:solidFill>
              <a:srgbClr val="ff66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6" name=""/>
          <p:cNvGraphicFramePr/>
          <p:nvPr/>
        </p:nvGraphicFramePr>
        <p:xfrm>
          <a:off x="838080" y="1828800"/>
          <a:ext cx="8305920" cy="600696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5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38080" y="1828800"/>
                    <a:ext cx="8305920" cy="6006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"/>
          <p:cNvSpPr/>
          <p:nvPr/>
        </p:nvSpPr>
        <p:spPr>
          <a:xfrm>
            <a:off x="685800" y="1447920"/>
            <a:ext cx="8229600" cy="4800600"/>
          </a:xfrm>
          <a:prstGeom prst="rect">
            <a:avLst/>
          </a:prstGeom>
          <a:solidFill>
            <a:srgbClr val="ffffff"/>
          </a:solidFill>
          <a:ln w="12600">
            <a:solidFill>
              <a:srgbClr val="ff66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5920" indent="-115920"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Coal - Key attributes tested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buClr>
                <a:srgbClr val="000000"/>
              </a:buClr>
              <a:buFont typeface="Times New Roman"/>
              <a:buChar char="•"/>
              <a:tabLst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buClr>
                <a:srgbClr val="000000"/>
              </a:buClr>
              <a:buFont typeface="Times New Roman"/>
              <a:buChar char="•"/>
              <a:tabLst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Deal Capture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Authorized trader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Deal ticket sign off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Deal details agree to TAGG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buClr>
                <a:srgbClr val="000000"/>
              </a:buClr>
              <a:buFont typeface="Times New Roman"/>
              <a:buChar char="•"/>
              <a:tabLst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buClr>
                <a:srgbClr val="000000"/>
              </a:buClr>
              <a:buFont typeface="Times New Roman"/>
              <a:buChar char="•"/>
              <a:tabLst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Documentation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Confirmation creation date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Time taken to create contract since trade date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Authorized signatory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Counterparty approval date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Contract agrees to deal ticket and TAGG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buClr>
                <a:srgbClr val="000000"/>
              </a:buClr>
              <a:buFont typeface="Times New Roman"/>
              <a:buChar char="•"/>
              <a:tabLst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Logistics: Physical Deals only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Bill of Lading agrees to Right Angle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Bill of Lading agrees to Coal Inventory Management System (CIMS)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Bill of Lading agrees to TAGG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buClr>
                <a:srgbClr val="000000"/>
              </a:buClr>
              <a:buFont typeface="Times New Roman"/>
              <a:buChar char="•"/>
              <a:tabLst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Settlement/ Accounting process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Invoice/ Validation Sheets agrees to Right Angle(physical deals only)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Counterparty Invoice agrees to Validation Sheet (purchases only)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Invoices/ Validation Sheets agree to deal ticket data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Deal ticket data agrees to LOM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AR/AP entry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Physical evidence of cash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990720" y="304920"/>
            <a:ext cx="8153280" cy="91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Doorstep II - London</a:t>
            </a:r>
            <a:br>
              <a:rPr sz="4000"/>
            </a:b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Attributes 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"/>
          <p:cNvSpPr/>
          <p:nvPr/>
        </p:nvSpPr>
        <p:spPr>
          <a:xfrm>
            <a:off x="838080" y="228600"/>
            <a:ext cx="8305920" cy="91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Doorstep II - London</a:t>
            </a:r>
            <a:br>
              <a:rPr sz="4000"/>
            </a:b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Deal Test Findings 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533520" y="1447920"/>
            <a:ext cx="8305560" cy="4800600"/>
          </a:xfrm>
          <a:prstGeom prst="rect">
            <a:avLst/>
          </a:prstGeom>
          <a:solidFill>
            <a:srgbClr val="ffffff"/>
          </a:solidFill>
          <a:ln w="12600">
            <a:solidFill>
              <a:srgbClr val="ff66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Coal -Summary of test findings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12 deals were selected for detailed testing;  selection included physical coal deals, financial freight deals and physical freight deals.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Summary of findings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No deal tickets available for 2 deals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Broker details omitted from deal ticket for 2 deals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No formal evidence of approval by Legal for all deals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TAGG is limited to USD currency prices only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TAGG is limited to $/tonne volumes only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Deal start and end dates not stated on 1 deal ticket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No signed Counterparty Confirmations for 2 deals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Payment authorisation  not signed by Head of Global Product Settlements Group for 4 deals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No List of Authorised Coal Traders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4568760" y="5835600"/>
            <a:ext cx="18432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"/>
          <p:cNvSpPr/>
          <p:nvPr/>
        </p:nvSpPr>
        <p:spPr>
          <a:xfrm>
            <a:off x="838080" y="228600"/>
            <a:ext cx="8305920" cy="91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Doorstep II - London</a:t>
            </a:r>
            <a:br>
              <a:rPr sz="4000"/>
            </a:b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Deal Test Findings 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533520" y="1447920"/>
            <a:ext cx="8305560" cy="4800600"/>
          </a:xfrm>
          <a:prstGeom prst="rect">
            <a:avLst/>
          </a:prstGeom>
          <a:solidFill>
            <a:srgbClr val="ffffff"/>
          </a:solidFill>
          <a:ln w="12600">
            <a:solidFill>
              <a:srgbClr val="ff66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Coal -Summary of test findings (Continued)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Input of deal ticket information to TAGG is not on a timely basis for 2 deals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TAGG backdated by 1 day to ensure deal included in the P&amp;L pre-year end for 1 deal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Contract creation date is before deal ticket date for 1 deal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Contract created on an untimely basis for 1 deal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Price per deal ticket booked prudently and does not agree to price per contract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4568760" y="5835600"/>
            <a:ext cx="18432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"/>
          <p:cNvSpPr/>
          <p:nvPr/>
        </p:nvSpPr>
        <p:spPr>
          <a:xfrm>
            <a:off x="457200" y="1523880"/>
            <a:ext cx="8458200" cy="4343400"/>
          </a:xfrm>
          <a:prstGeom prst="rect">
            <a:avLst/>
          </a:prstGeom>
          <a:solidFill>
            <a:srgbClr val="ffffff"/>
          </a:solidFill>
          <a:ln w="12600">
            <a:solidFill>
              <a:srgbClr val="ff66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5920" indent="-115920"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Pulp &amp; Paper - Key attributes tested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buClr>
                <a:srgbClr val="000000"/>
              </a:buClr>
              <a:buFont typeface="Times New Roman"/>
              <a:buChar char="•"/>
              <a:tabLst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buClr>
                <a:srgbClr val="000000"/>
              </a:buClr>
              <a:buFont typeface="Times New Roman"/>
              <a:buChar char="•"/>
              <a:tabLst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Deal Capture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Authorized trader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Deal ticket sign off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Deal details agree to TAGG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buClr>
                <a:srgbClr val="000000"/>
              </a:buClr>
              <a:buFont typeface="Times New Roman"/>
              <a:buChar char="•"/>
              <a:tabLst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Documentation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Confirmation creation date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Time taken to create contract since trade date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Authorized signatory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Counterparty approval date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Contract agrees to deal ticket and TAGG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buClr>
                <a:srgbClr val="000000"/>
              </a:buClr>
              <a:buFont typeface="Times New Roman"/>
              <a:buChar char="•"/>
              <a:tabLst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Settlement/ Accounting process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Invoice/ Validation Sheets agrees to Right Angle(physical deals only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Counterparty Invoice agrees to Validation Sheet (purchases only)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Invoices/ Validation Sheets agree to deal ticket data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Deal ticket data agrees to LOM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AR/AP entry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Physical evidence of cash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990720" y="304920"/>
            <a:ext cx="8153280" cy="91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Doorstep II - London Attributes 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"/>
          <p:cNvSpPr/>
          <p:nvPr/>
        </p:nvSpPr>
        <p:spPr>
          <a:xfrm>
            <a:off x="838080" y="228600"/>
            <a:ext cx="8305920" cy="91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Doorstep II - London </a:t>
            </a:r>
            <a:br>
              <a:rPr sz="4000"/>
            </a:b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Deal Test Findings 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533520" y="1447920"/>
            <a:ext cx="8305560" cy="4572000"/>
          </a:xfrm>
          <a:prstGeom prst="rect">
            <a:avLst/>
          </a:prstGeom>
          <a:solidFill>
            <a:srgbClr val="ffffff"/>
          </a:solidFill>
          <a:ln w="12600">
            <a:solidFill>
              <a:srgbClr val="ff66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Pulp &amp; Paper -Summary of test findings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All 16 deals were selected for detailed testing; all deals are financial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Contract date pre-dates deal ticket date for 2 deals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Deal ticket date is after deal start date for 1 deal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No deal ticket for 2 deals and Enron contracts do not state whether deals are buys or sells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No TAGG records for 1 deal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No formal documentation of the error/cancellation and subsequent re-booking by Houston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 for 1 deal tested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Trade date per deal ticket is different to trade date on Enron confirmation for 1 deal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No formal documentation of Legal approval for all deals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ENA signed confirmation returned over 4 months after contract creation date for 1 deal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Interchangeable use of Enron entity abbreviated names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4568760" y="5835600"/>
            <a:ext cx="18432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"/>
          <p:cNvSpPr/>
          <p:nvPr/>
        </p:nvSpPr>
        <p:spPr>
          <a:xfrm>
            <a:off x="457200" y="1523880"/>
            <a:ext cx="8458200" cy="4496040"/>
          </a:xfrm>
          <a:prstGeom prst="rect">
            <a:avLst/>
          </a:prstGeom>
          <a:solidFill>
            <a:srgbClr val="ffffff"/>
          </a:solidFill>
          <a:ln w="12600">
            <a:solidFill>
              <a:srgbClr val="ff66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5920" indent="-115920"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Credit - Key attributes tested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buClr>
                <a:srgbClr val="000000"/>
              </a:buClr>
              <a:buFont typeface="Times New Roman"/>
              <a:buChar char="•"/>
              <a:tabLst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buClr>
                <a:srgbClr val="000000"/>
              </a:buClr>
              <a:buFont typeface="Times New Roman"/>
              <a:buChar char="•"/>
              <a:tabLst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Deal Capture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Authorized trader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Deal ticket sign off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Deal ticket details agree to Control Sheet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buClr>
                <a:srgbClr val="000000"/>
              </a:buClr>
              <a:buFont typeface="Times New Roman"/>
              <a:buChar char="•"/>
              <a:tabLst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buClr>
                <a:srgbClr val="000000"/>
              </a:buClr>
              <a:buFont typeface="Times New Roman"/>
              <a:buChar char="•"/>
              <a:tabLst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Documentation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Confirmation creation date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Time taken to create contract since trade date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Authorized signatory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Counterparty approval date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Date of approval by Legal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Contract agrees to deal ticket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buClr>
                <a:srgbClr val="000000"/>
              </a:buClr>
              <a:buFont typeface="Times New Roman"/>
              <a:buChar char="•"/>
              <a:tabLst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Settlement/ Accounting process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Invoice agrees to contract payment terms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Counterparty Invoice agrees to Validation Sheet (purchases only)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Invoices/ Validation Sheets agree to deal ticket data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Deal ticket data agrees to LOM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AR/AP entry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Physical evidence of cash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buClr>
                <a:srgbClr val="000000"/>
              </a:buClr>
              <a:buFont typeface="Times New Roman"/>
              <a:buChar char="•"/>
              <a:tabLst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990720" y="304920"/>
            <a:ext cx="8153280" cy="91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Doorstep II - London Attributes 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"/>
          <p:cNvSpPr/>
          <p:nvPr/>
        </p:nvSpPr>
        <p:spPr>
          <a:xfrm>
            <a:off x="533520" y="1447920"/>
            <a:ext cx="8305560" cy="4800600"/>
          </a:xfrm>
          <a:prstGeom prst="rect">
            <a:avLst/>
          </a:prstGeom>
          <a:solidFill>
            <a:srgbClr val="ffffff"/>
          </a:solidFill>
          <a:ln w="12600">
            <a:solidFill>
              <a:srgbClr val="ff66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Credit -Summary of test findings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All 13 deals were selected for detailed testing; all deals are financial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Contract Confirmations not signed by Counterparty for 5 deals.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The initial payment date per deal ticket does not agree to contract for 5 deals.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Payment not entered on LOM for 1 deal.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No invoicing procedure has been planned for payments due to Enron.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No trade date field on Credit derivative deal tickets.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Invoice date per  LOM is different to actual invoice date for 2 deals.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Trade date per Counterparty Confirmation does not agree to trade date per Excel deal database for for 9 deals.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The first credit derivative trade was not  captured onto Excel deal database.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838080" y="228600"/>
            <a:ext cx="8305920" cy="91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Doorstep II - London </a:t>
            </a:r>
            <a:br>
              <a:rPr sz="4000"/>
            </a:b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Deal Test Findings 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"/>
          <p:cNvSpPr/>
          <p:nvPr/>
        </p:nvSpPr>
        <p:spPr>
          <a:xfrm>
            <a:off x="457200" y="1523880"/>
            <a:ext cx="8458200" cy="4496040"/>
          </a:xfrm>
          <a:prstGeom prst="rect">
            <a:avLst/>
          </a:prstGeom>
          <a:solidFill>
            <a:srgbClr val="ffffff"/>
          </a:solidFill>
          <a:ln w="12600">
            <a:solidFill>
              <a:srgbClr val="ff66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5920" indent="-115920"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Weather - Key attributes tested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buClr>
                <a:srgbClr val="000000"/>
              </a:buClr>
              <a:buFont typeface="Times New Roman"/>
              <a:buChar char="•"/>
              <a:tabLst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buClr>
                <a:srgbClr val="000000"/>
              </a:buClr>
              <a:buFont typeface="Times New Roman"/>
              <a:buChar char="•"/>
              <a:tabLst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Deal Capture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Authorized trader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Deal ticket sign off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buClr>
                <a:srgbClr val="000000"/>
              </a:buClr>
              <a:buFont typeface="Times New Roman"/>
              <a:buChar char="•"/>
              <a:tabLst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buClr>
                <a:srgbClr val="000000"/>
              </a:buClr>
              <a:buFont typeface="Times New Roman"/>
              <a:buChar char="•"/>
              <a:tabLst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Documentation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Confirmation creation date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Time taken to create contract since trade date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Authorized signatory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Counterparty approval date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Date of approval by Legal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Contract agrees to deal ticket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buClr>
                <a:srgbClr val="000000"/>
              </a:buClr>
              <a:buFont typeface="Times New Roman"/>
              <a:buChar char="•"/>
              <a:tabLst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Settlement/ Accounting process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Invoice agrees to contract payment terms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Counterparty Invoice agrees to Validation Sheet (purchases only)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Invoices/ Validation Sheets agree to deal ticket data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Deal ticket data agrees to LOM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AR/AP entry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Physical evidence of cash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990720" y="304920"/>
            <a:ext cx="8153280" cy="91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Doorstep II - London Attributes 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"/>
          <p:cNvSpPr/>
          <p:nvPr/>
        </p:nvSpPr>
        <p:spPr>
          <a:xfrm>
            <a:off x="838080" y="228600"/>
            <a:ext cx="8305920" cy="91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Doorstep II - London </a:t>
            </a:r>
            <a:br>
              <a:rPr sz="4000"/>
            </a:b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Review Highlights 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457200" y="1371600"/>
            <a:ext cx="8458200" cy="4876920"/>
          </a:xfrm>
          <a:prstGeom prst="rect">
            <a:avLst/>
          </a:prstGeom>
          <a:solidFill>
            <a:srgbClr val="ffffff"/>
          </a:solidFill>
          <a:ln w="12600">
            <a:solidFill>
              <a:srgbClr val="ff66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Project Objective: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We performed an on-site review of processes, procedures and controls that support European Coal, Pulp &amp; Paper, Credit Derivatives, Weather and FX &amp; Interest Rates trading and origination business activities within the London office.  Our procedures included interviews with key commercial and operations personnel.  We also performed a test of commodity transactions from deal execution through to settlement entries.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      Team Members:                                          Office Personnel Interviewed: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        Brent Price                                                  Tani Nath - Head of Global Products Operations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        Jitendra Patel                                               Stuart Staley - Vice President Coal Trading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        Nicholas Swingler - AA                             Tim Poullain-Patterson - Global Products Controller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        Hassaan Majid - AA                                    Rebecca Millerchip - Head of Global Products Coordination Group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        John Vickers - AA                                       Lisa Kent - Coal Risk Management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        Rebecca Morrill - AA                                  Debbie Nicholls- Documentation, Coal and Pulp &amp; Paper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        Socrates Paschalis - AA                              Cornelia Luptovich- Manager, Coal Logistics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                                                                             Scott Longmore - Coal Logistics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                                                                             Robert Quick - Director, Legal (Coal, P&amp;P)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                                                                             Maya Beyhum - Trade Accounting (Coal, P&amp;P)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                                                                             Steve Kim - P&amp;P trader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                                                                             Martin Holmes - P&amp;P Commercial Head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                                                Catherine Woolgar - Weather Trader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                                                                             Michael Nguyen - Weather Risk Management (Houston)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                                                                             Bryan Seyfried - Vice President, Credit Derivatives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                                                                             James New - Head Risk Management, Credit &amp; Weather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                                                                             David Wall - Manager, Credit Derivatives Risk Management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                                                                             Ian Sloman - Head of Settlements, Credit &amp; Weather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                                                                             Gail Hill - Head of  Documentation, Credit &amp; Weather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                                                                             Treena MacFarland - FX &amp; Interest Rate Trader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                                                                             Sheila Glover - Senior Director of Global FX &amp; Interest Rate Operations (Houston)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                    Kenny Nichols- Coal Controller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                    Robert Richards- Weather Risk Management (Houston)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                    Hinesh Thakaria- Coal Settlements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                                                       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                   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"/>
          <p:cNvSpPr/>
          <p:nvPr/>
        </p:nvSpPr>
        <p:spPr>
          <a:xfrm>
            <a:off x="457200" y="1447920"/>
            <a:ext cx="8381880" cy="4572000"/>
          </a:xfrm>
          <a:prstGeom prst="rect">
            <a:avLst/>
          </a:prstGeom>
          <a:solidFill>
            <a:srgbClr val="ffffff"/>
          </a:solidFill>
          <a:ln w="12600">
            <a:solidFill>
              <a:srgbClr val="ff66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Weather -Summary of test findings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All 4 deals were selected for detailed testing; all deals are financial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For 2 out of 4 deals, no invoices had been sent out to the counterparties.  At the time, there was no Settlements function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 for  the weather transactions. Invoices had been subsequently created for these deals for back-up purposes.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For 1 deal, the premium from the counterparty was paid in April but the due date was 4 months earlier.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Another premium, due from the counterparty in January, remains outstanding. Its status was only discovered as a          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 result of the testing.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For 2 trades, trade dates in the risk book were different from the trade dates on the confirmations and deal tickets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The details of the last 3 trades were not entered in LOM until 31/05/00.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The templates used for confirmations by the US and the UK are not identical.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Confirmations were not dated by the legal department in all 4 deals and was not dated by the counterparty in 2 trades.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The deal ticket was not  signed by the trader for 3 trades.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838080" y="228600"/>
            <a:ext cx="8305920" cy="91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Doorstep II - London </a:t>
            </a:r>
            <a:br>
              <a:rPr sz="4000"/>
            </a:b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Deal Test Findings 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"/>
          <p:cNvSpPr/>
          <p:nvPr/>
        </p:nvSpPr>
        <p:spPr>
          <a:xfrm>
            <a:off x="838080" y="304920"/>
            <a:ext cx="8305920" cy="91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Doorstep II - London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Observations 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533520" y="1447920"/>
            <a:ext cx="8458200" cy="4724280"/>
          </a:xfrm>
          <a:prstGeom prst="rect">
            <a:avLst/>
          </a:prstGeom>
          <a:solidFill>
            <a:srgbClr val="ffffff"/>
          </a:solidFill>
          <a:ln w="12600">
            <a:solidFill>
              <a:srgbClr val="ff66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5920" indent="-115920">
              <a:lnSpc>
                <a:spcPct val="100000"/>
              </a:lnSpc>
              <a:tabLst>
                <a:tab algn="l" pos="0"/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EFFECTIVE CONTROLS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tabLst>
                <a:tab algn="l" pos="0"/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Trading P&amp;L and positions reported to Enron management in Houston on a daily basis.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tabLst>
                <a:tab algn="l" pos="0"/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FX/ Interest Rate Trading reports to Houston and is managed in a centralised manner.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Credit Trading Commercial, Risk Management, Documentation, Tax  and Legal personnel have considerable experience in Credit Trading and are very knowledgeable about the business.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Formalised monthly reconciliation between Right Angle and Tagg with respect to physical coal deals.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All contracts which are not in English have been translated into English by qualified personnel.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"/>
          <p:cNvSpPr/>
          <p:nvPr/>
        </p:nvSpPr>
        <p:spPr>
          <a:xfrm>
            <a:off x="838080" y="304920"/>
            <a:ext cx="8305920" cy="91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Doorstep II - London</a:t>
            </a:r>
            <a:br>
              <a:rPr sz="4000"/>
            </a:b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Observations 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 flipH="1">
            <a:off x="609120" y="1371600"/>
            <a:ext cx="8077320" cy="0"/>
          </a:xfrm>
          <a:prstGeom prst="line">
            <a:avLst/>
          </a:prstGeom>
          <a:ln w="7632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0" name=""/>
          <p:cNvGraphicFramePr/>
          <p:nvPr/>
        </p:nvGraphicFramePr>
        <p:xfrm>
          <a:off x="685800" y="1447920"/>
          <a:ext cx="8115480" cy="697212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3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85800" y="1447920"/>
                    <a:ext cx="8115480" cy="6972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"/>
          <p:cNvSpPr/>
          <p:nvPr/>
        </p:nvSpPr>
        <p:spPr>
          <a:xfrm>
            <a:off x="838080" y="304920"/>
            <a:ext cx="8305920" cy="91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Doorstep II - London</a:t>
            </a:r>
            <a:br>
              <a:rPr sz="4000"/>
            </a:b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Observations 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 flipH="1">
            <a:off x="609120" y="1371600"/>
            <a:ext cx="8077320" cy="0"/>
          </a:xfrm>
          <a:prstGeom prst="line">
            <a:avLst/>
          </a:prstGeom>
          <a:ln w="7632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4" name=""/>
          <p:cNvGraphicFramePr/>
          <p:nvPr/>
        </p:nvGraphicFramePr>
        <p:xfrm>
          <a:off x="533520" y="1523880"/>
          <a:ext cx="9219960" cy="742320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3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33520" y="1523880"/>
                    <a:ext cx="9219960" cy="7423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"/>
          <p:cNvSpPr/>
          <p:nvPr/>
        </p:nvSpPr>
        <p:spPr>
          <a:xfrm>
            <a:off x="838080" y="304920"/>
            <a:ext cx="8305920" cy="91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Doorstep II - London</a:t>
            </a:r>
            <a:br>
              <a:rPr sz="4000"/>
            </a:b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Observations 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 flipH="1">
            <a:off x="609120" y="1371600"/>
            <a:ext cx="8077320" cy="0"/>
          </a:xfrm>
          <a:prstGeom prst="line">
            <a:avLst/>
          </a:prstGeom>
          <a:ln w="7632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8" name=""/>
          <p:cNvGraphicFramePr/>
          <p:nvPr/>
        </p:nvGraphicFramePr>
        <p:xfrm>
          <a:off x="635040" y="1450800"/>
          <a:ext cx="8724960" cy="738360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3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35040" y="1450800"/>
                    <a:ext cx="8724960" cy="7383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"/>
          <p:cNvSpPr/>
          <p:nvPr/>
        </p:nvSpPr>
        <p:spPr>
          <a:xfrm>
            <a:off x="838080" y="304920"/>
            <a:ext cx="8305920" cy="91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Doorstep II - London</a:t>
            </a:r>
            <a:br>
              <a:rPr sz="4000"/>
            </a:b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Observations 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 flipH="1">
            <a:off x="609120" y="1371600"/>
            <a:ext cx="8077320" cy="0"/>
          </a:xfrm>
          <a:prstGeom prst="line">
            <a:avLst/>
          </a:prstGeom>
          <a:ln w="7632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2" name=""/>
          <p:cNvGraphicFramePr/>
          <p:nvPr/>
        </p:nvGraphicFramePr>
        <p:xfrm>
          <a:off x="647640" y="1447920"/>
          <a:ext cx="8801280" cy="699768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4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47640" y="1447920"/>
                    <a:ext cx="8801280" cy="6997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"/>
          <p:cNvSpPr/>
          <p:nvPr/>
        </p:nvSpPr>
        <p:spPr>
          <a:xfrm>
            <a:off x="838080" y="304920"/>
            <a:ext cx="8305920" cy="91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Doorstep II - London</a:t>
            </a:r>
            <a:br>
              <a:rPr sz="4000"/>
            </a:b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Observations 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 flipH="1">
            <a:off x="609120" y="1371600"/>
            <a:ext cx="8077320" cy="0"/>
          </a:xfrm>
          <a:prstGeom prst="line">
            <a:avLst/>
          </a:prstGeom>
          <a:ln w="7632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6" name=""/>
          <p:cNvGraphicFramePr/>
          <p:nvPr/>
        </p:nvGraphicFramePr>
        <p:xfrm>
          <a:off x="558720" y="1523880"/>
          <a:ext cx="8508960" cy="560088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4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58720" y="1523880"/>
                    <a:ext cx="8508960" cy="5600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"/>
          <p:cNvSpPr/>
          <p:nvPr/>
        </p:nvSpPr>
        <p:spPr>
          <a:xfrm>
            <a:off x="838080" y="304920"/>
            <a:ext cx="8305920" cy="91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Doorstep II - London</a:t>
            </a:r>
            <a:br>
              <a:rPr sz="4000"/>
            </a:b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Observations 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 flipH="1">
            <a:off x="609120" y="1371600"/>
            <a:ext cx="8077320" cy="0"/>
          </a:xfrm>
          <a:prstGeom prst="line">
            <a:avLst/>
          </a:prstGeom>
          <a:ln w="7632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0" name=""/>
          <p:cNvGraphicFramePr/>
          <p:nvPr/>
        </p:nvGraphicFramePr>
        <p:xfrm>
          <a:off x="558720" y="1447920"/>
          <a:ext cx="8724960" cy="621036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5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58720" y="1447920"/>
                    <a:ext cx="8724960" cy="6210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3695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2000-02-28T16:59:35Z</dcterms:created>
  <dc:creator>nswingle</dc:creator>
  <dc:description/>
  <dc:language>en-US</dc:language>
  <cp:lastModifiedBy>NSwingle</cp:lastModifiedBy>
  <cp:lastPrinted>2000-06-09T07:56:39Z</cp:lastPrinted>
  <dcterms:modified xsi:type="dcterms:W3CDTF">2000-06-12T13:22:34Z</dcterms:modified>
  <cp:revision>391</cp:revision>
  <dc:subject/>
  <dc:title>No Slide Title</dc:title>
</cp:coreProperties>
</file>