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8"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B4AE28B6-8D95-4E59-84B5-DDB00C5B5F67}"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A53B80DD-FEDB-4CAF-B6F4-B09FF518B1A4}"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F9EB4BDE-4708-4950-AA3B-AE1D407CF03D}"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March 10-14,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CD380F8-1EB5-4555-9AFB-CBC12B07C18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4" name=""/>
          <p:cNvGrpSpPr/>
          <p:nvPr/>
        </p:nvGrpSpPr>
        <p:grpSpPr>
          <a:xfrm>
            <a:off x="228600" y="228600"/>
            <a:ext cx="1142280" cy="1066320"/>
            <a:chOff x="228600" y="228600"/>
            <a:chExt cx="1142280" cy="1066320"/>
          </a:xfrm>
        </p:grpSpPr>
        <p:sp>
          <p:nvSpPr>
            <p:cNvPr id="5"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aphicFrame>
        <p:nvGraphicFramePr>
          <p:cNvPr id="12" name=""/>
          <p:cNvGraphicFramePr/>
          <p:nvPr/>
        </p:nvGraphicFramePr>
        <p:xfrm>
          <a:off x="6448320" y="6095880"/>
          <a:ext cx="2695680" cy="743040"/>
        </p:xfrm>
        <a:graphic>
          <a:graphicData uri="http://schemas.openxmlformats.org/presentationml/2006/ole">
            <p:oleObj r:id="rId2" spid="">
              <p:embed/>
              <p:pic>
                <p:nvPicPr>
                  <p:cNvPr id="13" name="" descr=""/>
                  <p:cNvPicPr/>
                  <p:nvPr/>
                </p:nvPicPr>
                <p:blipFill>
                  <a:blip r:embed="rId3"/>
                  <a:stretch/>
                </p:blipFill>
                <p:spPr>
                  <a:xfrm>
                    <a:off x="6448320" y="6095880"/>
                    <a:ext cx="2695680" cy="743040"/>
                  </a:xfrm>
                  <a:prstGeom prst="rect">
                    <a:avLst/>
                  </a:prstGeom>
                  <a:noFill/>
                  <a:ln w="0">
                    <a:noFill/>
                  </a:ln>
                </p:spPr>
              </p:pic>
            </p:oleObj>
          </a:graphicData>
        </a:graphic>
      </p:graphicFrame>
      <p:sp>
        <p:nvSpPr>
          <p:cNvPr id="14" name=""/>
          <p:cNvSpPr/>
          <p:nvPr/>
        </p:nvSpPr>
        <p:spPr>
          <a:xfrm>
            <a:off x="311760" y="6251400"/>
            <a:ext cx="14036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DRAFT</a:t>
            </a:r>
            <a:endParaRPr b="0" lang="en-US" sz="2800" strike="noStrike" u="none">
              <a:solidFill>
                <a:srgbClr val="000000"/>
              </a:solidFill>
              <a:effectLst/>
              <a:uFillTx/>
              <a:latin typeface="Times New Roman"/>
            </a:endParaRPr>
          </a:p>
        </p:txBody>
      </p:sp>
      <p:sp>
        <p:nvSpPr>
          <p:cNvPr id="15" name=""/>
          <p:cNvSpPr/>
          <p:nvPr/>
        </p:nvSpPr>
        <p:spPr>
          <a:xfrm flipH="1">
            <a:off x="609120" y="1371600"/>
            <a:ext cx="85345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665280" y="1822320"/>
            <a:ext cx="7616160" cy="3325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PROJECT DOOR STEP</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LONDON</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UK &amp; Continental Gas      UK Power    Continental Power   Global Products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April 10-14,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April ___,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 name=""/>
          <p:cNvSpPr/>
          <p:nvPr/>
        </p:nvSpPr>
        <p:spPr>
          <a:xfrm>
            <a:off x="3354480" y="5029200"/>
            <a:ext cx="246672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3"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Project Doorstep - London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Deal Test Attributes</a:t>
            </a:r>
            <a:endParaRPr b="0" lang="en-US" sz="4000" strike="noStrike" u="none">
              <a:solidFill>
                <a:srgbClr val="000000"/>
              </a:solidFill>
              <a:effectLst/>
              <a:uFillTx/>
              <a:latin typeface="Times New Roman"/>
            </a:endParaRPr>
          </a:p>
        </p:txBody>
      </p:sp>
      <p:sp>
        <p:nvSpPr>
          <p:cNvPr id="50" name=""/>
          <p:cNvSpPr/>
          <p:nvPr/>
        </p:nvSpPr>
        <p:spPr>
          <a:xfrm>
            <a:off x="45720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Global Liquids - Key attributes tested</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Deal Capture</a:t>
            </a:r>
            <a:r>
              <a:rPr b="0" lang="en-US" sz="1200" strike="noStrike" u="none">
                <a:solidFill>
                  <a:srgbClr val="000000"/>
                </a:solidFill>
                <a:effectLst/>
                <a:uFillTx/>
                <a:latin typeface="Book Antiqua"/>
              </a:rPr>
              <a:t>	</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trader</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Ticket sign off</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correctly booked in TAGG/ERMS</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correctly booked in Right Angle (Physical deals)</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Confirmation creation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Time taken to create contract since trade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signatory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Counterparty approval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Contract agrees to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Appropriate Departmental sign off for contract amendments</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Logistics</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Bill of lading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Bill of lading agrees to Right Angle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Settlement / Accounting</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Invoice agrees to Right Angle/LOM</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Validation Sheet agrees to Invoice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AR/AP entry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Physical evidence of cash</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9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Deal Test Findings </a:t>
            </a:r>
            <a:endParaRPr b="0" lang="en-US" sz="4000" strike="noStrike" u="none">
              <a:solidFill>
                <a:srgbClr val="000000"/>
              </a:solidFill>
              <a:effectLst/>
              <a:uFillTx/>
              <a:latin typeface="Times New Roman"/>
            </a:endParaRPr>
          </a:p>
        </p:txBody>
      </p:sp>
      <p:sp>
        <p:nvSpPr>
          <p:cNvPr id="52" name=""/>
          <p:cNvSpPr/>
          <p:nvPr/>
        </p:nvSpPr>
        <p:spPr>
          <a:xfrm>
            <a:off x="533520" y="1447920"/>
            <a:ext cx="8458200" cy="46479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Global Liquids - Summary of test findings</a:t>
            </a:r>
            <a:endParaRPr b="0" lang="en-US" sz="18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No trader sign off on 2 deals tested;  </a:t>
            </a:r>
            <a:endParaRPr b="0" lang="en-US" sz="1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Volumetric difference between broker contract confirmation &amp; deal ticket for one deal tested;</a:t>
            </a:r>
            <a:endParaRPr b="0" lang="en-US" sz="1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Counterparty terms &amp; conditions for a financial trade not passed to Legal for review even though no Master Agreement in place with that counterparty;</a:t>
            </a:r>
            <a:endParaRPr b="0" lang="en-US" sz="1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No counterparty confirmation or broker confirmation received for 2 petrochemical deals tested;</a:t>
            </a:r>
            <a:endParaRPr b="0" lang="en-US" sz="1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Download of settled trades to accounting system (SUN) only takes place twice a month.  As a result a settled deal in April could not be agreed to SUN as download had not yet occurred. </a:t>
            </a:r>
            <a:endParaRPr b="0" lang="en-US" sz="1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(Test findings for prepaid contracts to be finalised)</a:t>
            </a: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Project Doorstep - London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Deal Test Attributes</a:t>
            </a:r>
            <a:endParaRPr b="0" lang="en-US" sz="4000" strike="noStrike" u="none">
              <a:solidFill>
                <a:srgbClr val="000000"/>
              </a:solidFill>
              <a:effectLst/>
              <a:uFillTx/>
              <a:latin typeface="Times New Roman"/>
            </a:endParaRPr>
          </a:p>
        </p:txBody>
      </p:sp>
      <p:sp>
        <p:nvSpPr>
          <p:cNvPr id="54" name=""/>
          <p:cNvSpPr/>
          <p:nvPr/>
        </p:nvSpPr>
        <p:spPr>
          <a:xfrm>
            <a:off x="45720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UK Power - Key Attributes tested</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                    - 10 deals tested (all financial)</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trader</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ticket sign off</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correctly booked in Power Desk</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Confirmation creation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Time taken to create contract since trade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signatory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Counterparty approval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Contract agrees to deal ticket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Settlement/ Accounting</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Invoice validated to LOIS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LOM</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SAP</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AR/AP entry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Physical evidence of cash</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4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Deal Test Findings </a:t>
            </a:r>
            <a:endParaRPr b="0" lang="en-US" sz="4000" strike="noStrike" u="none">
              <a:solidFill>
                <a:srgbClr val="000000"/>
              </a:solidFill>
              <a:effectLst/>
              <a:uFillTx/>
              <a:latin typeface="Times New Roman"/>
            </a:endParaRPr>
          </a:p>
        </p:txBody>
      </p:sp>
      <p:sp>
        <p:nvSpPr>
          <p:cNvPr id="56" name=""/>
          <p:cNvSpPr/>
          <p:nvPr/>
        </p:nvSpPr>
        <p:spPr>
          <a:xfrm>
            <a:off x="533520" y="1447920"/>
            <a:ext cx="8458200" cy="46479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UK Power -Summary of test findings</a:t>
            </a:r>
            <a:endParaRPr b="0" lang="en-US" sz="18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No trader sign off on 2 Asian Option deal tickets;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Backdating - Deal start date pre-dated deal trade date for one Asian option deal;</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Enron entity name per broker confirmation different to Enron entity name per deal ticket  and counterparty confirmation for one swap and one swaption trade; </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Named trader per Enron contract confirmation different to named trader on deal ticket.  Deal ticket unsigned; </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No signed confirmation from counterparty for Asian Option trade (executed October 1999);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Project Doorstep - London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Deal Test Attributes </a:t>
            </a:r>
            <a:endParaRPr b="0" lang="en-US" sz="4000" strike="noStrike" u="none">
              <a:solidFill>
                <a:srgbClr val="000000"/>
              </a:solidFill>
              <a:effectLst/>
              <a:uFillTx/>
              <a:latin typeface="Times New Roman"/>
            </a:endParaRPr>
          </a:p>
        </p:txBody>
      </p:sp>
      <p:sp>
        <p:nvSpPr>
          <p:cNvPr id="58" name=""/>
          <p:cNvSpPr/>
          <p:nvPr/>
        </p:nvSpPr>
        <p:spPr>
          <a:xfrm>
            <a:off x="45720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Continental &amp; UK Gas - Key attributes tested</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                                          - 15 deals tested (10 UK, 5 Continental, 9 Physical)</a:t>
            </a:r>
            <a:endParaRPr b="0" lang="en-US" sz="18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trader</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ticket sign off</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ticket agrees to Blue book</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Confirmation creation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Time taken to create contract since trade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signatory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Counterparty approval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Contract agrees to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Settlement / Accounting</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Invoice validated to LOIS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LOM</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SAP</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AR/AP entry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Cash applied/payment entry made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Physical evidence of cash</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Deal Test Findings </a:t>
            </a:r>
            <a:endParaRPr b="0" lang="en-US" sz="4000" strike="noStrike" u="none">
              <a:solidFill>
                <a:srgbClr val="000000"/>
              </a:solidFill>
              <a:effectLst/>
              <a:uFillTx/>
              <a:latin typeface="Times New Roman"/>
            </a:endParaRPr>
          </a:p>
        </p:txBody>
      </p:sp>
      <p:sp>
        <p:nvSpPr>
          <p:cNvPr id="60" name=""/>
          <p:cNvSpPr/>
          <p:nvPr/>
        </p:nvSpPr>
        <p:spPr>
          <a:xfrm>
            <a:off x="533520" y="1447920"/>
            <a:ext cx="8458200" cy="46479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UK &amp; Continental Gas - Summary of test findings</a:t>
            </a:r>
            <a:endParaRPr b="0" lang="en-US" sz="18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No Enron confirmation created or counterparty confirmation received for EnBank OnLine trade;  </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Enron entity abbreviations on deal tickets inconsistent;</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Price discrepancy between bluebook and Gas Desk deal ticket for one trade due to rounding (£0.000003/Mmbtu)</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Named traders per bluebook not on authorised traders listing;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Named traders per authorised listing no longer trade UK Gas;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Incorrect price for capacity trade entered into Bluebook and Gas Desk.  This was picked up by Settlements and amended accordingly 5 days later;</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Volume discrepancy on option trade between bluebook &amp; counterparty confirmation.  Enron currently refuse to sign counterparty confirmation until amended (trade date 23 March 2000). </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Project Doorstep - London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Deal Test Attributes</a:t>
            </a:r>
            <a:endParaRPr b="0" lang="en-US" sz="4000" strike="noStrike" u="none">
              <a:solidFill>
                <a:srgbClr val="000000"/>
              </a:solidFill>
              <a:effectLst/>
              <a:uFillTx/>
              <a:latin typeface="Times New Roman"/>
            </a:endParaRPr>
          </a:p>
        </p:txBody>
      </p:sp>
      <p:sp>
        <p:nvSpPr>
          <p:cNvPr id="62" name=""/>
          <p:cNvSpPr/>
          <p:nvPr/>
        </p:nvSpPr>
        <p:spPr>
          <a:xfrm>
            <a:off x="457200" y="1600200"/>
            <a:ext cx="8458200" cy="44197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Continental Power - Summary of attributes tested</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Book Antiqua"/>
              </a:rPr>
              <a:t>                                     - 16 deals tested (11 Physical)</a:t>
            </a:r>
            <a:endParaRPr b="0" lang="en-US" sz="1800" strike="noStrike" u="none">
              <a:solidFill>
                <a:srgbClr val="000000"/>
              </a:solidFill>
              <a:effectLst/>
              <a:uFillTx/>
              <a:latin typeface="Times New Roman"/>
            </a:endParaRPr>
          </a:p>
          <a:p>
            <a:pPr marL="115920" indent="-115920">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trader</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Deal ticket sign off</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Confirmation creation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Time taken to create contract since trade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Authorized signatory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Counterparty approval date</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Contract agrees to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200" strike="noStrike" u="none">
                <a:solidFill>
                  <a:srgbClr val="000000"/>
                </a:solidFill>
                <a:effectLst/>
                <a:uFillTx/>
                <a:latin typeface="Book Antiqua"/>
              </a:rPr>
              <a:t>Settlement / Accounting</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Invoice validated to LOIS /Deal Ticket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LOM</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Details agreed to SAP</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Invoice agrees to Validation Sheet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AR/AP entry</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200" strike="noStrike" u="none">
                <a:solidFill>
                  <a:srgbClr val="000000"/>
                </a:solidFill>
                <a:effectLst/>
                <a:uFillTx/>
                <a:latin typeface="Book Antiqua"/>
              </a:rPr>
              <a:t>Physical evidence of cash</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0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Deal Test Findings </a:t>
            </a:r>
            <a:endParaRPr b="0" lang="en-US" sz="4000" strike="noStrike" u="none">
              <a:solidFill>
                <a:srgbClr val="000000"/>
              </a:solidFill>
              <a:effectLst/>
              <a:uFillTx/>
              <a:latin typeface="Times New Roman"/>
            </a:endParaRPr>
          </a:p>
        </p:txBody>
      </p:sp>
      <p:sp>
        <p:nvSpPr>
          <p:cNvPr id="64" name=""/>
          <p:cNvSpPr/>
          <p:nvPr/>
        </p:nvSpPr>
        <p:spPr>
          <a:xfrm>
            <a:off x="533520" y="1447920"/>
            <a:ext cx="8458200" cy="46479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Continental Power - Summary of test findings</a:t>
            </a:r>
            <a:endParaRPr b="0" lang="en-US" sz="18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Contract confirmation date pre-dates deal ticket trade date for 7 deals tested;</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Volume discrepancy between deal ticket and broker confirmation for one trade; </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Discrepancy between Enron entity per deal ticket and Enron entity per counterparty confirmation for two deals;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Enron confirmation created and signed two months post deal trade date due to Credit review for one trade;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No counterparty confirmations received for 5 trades (4 are day ahead physical trades);</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Iberian Power trades currently not captured into EnPower or Back Office Settlements System (BOSS);</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Name of person capturing trade on deal ticket different from trader who executed the trade for two deals;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No counterparty confirmation of trade or payment received for one trade (due 24 Feb 2000, but currently in dispute);</a:t>
            </a: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Deal Test Findings </a:t>
            </a:r>
            <a:endParaRPr b="0" lang="en-US" sz="4000" strike="noStrike" u="none">
              <a:solidFill>
                <a:srgbClr val="000000"/>
              </a:solidFill>
              <a:effectLst/>
              <a:uFillTx/>
              <a:latin typeface="Times New Roman"/>
            </a:endParaRPr>
          </a:p>
        </p:txBody>
      </p:sp>
      <p:sp>
        <p:nvSpPr>
          <p:cNvPr id="66" name=""/>
          <p:cNvSpPr/>
          <p:nvPr/>
        </p:nvSpPr>
        <p:spPr>
          <a:xfrm>
            <a:off x="533520" y="1447920"/>
            <a:ext cx="8458200" cy="46479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Continental Power - Summary of test findings</a:t>
            </a:r>
            <a:endParaRPr b="0" lang="en-US" sz="18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Enron has not signed one counterparty confirmation and counterparty refuses to sign Enron’s confirmation for one trade.  No Master Agreement currently in place with this counterparty;</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APX pricing link not operating correctly resulting in two incorrect invoices produced by BOSS.  These were manually amended to reflect the correct balances (APX pricing link has now been corrected). </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 Observations </a:t>
            </a:r>
            <a:endParaRPr b="0" lang="en-US" sz="4000" strike="noStrike" u="none">
              <a:solidFill>
                <a:srgbClr val="000000"/>
              </a:solidFill>
              <a:effectLst/>
              <a:uFillTx/>
              <a:latin typeface="Times New Roman"/>
            </a:endParaRPr>
          </a:p>
        </p:txBody>
      </p:sp>
      <p:sp>
        <p:nvSpPr>
          <p:cNvPr id="68" name=""/>
          <p:cNvSpPr/>
          <p:nvPr/>
        </p:nvSpPr>
        <p:spPr>
          <a:xfrm>
            <a:off x="1143000" y="1600200"/>
            <a:ext cx="693432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AREAS FOR FURTHER REVIEW</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Credit Aggregation process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Market Risk process review</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New Counterparty approval procedures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Capacity / Transmission transactions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Global Products Exchange traded futures and options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NETA implementation and risk assessment plans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IT System implementation timeline</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Gas and Power settlement systems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Implications of Enron Direct for wholesale business and support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5" name=""/>
          <p:cNvSpPr/>
          <p:nvPr/>
        </p:nvSpPr>
        <p:spPr>
          <a:xfrm>
            <a:off x="914400" y="1523880"/>
            <a:ext cx="7696080" cy="47246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Project Objective:</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We performed an on-site review of processes, procedures and controls that support the UK and Continental Gas, UK Power, Continental Power and Global Products trading and origination business activities within the London office.  Our procedures included interviews with key commercial and accounting personnel.  We also performed a test of commodity transactions from deal execution through to settlement entries.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Office Personnel Interviewed:</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Brent Price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Joe Gold - Managing Director Continental Gas &amp; Power</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Carrie Hollomon                                 Richard Lewis - Managing Director UK Power &amp; UK Gas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Tom Bauer - AA                                  James New - Head of Gas&amp; Power  Risk Management</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John Vickers - AA                               Gail Hill - Head of Gas &amp; Power Documentation &amp; Contract</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Nic Swingler - AA                              Commitments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Rebecca Morrill - AA                          Mark Jones - Gas Risk Manager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Ian Sloman - Head of Gas &amp; Power Settlements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Annette Schneider - UK Power Documentation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Tani Nath - Head of Global Product Operations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Peter Crilly - Head of Gas and Power Logistics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Rebecca Millerchip - Head of Global Product Coordination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Group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David Hardy - RAC - Credit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27" name=""/>
          <p:cNvSpPr/>
          <p:nvPr/>
        </p:nvSpPr>
        <p:spPr>
          <a:xfrm>
            <a:off x="53352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EFFECTIVE CONTROLS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Trading P&amp;L and positions reported to Enron management in Houston on a daily basis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Clear segregation of duties between Commercial &amp; Commercial Support groups as well as the individual support functions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Top Commercial and Commercial Support personnel have an appropriate assessment of operational risk and are knowledgeable about their roles within the controls process</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Power traders input deals directly in the system and review confirmations for accuracy</a:t>
            </a:r>
            <a:endParaRPr b="0" lang="en-US" sz="13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Coordination group implemented in Global Products to act as liason between Trading / Logistics and Trading Support and ensure proper controls are maintained over operational data.</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Invoices and payments are reviewed by Settlements Management before being sent to counterparties to ensure proper support is in place for invoiced terms</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Documentation and Settlements functions are adequately staffed with applicable language skill sets to process confirms and invoices for each country in which transactions are occurring</a:t>
            </a: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Proper segregation of scheduling and operational responsibilities exists between Commercial and Commercial Support for Gas,  Power and with the implementation of the Coordination Group, Global Products</a:t>
            </a: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graphicFrame>
        <p:nvGraphicFramePr>
          <p:cNvPr id="29" name=""/>
          <p:cNvGraphicFramePr/>
          <p:nvPr/>
        </p:nvGraphicFramePr>
        <p:xfrm>
          <a:off x="685800" y="1523880"/>
          <a:ext cx="8229600" cy="5511960"/>
        </p:xfrm>
        <a:graphic>
          <a:graphicData uri="http://schemas.openxmlformats.org/presentationml/2006/ole">
            <p:oleObj progId="Word.Document.12" r:id="rId1" spid="">
              <p:embed/>
              <p:pic>
                <p:nvPicPr>
                  <p:cNvPr id="30" name="" descr=""/>
                  <p:cNvPicPr/>
                  <p:nvPr/>
                </p:nvPicPr>
                <p:blipFill>
                  <a:blip r:embed="rId2"/>
                  <a:stretch/>
                </p:blipFill>
                <p:spPr>
                  <a:xfrm>
                    <a:off x="685800" y="1523880"/>
                    <a:ext cx="8229600" cy="5511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 Observations </a:t>
            </a:r>
            <a:endParaRPr b="0" lang="en-US" sz="4000" strike="noStrike" u="none">
              <a:solidFill>
                <a:srgbClr val="000000"/>
              </a:solidFill>
              <a:effectLst/>
              <a:uFillTx/>
              <a:latin typeface="Times New Roman"/>
            </a:endParaRPr>
          </a:p>
        </p:txBody>
      </p:sp>
      <p:graphicFrame>
        <p:nvGraphicFramePr>
          <p:cNvPr id="32" name=""/>
          <p:cNvGraphicFramePr/>
          <p:nvPr/>
        </p:nvGraphicFramePr>
        <p:xfrm>
          <a:off x="457200" y="1447920"/>
          <a:ext cx="8305920" cy="7238880"/>
        </p:xfrm>
        <a:graphic>
          <a:graphicData uri="http://schemas.openxmlformats.org/presentationml/2006/ole">
            <p:oleObj progId="Word.Document.12" r:id="rId1" spid="">
              <p:embed/>
              <p:pic>
                <p:nvPicPr>
                  <p:cNvPr id="33" name="" descr=""/>
                  <p:cNvPicPr/>
                  <p:nvPr/>
                </p:nvPicPr>
                <p:blipFill>
                  <a:blip r:embed="rId2"/>
                  <a:stretch/>
                </p:blipFill>
                <p:spPr>
                  <a:xfrm>
                    <a:off x="457200" y="1447920"/>
                    <a:ext cx="8305920" cy="72388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graphicFrame>
        <p:nvGraphicFramePr>
          <p:cNvPr id="35" name=""/>
          <p:cNvGraphicFramePr/>
          <p:nvPr/>
        </p:nvGraphicFramePr>
        <p:xfrm>
          <a:off x="685800" y="1523880"/>
          <a:ext cx="8229600" cy="5511960"/>
        </p:xfrm>
        <a:graphic>
          <a:graphicData uri="http://schemas.openxmlformats.org/presentationml/2006/ole">
            <p:oleObj progId="Word.Document.12" r:id="rId1" spid="">
              <p:embed/>
              <p:pic>
                <p:nvPicPr>
                  <p:cNvPr id="36" name="" descr=""/>
                  <p:cNvPicPr/>
                  <p:nvPr/>
                </p:nvPicPr>
                <p:blipFill>
                  <a:blip r:embed="rId2"/>
                  <a:stretch/>
                </p:blipFill>
                <p:spPr>
                  <a:xfrm>
                    <a:off x="685800" y="1523880"/>
                    <a:ext cx="8229600" cy="5511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br>
              <a:rPr sz="4000"/>
            </a:b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38" name=""/>
          <p:cNvSpPr/>
          <p:nvPr/>
        </p:nvSpPr>
        <p:spPr>
          <a:xfrm flipH="1">
            <a:off x="609120" y="1371600"/>
            <a:ext cx="80773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39" name=""/>
          <p:cNvGraphicFramePr/>
          <p:nvPr/>
        </p:nvGraphicFramePr>
        <p:xfrm>
          <a:off x="533520" y="1447920"/>
          <a:ext cx="8305560" cy="6933960"/>
        </p:xfrm>
        <a:graphic>
          <a:graphicData uri="http://schemas.openxmlformats.org/presentationml/2006/ole">
            <p:oleObj progId="Word.Document.12" r:id="rId1" spid="">
              <p:embed/>
              <p:pic>
                <p:nvPicPr>
                  <p:cNvPr id="40" name="" descr=""/>
                  <p:cNvPicPr/>
                  <p:nvPr/>
                </p:nvPicPr>
                <p:blipFill>
                  <a:blip r:embed="rId2"/>
                  <a:stretch/>
                </p:blipFill>
                <p:spPr>
                  <a:xfrm>
                    <a:off x="533520" y="1447920"/>
                    <a:ext cx="8305560" cy="6933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London</a:t>
            </a:r>
            <a:br>
              <a:rPr sz="4000"/>
            </a:b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42" name=""/>
          <p:cNvSpPr/>
          <p:nvPr/>
        </p:nvSpPr>
        <p:spPr>
          <a:xfrm flipH="1">
            <a:off x="609120" y="1371600"/>
            <a:ext cx="80773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43" name=""/>
          <p:cNvGraphicFramePr/>
          <p:nvPr/>
        </p:nvGraphicFramePr>
        <p:xfrm>
          <a:off x="533520" y="1600200"/>
          <a:ext cx="8305560" cy="6045120"/>
        </p:xfrm>
        <a:graphic>
          <a:graphicData uri="http://schemas.openxmlformats.org/presentationml/2006/ole">
            <p:oleObj progId="Word.Document.12" r:id="rId1" spid="">
              <p:embed/>
              <p:pic>
                <p:nvPicPr>
                  <p:cNvPr id="44" name="" descr=""/>
                  <p:cNvPicPr/>
                  <p:nvPr/>
                </p:nvPicPr>
                <p:blipFill>
                  <a:blip r:embed="rId2"/>
                  <a:stretch/>
                </p:blipFill>
                <p:spPr>
                  <a:xfrm>
                    <a:off x="533520" y="1600200"/>
                    <a:ext cx="8305560" cy="6045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Project Doorstep - London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	</a:t>
            </a:r>
            <a:r>
              <a:rPr b="0" lang="en-US" sz="4000" strike="noStrike" u="none">
                <a:solidFill>
                  <a:srgbClr val="000000"/>
                </a:solidFill>
                <a:effectLst/>
                <a:uFillTx/>
                <a:latin typeface="Times New Roman"/>
              </a:rPr>
              <a:t>Deal Test Overview</a:t>
            </a:r>
            <a:endParaRPr b="0" lang="en-US" sz="4000" strike="noStrike" u="none">
              <a:solidFill>
                <a:srgbClr val="000000"/>
              </a:solidFill>
              <a:effectLst/>
              <a:uFillTx/>
              <a:latin typeface="Times New Roman"/>
            </a:endParaRPr>
          </a:p>
        </p:txBody>
      </p:sp>
      <p:sp>
        <p:nvSpPr>
          <p:cNvPr id="46" name=""/>
          <p:cNvSpPr/>
          <p:nvPr/>
        </p:nvSpPr>
        <p:spPr>
          <a:xfrm>
            <a:off x="45720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4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400" strike="noStrike" u="none">
              <a:solidFill>
                <a:srgbClr val="000000"/>
              </a:solidFill>
              <a:effectLst/>
              <a:uFillTx/>
              <a:latin typeface="Times New Roman"/>
            </a:endParaRPr>
          </a:p>
        </p:txBody>
      </p:sp>
      <p:graphicFrame>
        <p:nvGraphicFramePr>
          <p:cNvPr id="47" name=""/>
          <p:cNvGraphicFramePr/>
          <p:nvPr/>
        </p:nvGraphicFramePr>
        <p:xfrm>
          <a:off x="457200" y="1523880"/>
          <a:ext cx="8305920" cy="6007320"/>
        </p:xfrm>
        <a:graphic>
          <a:graphicData uri="http://schemas.openxmlformats.org/presentationml/2006/ole">
            <p:oleObj progId="Word.Document.12" r:id="rId1" spid="">
              <p:embed/>
              <p:pic>
                <p:nvPicPr>
                  <p:cNvPr id="48" name="" descr=""/>
                  <p:cNvPicPr/>
                  <p:nvPr/>
                </p:nvPicPr>
                <p:blipFill>
                  <a:blip r:embed="rId2"/>
                  <a:stretch/>
                </p:blipFill>
                <p:spPr>
                  <a:xfrm>
                    <a:off x="457200" y="1523880"/>
                    <a:ext cx="8305920" cy="6007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4046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2000-02-28T16:59:35Z</dcterms:created>
  <dc:creator>nswingle</dc:creator>
  <dc:description/>
  <dc:language>en-US</dc:language>
  <cp:lastModifiedBy>Arthur Andersen</cp:lastModifiedBy>
  <cp:lastPrinted>2000-04-27T11:21:40Z</cp:lastPrinted>
  <dcterms:modified xsi:type="dcterms:W3CDTF">2000-05-03T10:21:59Z</dcterms:modified>
  <cp:revision>48</cp:revision>
  <dc:subject/>
  <dc:title>No Slide Title</dc:title>
</cp:coreProperties>
</file>