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002463" cy="9288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7002000" cy="928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3372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1"/>
          </p:nvPr>
        </p:nvSpPr>
        <p:spPr>
          <a:xfrm>
            <a:off x="3966840" y="0"/>
            <a:ext cx="303372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Img"/>
          </p:nvPr>
        </p:nvSpPr>
        <p:spPr>
          <a:xfrm>
            <a:off x="1179000" y="694800"/>
            <a:ext cx="4643640" cy="348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931680" y="4411800"/>
            <a:ext cx="5136840" cy="417960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2"/>
          </p:nvPr>
        </p:nvSpPr>
        <p:spPr>
          <a:xfrm>
            <a:off x="-360" y="8821800"/>
            <a:ext cx="303372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3"/>
          </p:nvPr>
        </p:nvSpPr>
        <p:spPr>
          <a:xfrm>
            <a:off x="3966840" y="8821800"/>
            <a:ext cx="3033720" cy="46512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fld id="{7F984334-B332-4A1C-AC4B-545950F518F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"/>
          <p:cNvSpPr/>
          <p:nvPr/>
        </p:nvSpPr>
        <p:spPr>
          <a:xfrm>
            <a:off x="3967200" y="0"/>
            <a:ext cx="303372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967200" y="8821800"/>
            <a:ext cx="303372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1800" rIns="91800" tIns="45000" bIns="4500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28800"/>
                <a:tab algn="l" pos="1857240"/>
                <a:tab algn="l" pos="2786040"/>
                <a:tab algn="l" pos="3714840"/>
                <a:tab algn="l" pos="4643280"/>
                <a:tab algn="l" pos="5572080"/>
                <a:tab algn="l" pos="6500880"/>
                <a:tab algn="l" pos="7429680"/>
                <a:tab algn="l" pos="8358120"/>
                <a:tab algn="l" pos="9286920"/>
                <a:tab algn="l" pos="102157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0" y="8821800"/>
            <a:ext cx="303372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0" y="0"/>
            <a:ext cx="303372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1177920" y="695160"/>
            <a:ext cx="4637160" cy="3478320"/>
          </a:xfrm>
          <a:prstGeom prst="rect">
            <a:avLst/>
          </a:prstGeom>
          <a:ln w="0">
            <a:noFill/>
          </a:ln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933120" y="4411800"/>
            <a:ext cx="5133960" cy="417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95200"/>
            <a:ext cx="7772400" cy="61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182600"/>
            <a:ext cx="7772400" cy="4913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95200"/>
            <a:ext cx="7772400" cy="61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95200"/>
            <a:ext cx="7772400" cy="61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82600"/>
            <a:ext cx="7772400" cy="4913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7848720" y="5715000"/>
            <a:ext cx="901440" cy="901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jpeg"/><Relationship Id="rId3" Type="http://schemas.openxmlformats.org/officeDocument/2006/relationships/image" Target="../media/image6.jpeg"/><Relationship Id="rId4" Type="http://schemas.openxmlformats.org/officeDocument/2006/relationships/image" Target="../media/image6.jpeg"/><Relationship Id="rId5" Type="http://schemas.openxmlformats.org/officeDocument/2006/relationships/image" Target="../media/image6.jpeg"/><Relationship Id="rId6" Type="http://schemas.openxmlformats.org/officeDocument/2006/relationships/image" Target="../media/image6.jpe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647640" y="4724280"/>
            <a:ext cx="777240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Dominican Republic</a:t>
            </a:r>
            <a:br>
              <a:rPr sz="4000"/>
            </a:br>
            <a:r>
              <a:rPr b="1" lang="en-US" sz="4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LNG and Power Plan Facility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16000" y="3365640"/>
            <a:ext cx="4305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Offsite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20,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1504800" y="685800"/>
            <a:ext cx="1943280" cy="196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2398680" y="12286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dr-map" descr="[Country map of Dominican Republic]"/>
          <p:cNvPicPr/>
          <p:nvPr/>
        </p:nvPicPr>
        <p:blipFill>
          <a:blip r:embed="rId2"/>
          <a:stretch/>
        </p:blipFill>
        <p:spPr>
          <a:xfrm>
            <a:off x="4230720" y="372960"/>
            <a:ext cx="4011480" cy="4308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6566040" y="2590920"/>
            <a:ext cx="406440" cy="279360"/>
          </a:xfrm>
          <a:prstGeom prst="sun">
            <a:avLst>
              <a:gd name="adj" fmla="val 25000"/>
            </a:avLst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Initial Concept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58720" y="914400"/>
            <a:ext cx="8178840" cy="514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30000"/>
              </a:lnSpc>
              <a:spcBef>
                <a:spcPts val="55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Bring natural gas/LNG to Dominican Republic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LNG demand for the Atlantic Region/Jose LNG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 an LNG regasification terminal located on the south coast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&amp; Unión Fenosa to build a 500MW combined cycle power plant next to the terminal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55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Development Agreement executed in August 2000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30000"/>
              </a:lnSpc>
              <a:spcBef>
                <a:spcPts val="55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business premise in the JDA is the integration between Enron &amp; Unión Fenosa throughout the value chain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Co-owners of power plant (large PPA with Unión Fenosa’s Discos)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Co-owners of LNG terminal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30000"/>
              </a:lnSpc>
              <a:spcBef>
                <a:spcPts val="349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regasification services to power plant and eventually to other gas consumers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Unión Fenosa to become a minority partner in Jose LNG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206280"/>
            <a:ext cx="7772400" cy="61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Project Structure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901800" y="1633680"/>
            <a:ext cx="7149600" cy="3368160"/>
            <a:chOff x="901800" y="1633680"/>
            <a:chExt cx="7149600" cy="3368160"/>
          </a:xfrm>
        </p:grpSpPr>
        <p:sp>
          <p:nvSpPr>
            <p:cNvPr id="24" name=""/>
            <p:cNvSpPr/>
            <p:nvPr/>
          </p:nvSpPr>
          <p:spPr>
            <a:xfrm>
              <a:off x="4597200" y="3720960"/>
              <a:ext cx="1193400" cy="8510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Plant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500MW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5181480" y="2768760"/>
              <a:ext cx="774360" cy="33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962160" y="2755800"/>
              <a:ext cx="774360" cy="33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Debt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832120" y="3720960"/>
              <a:ext cx="1320120" cy="8510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 Terminal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858000" y="3720960"/>
              <a:ext cx="1193400" cy="8510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UF’s Discos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000320" y="1650960"/>
              <a:ext cx="774360" cy="33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184800" y="1663560"/>
              <a:ext cx="774360" cy="3304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700600" y="1824120"/>
              <a:ext cx="4093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014800" y="1811160"/>
              <a:ext cx="4093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2565360" y="2755800"/>
              <a:ext cx="774360" cy="3430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Equity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flipV="1">
              <a:off x="5562360" y="3098880"/>
              <a:ext cx="0" cy="6220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flipV="1">
              <a:off x="2984400" y="3111120"/>
              <a:ext cx="0" cy="60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 flipV="1">
              <a:off x="5549760" y="1841400"/>
              <a:ext cx="0" cy="927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4775040" y="1841400"/>
              <a:ext cx="1409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962160" y="2133720"/>
              <a:ext cx="774360" cy="33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Banks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473120" y="1638360"/>
              <a:ext cx="774360" cy="330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UF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 flipV="1">
              <a:off x="2971800" y="1803240"/>
              <a:ext cx="0" cy="952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>
              <a:off x="2247480" y="1816200"/>
              <a:ext cx="17521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274560" y="1811160"/>
              <a:ext cx="4093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436480" y="1785960"/>
              <a:ext cx="4093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 flipV="1">
              <a:off x="4330440" y="2451240"/>
              <a:ext cx="0" cy="304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2628720" y="3619440"/>
              <a:ext cx="3352320" cy="10540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 flipV="1">
              <a:off x="4330440" y="3085560"/>
              <a:ext cx="0" cy="52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912920" y="1646280"/>
              <a:ext cx="6570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$72.5MM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223800" y="1633680"/>
              <a:ext cx="5619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$33MM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547960" y="3233880"/>
              <a:ext cx="4348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35%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$145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2982600" y="3220920"/>
              <a:ext cx="40932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35%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$66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316040" y="3195720"/>
              <a:ext cx="4348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65%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$398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790960" y="4191120"/>
              <a:ext cx="10666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6195600" y="3983040"/>
              <a:ext cx="40932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PPA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901800" y="3720960"/>
              <a:ext cx="1320480" cy="8510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LNG Supplier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2235240" y="4178160"/>
              <a:ext cx="5835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044440" y="4775040"/>
              <a:ext cx="303516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769560" y="4770360"/>
              <a:ext cx="13626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Supply Agreement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flipV="1">
              <a:off x="2044440" y="4584240"/>
              <a:ext cx="0" cy="19044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 flipV="1">
              <a:off x="5079960" y="4584240"/>
              <a:ext cx="0" cy="190440"/>
            </a:xfrm>
            <a:prstGeom prst="line">
              <a:avLst/>
            </a:prstGeom>
            <a:ln w="93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2475000" y="3581280"/>
            <a:ext cx="6728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128600" y="3581280"/>
            <a:ext cx="45576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33520" y="165240"/>
            <a:ext cx="7974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Value Added Chain &amp; Project Contracts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01640" y="3276720"/>
            <a:ext cx="893880" cy="6048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Shipping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127320" y="3276720"/>
            <a:ext cx="892080" cy="6048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Terminal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89360" y="3276720"/>
            <a:ext cx="893880" cy="6048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500MW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7626240" y="4552920"/>
            <a:ext cx="1347840" cy="642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Spot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697120" y="1752480"/>
            <a:ext cx="12600" cy="41720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11800" y="1192320"/>
            <a:ext cx="118404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Up-stream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21760" y="1204920"/>
            <a:ext cx="126252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Mid-stream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599160" y="1243080"/>
            <a:ext cx="14655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Down-stream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-160200" y="6597720"/>
            <a:ext cx="188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-444600" y="6365880"/>
            <a:ext cx="189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4160" y="3276720"/>
            <a:ext cx="893520" cy="6048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Jose LNG Project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626240" y="1981080"/>
            <a:ext cx="1347840" cy="642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EDENORTE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EDESUR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318280" y="2286000"/>
            <a:ext cx="2306520" cy="976320"/>
          </a:xfrm>
          <a:custGeom>
            <a:avLst/>
            <a:gdLst/>
            <a:ahLst/>
            <a:rect l="l" t="t" r="r" b="b"/>
            <a:pathLst>
              <a:path w="2878" h="615">
                <a:moveTo>
                  <a:pt x="2877" y="0"/>
                </a:moveTo>
                <a:lnTo>
                  <a:pt x="0" y="0"/>
                </a:lnTo>
                <a:lnTo>
                  <a:pt x="0" y="614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330880" y="3886200"/>
            <a:ext cx="2293920" cy="1041480"/>
          </a:xfrm>
          <a:custGeom>
            <a:avLst/>
            <a:gdLst/>
            <a:ahLst/>
            <a:rect l="l" t="t" r="r" b="b"/>
            <a:pathLst>
              <a:path w="2878" h="656">
                <a:moveTo>
                  <a:pt x="2877" y="655"/>
                </a:moveTo>
                <a:lnTo>
                  <a:pt x="0" y="655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284880" y="1714680"/>
            <a:ext cx="12600" cy="42606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823000" y="1968480"/>
            <a:ext cx="947520" cy="64152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PPA Contract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823000" y="4559400"/>
            <a:ext cx="947520" cy="6411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Deliveries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940280" y="3898800"/>
            <a:ext cx="0" cy="9907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314880" y="3873600"/>
            <a:ext cx="0" cy="10033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14880" y="4863960"/>
            <a:ext cx="1625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727440" y="4483080"/>
            <a:ext cx="947880" cy="64152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4940280" y="2298240"/>
            <a:ext cx="0" cy="978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 flipV="1">
            <a:off x="520200" y="2311200"/>
            <a:ext cx="4419720" cy="1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79320" y="1968480"/>
            <a:ext cx="947880" cy="64152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Contract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228760" y="1981080"/>
            <a:ext cx="947880" cy="64152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efefe"/>
              </a:gs>
            </a:gsLst>
            <a:lin ang="5400000"/>
          </a:gra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0560" y="2311560"/>
            <a:ext cx="0" cy="952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955880" y="2311560"/>
            <a:ext cx="0" cy="952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025880" y="3606840"/>
            <a:ext cx="673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214800" y="2087640"/>
            <a:ext cx="1361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Shipping Fee   - Fixed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14440" y="2316240"/>
            <a:ext cx="16416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    -  ToP Basis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- Variable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30440" y="4094280"/>
            <a:ext cx="14382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Vaporization &amp;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- Fixed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5370480" y="2709720"/>
            <a:ext cx="30769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 term power purchase (20-y)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obligation, plus 70-80% energy commitment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370120" y="4233960"/>
            <a:ext cx="2588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20-30% of energy will be sold to spot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20560" y="269640"/>
            <a:ext cx="7920000" cy="617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Project Status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20560" y="928800"/>
            <a:ext cx="8283600" cy="526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Option secured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permitting obtained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88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permits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88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concession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 and PPA between the parties currently under discussion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88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Discos have to bid Energy purchase contracts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GSA draft just started last week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RFP’s for EPC of the power plant to be issued by end November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61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financing activities yet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8" name=""/>
          <p:cNvGrpSpPr/>
          <p:nvPr/>
        </p:nvGrpSpPr>
        <p:grpSpPr>
          <a:xfrm>
            <a:off x="779400" y="3951360"/>
            <a:ext cx="8099280" cy="2701800"/>
            <a:chOff x="779400" y="3951360"/>
            <a:chExt cx="8099280" cy="2701800"/>
          </a:xfrm>
        </p:grpSpPr>
        <p:pic>
          <p:nvPicPr>
            <p:cNvPr id="99" name="map1" descr=""/>
            <p:cNvPicPr/>
            <p:nvPr/>
          </p:nvPicPr>
          <p:blipFill>
            <a:blip r:embed="rId1"/>
            <a:srcRect l="0" t="0" r="0" b="10560"/>
            <a:stretch/>
          </p:blipFill>
          <p:spPr>
            <a:xfrm>
              <a:off x="779400" y="3951360"/>
              <a:ext cx="5889600" cy="2684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</p:pic>
        <p:pic>
          <p:nvPicPr>
            <p:cNvPr id="100" name="mapb" descr=""/>
            <p:cNvPicPr/>
            <p:nvPr/>
          </p:nvPicPr>
          <p:blipFill>
            <a:blip r:embed="rId2"/>
            <a:stretch/>
          </p:blipFill>
          <p:spPr>
            <a:xfrm>
              <a:off x="6595920" y="3963960"/>
              <a:ext cx="2282760" cy="26892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</p:pic>
      </p:grpSp>
      <p:grpSp>
        <p:nvGrpSpPr>
          <p:cNvPr id="101" name=""/>
          <p:cNvGrpSpPr/>
          <p:nvPr/>
        </p:nvGrpSpPr>
        <p:grpSpPr>
          <a:xfrm>
            <a:off x="4619520" y="6381720"/>
            <a:ext cx="190080" cy="161640"/>
            <a:chOff x="4619520" y="6381720"/>
            <a:chExt cx="190080" cy="161640"/>
          </a:xfrm>
        </p:grpSpPr>
        <p:sp>
          <p:nvSpPr>
            <p:cNvPr id="102" name=""/>
            <p:cNvSpPr/>
            <p:nvPr/>
          </p:nvSpPr>
          <p:spPr>
            <a:xfrm>
              <a:off x="4619520" y="6446880"/>
              <a:ext cx="0" cy="86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809600" y="6446880"/>
              <a:ext cx="0" cy="864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0" bIns="39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626000" y="6381720"/>
              <a:ext cx="173520" cy="161640"/>
            </a:xfrm>
            <a:prstGeom prst="ellipse">
              <a:avLst/>
            </a:prstGeom>
            <a:solidFill>
              <a:srgbClr val="ffffff"/>
            </a:solidFill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5" name=""/>
          <p:cNvSpPr/>
          <p:nvPr/>
        </p:nvSpPr>
        <p:spPr>
          <a:xfrm>
            <a:off x="6299280" y="5346720"/>
            <a:ext cx="780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Cogentrix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300MW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7086600" y="5778360"/>
            <a:ext cx="205920" cy="329760"/>
            <a:chOff x="7086600" y="5778360"/>
            <a:chExt cx="205920" cy="329760"/>
          </a:xfrm>
        </p:grpSpPr>
        <p:sp>
          <p:nvSpPr>
            <p:cNvPr id="107" name=""/>
            <p:cNvSpPr/>
            <p:nvPr/>
          </p:nvSpPr>
          <p:spPr>
            <a:xfrm>
              <a:off x="7086600" y="5953320"/>
              <a:ext cx="205920" cy="154800"/>
            </a:xfrm>
            <a:prstGeom prst="rect">
              <a:avLst/>
            </a:pr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 flipV="1">
              <a:off x="7116480" y="5778360"/>
              <a:ext cx="34200" cy="15480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 flipV="1">
              <a:off x="7172640" y="5778360"/>
              <a:ext cx="33840" cy="154800"/>
            </a:xfrm>
            <a:custGeom>
              <a:avLst/>
              <a:gdLst>
                <a:gd name="textAreaLeft" fmla="*/ 7200 w 33840"/>
                <a:gd name="textAreaRight" fmla="*/ 26640 w 3384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" name=""/>
          <p:cNvGrpSpPr/>
          <p:nvPr/>
        </p:nvGrpSpPr>
        <p:grpSpPr>
          <a:xfrm>
            <a:off x="2658960" y="5477040"/>
            <a:ext cx="207720" cy="332640"/>
            <a:chOff x="2658960" y="5477040"/>
            <a:chExt cx="207720" cy="332640"/>
          </a:xfrm>
        </p:grpSpPr>
        <p:sp>
          <p:nvSpPr>
            <p:cNvPr id="111" name=""/>
            <p:cNvSpPr/>
            <p:nvPr/>
          </p:nvSpPr>
          <p:spPr>
            <a:xfrm>
              <a:off x="2658960" y="5653440"/>
              <a:ext cx="207720" cy="15624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flipV="1">
              <a:off x="2689200" y="5477040"/>
              <a:ext cx="34560" cy="156240"/>
            </a:xfrm>
            <a:custGeom>
              <a:avLst/>
              <a:gdLst>
                <a:gd name="textAreaLeft" fmla="*/ 7560 w 34560"/>
                <a:gd name="textAreaRight" fmla="*/ 27000 w 3456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flipV="1">
              <a:off x="2745720" y="5477040"/>
              <a:ext cx="34200" cy="15624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" name=""/>
          <p:cNvGrpSpPr/>
          <p:nvPr/>
        </p:nvGrpSpPr>
        <p:grpSpPr>
          <a:xfrm>
            <a:off x="1327320" y="5869080"/>
            <a:ext cx="207360" cy="332640"/>
            <a:chOff x="1327320" y="5869080"/>
            <a:chExt cx="207360" cy="332640"/>
          </a:xfrm>
        </p:grpSpPr>
        <p:sp>
          <p:nvSpPr>
            <p:cNvPr id="115" name=""/>
            <p:cNvSpPr/>
            <p:nvPr/>
          </p:nvSpPr>
          <p:spPr>
            <a:xfrm>
              <a:off x="1327320" y="6045480"/>
              <a:ext cx="207360" cy="15624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 flipV="1">
              <a:off x="1357560" y="5869080"/>
              <a:ext cx="34560" cy="156240"/>
            </a:xfrm>
            <a:custGeom>
              <a:avLst/>
              <a:gdLst>
                <a:gd name="textAreaLeft" fmla="*/ 7560 w 34560"/>
                <a:gd name="textAreaRight" fmla="*/ 27000 w 3456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 flipV="1">
              <a:off x="1413720" y="5869080"/>
              <a:ext cx="34200" cy="15624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" name=""/>
          <p:cNvSpPr/>
          <p:nvPr/>
        </p:nvSpPr>
        <p:spPr>
          <a:xfrm>
            <a:off x="2862360" y="5568840"/>
            <a:ext cx="91800" cy="100080"/>
          </a:xfrm>
          <a:custGeom>
            <a:avLst/>
            <a:gdLst/>
            <a:ahLst/>
            <a:rect l="l" t="t" r="r" b="b"/>
            <a:pathLst>
              <a:path w="36" h="37">
                <a:moveTo>
                  <a:pt x="36" y="0"/>
                </a:moveTo>
                <a:cubicBezTo>
                  <a:pt x="24" y="13"/>
                  <a:pt x="11" y="24"/>
                  <a:pt x="0" y="37"/>
                </a:cubicBezTo>
              </a:path>
            </a:pathLst>
          </a:custGeom>
          <a:noFill/>
          <a:ln w="190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75480" y="5765760"/>
            <a:ext cx="8892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AES-Destec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220MW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397880" y="6111720"/>
            <a:ext cx="663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Haina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" name=""/>
          <p:cNvGrpSpPr/>
          <p:nvPr/>
        </p:nvGrpSpPr>
        <p:grpSpPr>
          <a:xfrm>
            <a:off x="1052640" y="5985000"/>
            <a:ext cx="207360" cy="332640"/>
            <a:chOff x="1052640" y="5985000"/>
            <a:chExt cx="207360" cy="332640"/>
          </a:xfrm>
        </p:grpSpPr>
        <p:sp>
          <p:nvSpPr>
            <p:cNvPr id="122" name=""/>
            <p:cNvSpPr/>
            <p:nvPr/>
          </p:nvSpPr>
          <p:spPr>
            <a:xfrm>
              <a:off x="1052640" y="6161400"/>
              <a:ext cx="207360" cy="15624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 flipV="1">
              <a:off x="1082880" y="5985000"/>
              <a:ext cx="34560" cy="156240"/>
            </a:xfrm>
            <a:custGeom>
              <a:avLst/>
              <a:gdLst>
                <a:gd name="textAreaLeft" fmla="*/ 7560 w 34560"/>
                <a:gd name="textAreaRight" fmla="*/ 27000 w 3456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 flipV="1">
              <a:off x="1139040" y="5985000"/>
              <a:ext cx="34200" cy="15624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4200 h 156240"/>
                <a:gd name="textAreaBottom" fmla="*/ 122040 h 15624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1040" bIns="41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5" name=""/>
          <p:cNvSpPr/>
          <p:nvPr/>
        </p:nvSpPr>
        <p:spPr>
          <a:xfrm>
            <a:off x="739080" y="6276960"/>
            <a:ext cx="663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Itabo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105MW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457360" y="5608800"/>
            <a:ext cx="249480" cy="230040"/>
          </a:xfrm>
          <a:prstGeom prst="star5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240" bIns="30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702680" y="6435720"/>
            <a:ext cx="1096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Punta Caucedo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610160" y="6235560"/>
            <a:ext cx="152280" cy="748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704120" y="6194520"/>
            <a:ext cx="654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734280" y="6143760"/>
            <a:ext cx="6400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832120" y="5791320"/>
            <a:ext cx="1701720" cy="444240"/>
          </a:xfrm>
          <a:custGeom>
            <a:avLst/>
            <a:gdLst/>
            <a:ahLst/>
            <a:rect l="l" t="t" r="r" b="b"/>
            <a:pathLst>
              <a:path w="1072" h="280">
                <a:moveTo>
                  <a:pt x="1072" y="280"/>
                </a:moveTo>
                <a:cubicBezTo>
                  <a:pt x="1058" y="217"/>
                  <a:pt x="1044" y="155"/>
                  <a:pt x="1008" y="128"/>
                </a:cubicBezTo>
                <a:cubicBezTo>
                  <a:pt x="972" y="101"/>
                  <a:pt x="932" y="133"/>
                  <a:pt x="856" y="120"/>
                </a:cubicBezTo>
                <a:cubicBezTo>
                  <a:pt x="780" y="107"/>
                  <a:pt x="657" y="60"/>
                  <a:pt x="552" y="48"/>
                </a:cubicBezTo>
                <a:cubicBezTo>
                  <a:pt x="447" y="36"/>
                  <a:pt x="289" y="47"/>
                  <a:pt x="224" y="48"/>
                </a:cubicBezTo>
                <a:cubicBezTo>
                  <a:pt x="159" y="49"/>
                  <a:pt x="197" y="64"/>
                  <a:pt x="160" y="56"/>
                </a:cubicBezTo>
                <a:cubicBezTo>
                  <a:pt x="123" y="48"/>
                  <a:pt x="25" y="9"/>
                  <a:pt x="0" y="0"/>
                </a:cubicBezTo>
              </a:path>
            </a:pathLst>
          </a:custGeom>
          <a:noFill/>
          <a:ln w="47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86080" y="5003640"/>
            <a:ext cx="1612800" cy="1105200"/>
          </a:xfrm>
          <a:custGeom>
            <a:avLst/>
            <a:gdLst/>
            <a:ahLst/>
            <a:rect l="l" t="t" r="r" b="b"/>
            <a:pathLst>
              <a:path w="1016" h="696">
                <a:moveTo>
                  <a:pt x="896" y="480"/>
                </a:moveTo>
                <a:cubicBezTo>
                  <a:pt x="956" y="411"/>
                  <a:pt x="1016" y="343"/>
                  <a:pt x="1016" y="280"/>
                </a:cubicBezTo>
                <a:cubicBezTo>
                  <a:pt x="1016" y="217"/>
                  <a:pt x="961" y="148"/>
                  <a:pt x="896" y="104"/>
                </a:cubicBezTo>
                <a:cubicBezTo>
                  <a:pt x="831" y="60"/>
                  <a:pt x="683" y="24"/>
                  <a:pt x="624" y="16"/>
                </a:cubicBezTo>
                <a:cubicBezTo>
                  <a:pt x="565" y="8"/>
                  <a:pt x="581" y="56"/>
                  <a:pt x="544" y="56"/>
                </a:cubicBezTo>
                <a:cubicBezTo>
                  <a:pt x="507" y="56"/>
                  <a:pt x="443" y="0"/>
                  <a:pt x="400" y="16"/>
                </a:cubicBezTo>
                <a:cubicBezTo>
                  <a:pt x="357" y="32"/>
                  <a:pt x="316" y="108"/>
                  <a:pt x="288" y="152"/>
                </a:cubicBezTo>
                <a:cubicBezTo>
                  <a:pt x="260" y="196"/>
                  <a:pt x="256" y="256"/>
                  <a:pt x="232" y="280"/>
                </a:cubicBezTo>
                <a:cubicBezTo>
                  <a:pt x="208" y="304"/>
                  <a:pt x="176" y="297"/>
                  <a:pt x="144" y="296"/>
                </a:cubicBezTo>
                <a:cubicBezTo>
                  <a:pt x="112" y="295"/>
                  <a:pt x="63" y="253"/>
                  <a:pt x="40" y="272"/>
                </a:cubicBezTo>
                <a:cubicBezTo>
                  <a:pt x="17" y="291"/>
                  <a:pt x="0" y="345"/>
                  <a:pt x="8" y="408"/>
                </a:cubicBezTo>
                <a:cubicBezTo>
                  <a:pt x="16" y="471"/>
                  <a:pt x="85" y="600"/>
                  <a:pt x="88" y="648"/>
                </a:cubicBezTo>
                <a:cubicBezTo>
                  <a:pt x="91" y="696"/>
                  <a:pt x="35" y="689"/>
                  <a:pt x="24" y="696"/>
                </a:cubicBezTo>
              </a:path>
            </a:pathLst>
          </a:custGeom>
          <a:noFill/>
          <a:ln w="47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1257120" y="6159600"/>
            <a:ext cx="75960" cy="101520"/>
          </a:xfrm>
          <a:prstGeom prst="line">
            <a:avLst/>
          </a:prstGeom>
          <a:ln w="3492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87320" y="3949560"/>
            <a:ext cx="8128080" cy="2718000"/>
          </a:xfrm>
          <a:prstGeom prst="rect">
            <a:avLst/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701240" y="5343480"/>
            <a:ext cx="663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004280" y="5451480"/>
            <a:ext cx="66348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270MW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7" name=""/>
          <p:cNvGrpSpPr/>
          <p:nvPr/>
        </p:nvGrpSpPr>
        <p:grpSpPr>
          <a:xfrm>
            <a:off x="7327800" y="4508640"/>
            <a:ext cx="206280" cy="329760"/>
            <a:chOff x="7327800" y="4508640"/>
            <a:chExt cx="206280" cy="329760"/>
          </a:xfrm>
        </p:grpSpPr>
        <p:sp>
          <p:nvSpPr>
            <p:cNvPr id="138" name=""/>
            <p:cNvSpPr/>
            <p:nvPr/>
          </p:nvSpPr>
          <p:spPr>
            <a:xfrm>
              <a:off x="7327800" y="4683600"/>
              <a:ext cx="206280" cy="154800"/>
            </a:xfrm>
            <a:prstGeom prst="rect">
              <a:avLst/>
            </a:pr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 flipV="1">
              <a:off x="7357680" y="4508640"/>
              <a:ext cx="34560" cy="154800"/>
            </a:xfrm>
            <a:custGeom>
              <a:avLst/>
              <a:gdLst>
                <a:gd name="textAreaLeft" fmla="*/ 7560 w 34560"/>
                <a:gd name="textAreaRight" fmla="*/ 27000 w 3456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 flipV="1">
              <a:off x="7413840" y="4508640"/>
              <a:ext cx="33840" cy="154800"/>
            </a:xfrm>
            <a:custGeom>
              <a:avLst/>
              <a:gdLst>
                <a:gd name="textAreaLeft" fmla="*/ 7200 w 33840"/>
                <a:gd name="textAreaRight" fmla="*/ 26640 w 3384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80808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7318440" y="4049640"/>
            <a:ext cx="207360" cy="329760"/>
            <a:chOff x="7318440" y="4049640"/>
            <a:chExt cx="207360" cy="329760"/>
          </a:xfrm>
        </p:grpSpPr>
        <p:sp>
          <p:nvSpPr>
            <p:cNvPr id="142" name=""/>
            <p:cNvSpPr/>
            <p:nvPr/>
          </p:nvSpPr>
          <p:spPr>
            <a:xfrm>
              <a:off x="7318440" y="4224600"/>
              <a:ext cx="207360" cy="154800"/>
            </a:xfrm>
            <a:prstGeom prst="rect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 flipV="1">
              <a:off x="7348680" y="4049640"/>
              <a:ext cx="34560" cy="154800"/>
            </a:xfrm>
            <a:custGeom>
              <a:avLst/>
              <a:gdLst>
                <a:gd name="textAreaLeft" fmla="*/ 7560 w 34560"/>
                <a:gd name="textAreaRight" fmla="*/ 27000 w 3456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 flipV="1">
              <a:off x="7404840" y="4049640"/>
              <a:ext cx="34200" cy="15480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" name=""/>
          <p:cNvGrpSpPr/>
          <p:nvPr/>
        </p:nvGrpSpPr>
        <p:grpSpPr>
          <a:xfrm>
            <a:off x="7331040" y="4937040"/>
            <a:ext cx="205920" cy="329760"/>
            <a:chOff x="7331040" y="4937040"/>
            <a:chExt cx="205920" cy="329760"/>
          </a:xfrm>
        </p:grpSpPr>
        <p:sp>
          <p:nvSpPr>
            <p:cNvPr id="146" name=""/>
            <p:cNvSpPr/>
            <p:nvPr/>
          </p:nvSpPr>
          <p:spPr>
            <a:xfrm>
              <a:off x="7331040" y="5112000"/>
              <a:ext cx="205920" cy="154800"/>
            </a:xfrm>
            <a:prstGeom prst="rect">
              <a:avLst/>
            </a:pr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 flipV="1">
              <a:off x="7360920" y="4937040"/>
              <a:ext cx="34200" cy="15480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 flipV="1">
              <a:off x="7417080" y="4937040"/>
              <a:ext cx="33840" cy="154800"/>
            </a:xfrm>
            <a:custGeom>
              <a:avLst/>
              <a:gdLst>
                <a:gd name="textAreaLeft" fmla="*/ 7200 w 33840"/>
                <a:gd name="textAreaRight" fmla="*/ 26640 w 3384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9" name=""/>
          <p:cNvSpPr/>
          <p:nvPr/>
        </p:nvSpPr>
        <p:spPr>
          <a:xfrm>
            <a:off x="7846920" y="4086360"/>
            <a:ext cx="671760" cy="261720"/>
          </a:xfrm>
          <a:prstGeom prst="rect">
            <a:avLst/>
          </a:prstGeom>
          <a:blipFill rotWithShape="0">
            <a:blip r:embed="rId3"/>
            <a:srcRect/>
            <a:tile tx="0" ty="0" sx="100000" sy="100000" algn="ctr"/>
          </a:blipFill>
          <a:ln w="9360">
            <a:solidFill>
              <a:srgbClr val="cc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815600" y="4518000"/>
            <a:ext cx="796320" cy="261720"/>
          </a:xfrm>
          <a:prstGeom prst="rect">
            <a:avLst/>
          </a:prstGeom>
          <a:blipFill rotWithShape="0">
            <a:blip r:embed="rId4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854120" y="4924440"/>
            <a:ext cx="741600" cy="261720"/>
          </a:xfrm>
          <a:prstGeom prst="rect">
            <a:avLst/>
          </a:prstGeom>
          <a:blipFill rotWithShape="0">
            <a:blip r:embed="rId5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540320" y="5967360"/>
            <a:ext cx="2635200" cy="471600"/>
          </a:xfrm>
          <a:custGeom>
            <a:avLst/>
            <a:gdLst/>
            <a:ahLst/>
            <a:rect l="l" t="t" r="r" b="b"/>
            <a:pathLst>
              <a:path w="1660" h="297">
                <a:moveTo>
                  <a:pt x="60" y="297"/>
                </a:moveTo>
                <a:cubicBezTo>
                  <a:pt x="30" y="251"/>
                  <a:pt x="0" y="206"/>
                  <a:pt x="4" y="161"/>
                </a:cubicBezTo>
                <a:cubicBezTo>
                  <a:pt x="8" y="116"/>
                  <a:pt x="44" y="50"/>
                  <a:pt x="84" y="25"/>
                </a:cubicBezTo>
                <a:cubicBezTo>
                  <a:pt x="124" y="0"/>
                  <a:pt x="199" y="6"/>
                  <a:pt x="244" y="9"/>
                </a:cubicBezTo>
                <a:cubicBezTo>
                  <a:pt x="289" y="12"/>
                  <a:pt x="311" y="36"/>
                  <a:pt x="356" y="41"/>
                </a:cubicBezTo>
                <a:cubicBezTo>
                  <a:pt x="401" y="46"/>
                  <a:pt x="443" y="40"/>
                  <a:pt x="516" y="41"/>
                </a:cubicBezTo>
                <a:cubicBezTo>
                  <a:pt x="589" y="42"/>
                  <a:pt x="693" y="44"/>
                  <a:pt x="796" y="49"/>
                </a:cubicBezTo>
                <a:cubicBezTo>
                  <a:pt x="899" y="54"/>
                  <a:pt x="1049" y="64"/>
                  <a:pt x="1132" y="73"/>
                </a:cubicBezTo>
                <a:cubicBezTo>
                  <a:pt x="1215" y="82"/>
                  <a:pt x="1229" y="101"/>
                  <a:pt x="1292" y="105"/>
                </a:cubicBezTo>
                <a:cubicBezTo>
                  <a:pt x="1355" y="109"/>
                  <a:pt x="1447" y="98"/>
                  <a:pt x="1508" y="97"/>
                </a:cubicBezTo>
                <a:cubicBezTo>
                  <a:pt x="1569" y="96"/>
                  <a:pt x="1614" y="96"/>
                  <a:pt x="1660" y="97"/>
                </a:cubicBezTo>
              </a:path>
            </a:pathLst>
          </a:custGeom>
          <a:noFill/>
          <a:ln w="475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3" name=""/>
          <p:cNvGrpSpPr/>
          <p:nvPr/>
        </p:nvGrpSpPr>
        <p:grpSpPr>
          <a:xfrm>
            <a:off x="4714920" y="5883120"/>
            <a:ext cx="205920" cy="329760"/>
            <a:chOff x="4714920" y="5883120"/>
            <a:chExt cx="205920" cy="329760"/>
          </a:xfrm>
        </p:grpSpPr>
        <p:sp>
          <p:nvSpPr>
            <p:cNvPr id="154" name=""/>
            <p:cNvSpPr/>
            <p:nvPr/>
          </p:nvSpPr>
          <p:spPr>
            <a:xfrm>
              <a:off x="4714920" y="6058080"/>
              <a:ext cx="205920" cy="154800"/>
            </a:xfrm>
            <a:prstGeom prst="rect">
              <a:avLst/>
            </a:pr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 flipV="1">
              <a:off x="4744800" y="5883120"/>
              <a:ext cx="34200" cy="15480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 flipV="1">
              <a:off x="4800960" y="5883120"/>
              <a:ext cx="33840" cy="154800"/>
            </a:xfrm>
            <a:custGeom>
              <a:avLst/>
              <a:gdLst>
                <a:gd name="textAreaLeft" fmla="*/ 7200 w 33840"/>
                <a:gd name="textAreaRight" fmla="*/ 26640 w 3384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4638600" y="5826240"/>
            <a:ext cx="205920" cy="329760"/>
            <a:chOff x="4638600" y="5826240"/>
            <a:chExt cx="205920" cy="329760"/>
          </a:xfrm>
        </p:grpSpPr>
        <p:sp>
          <p:nvSpPr>
            <p:cNvPr id="158" name=""/>
            <p:cNvSpPr/>
            <p:nvPr/>
          </p:nvSpPr>
          <p:spPr>
            <a:xfrm>
              <a:off x="4638600" y="6001200"/>
              <a:ext cx="205920" cy="154800"/>
            </a:xfrm>
            <a:prstGeom prst="rect">
              <a:avLst/>
            </a:pr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 flipV="1">
              <a:off x="4668480" y="5826240"/>
              <a:ext cx="34200" cy="154800"/>
            </a:xfrm>
            <a:custGeom>
              <a:avLst/>
              <a:gdLst>
                <a:gd name="textAreaLeft" fmla="*/ 7560 w 34200"/>
                <a:gd name="textAreaRight" fmla="*/ 26640 w 3420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 flipV="1">
              <a:off x="4724640" y="5826240"/>
              <a:ext cx="33840" cy="154800"/>
            </a:xfrm>
            <a:custGeom>
              <a:avLst/>
              <a:gdLst>
                <a:gd name="textAreaLeft" fmla="*/ 7200 w 33840"/>
                <a:gd name="textAreaRight" fmla="*/ 26640 w 33840"/>
                <a:gd name="textAreaTop" fmla="*/ 33840 h 154800"/>
                <a:gd name="textAreaBottom" fmla="*/ 120960 h 1548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5" y="21600"/>
                  </a:lnTo>
                  <a:lnTo>
                    <a:pt x="5395" y="21600"/>
                  </a:lnTo>
                  <a:close/>
                </a:path>
              </a:pathLst>
            </a:custGeom>
            <a:solidFill>
              <a:srgbClr val="cccc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0320" bIns="40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1" name=""/>
          <p:cNvSpPr/>
          <p:nvPr/>
        </p:nvSpPr>
        <p:spPr>
          <a:xfrm>
            <a:off x="7238880" y="5460840"/>
            <a:ext cx="432000" cy="0"/>
          </a:xfrm>
          <a:prstGeom prst="line">
            <a:avLst/>
          </a:prstGeom>
          <a:ln w="47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745400" y="5305320"/>
            <a:ext cx="987120" cy="429480"/>
          </a:xfrm>
          <a:prstGeom prst="rect">
            <a:avLst/>
          </a:prstGeom>
          <a:blipFill rotWithShape="0">
            <a:blip r:embed="rId6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Pipelines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85800" y="320760"/>
            <a:ext cx="7772400" cy="84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Current Circumstances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456840" y="1119240"/>
            <a:ext cx="7861320" cy="431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 is developing a similar Project, which is more advanced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MW power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COD April 2003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LNG Terminals scenario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between terminals will drive prices down (limited upside potential)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market is limited – Currently not more than 1,500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LNG demand growth beyond that unlikely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lucrative, more creditworthy alternative markets for Jose’s LNG are being identified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strong gas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current conditions, Jose will be absorbed easily in US terminals with very high net- backs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worthiness of US and/or European buyers improve financiability of Jose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appetite for large power assets has decreased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2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224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lnSpc>
                <a:spcPct val="90000"/>
              </a:lnSpc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85800" y="295200"/>
            <a:ext cx="7772400" cy="61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Proposed Strategy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419040" y="1004760"/>
            <a:ext cx="8547120" cy="540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Aim for a One Terminal situation – Sit-down with AES with Action Plan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Requires that we have our main permits in hand (Environmental, Generation, and Fuel Imports and Sales). If not, we are not a serious competitor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almost there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Unión Fenosa wants the JV to negotiate with AES quickly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equity exposure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a position in the natural gas monopoly in the island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size of the power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Explore alternatives to minimize/eliminate Enron’s equity exposure in the power 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turnaround of the deal as it stands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00"/>
              </a:spcBef>
              <a:buClr>
                <a:srgbClr val="ff0000"/>
              </a:buClr>
              <a:buSzPct val="65000"/>
              <a:buFont typeface="Monotype Sort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Unión Fenosa an important counterpart of Enron in several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1998-04-29T05:24:14Z</dcterms:created>
  <dc:creator>Hugh S. Urbantke</dc:creator>
  <dc:description/>
  <dc:language>en-US</dc:language>
  <cp:lastModifiedBy>bjohnsto</cp:lastModifiedBy>
  <cp:lastPrinted>2000-05-31T19:20:41Z</cp:lastPrinted>
  <dcterms:modified xsi:type="dcterms:W3CDTF">2000-11-20T21:15:16Z</dcterms:modified>
  <cp:revision>273</cp:revision>
  <dc:subject/>
  <dc:title>Enron International</dc:title>
</cp:coreProperties>
</file>