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6.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embeddings/oleObject1.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000000"/>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76320" y="228600"/>
            <a:ext cx="8991360" cy="4881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Click to edit the title text format</a:t>
            </a:r>
            <a:endParaRPr b="0" lang="en-US" sz="3200" strike="noStrike" u="none">
              <a:solidFill>
                <a:srgbClr val="fefb00"/>
              </a:solidFill>
              <a:effectLst/>
              <a:uFillTx/>
              <a:latin typeface="Arial Black"/>
            </a:endParaRPr>
          </a:p>
        </p:txBody>
      </p:sp>
      <p:sp>
        <p:nvSpPr>
          <p:cNvPr id="1" name="PlaceHolder 2"/>
          <p:cNvSpPr>
            <a:spLocks noGrp="1"/>
          </p:cNvSpPr>
          <p:nvPr>
            <p:ph type="body"/>
          </p:nvPr>
        </p:nvSpPr>
        <p:spPr>
          <a:xfrm>
            <a:off x="912960" y="1685520"/>
            <a:ext cx="7316640" cy="256068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Click to edit the outline text format</a:t>
            </a:r>
            <a:endParaRPr b="1" lang="en-US" sz="2400" strike="noStrike" u="none">
              <a:solidFill>
                <a:srgbClr val="ffffff"/>
              </a:solidFill>
              <a:effectLst/>
              <a:uFillTx/>
              <a:latin typeface="Arial"/>
            </a:endParaRPr>
          </a:p>
          <a:p>
            <a:pPr lvl="1" marL="266760" indent="-265320">
              <a:buClr>
                <a:srgbClr val="ffffff"/>
              </a:buClr>
              <a:buSzPct val="130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638280" indent="-352440">
              <a:buClr>
                <a:srgbClr val="ffffff"/>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876240" indent="-218880">
              <a:buClr>
                <a:srgbClr val="ffffff"/>
              </a:buClr>
              <a:buSzPct val="130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1197000" indent="-270000">
              <a:buClr>
                <a:srgbClr val="ffffff"/>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1197000" indent="-270000">
              <a:buClr>
                <a:srgbClr val="ffffff"/>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1197000" indent="-270000">
              <a:buClr>
                <a:srgbClr val="ffffff"/>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
        <p:nvSpPr>
          <p:cNvPr id="2" name="PlaceHolder 3"/>
          <p:cNvSpPr>
            <a:spLocks noGrp="1"/>
          </p:cNvSpPr>
          <p:nvPr>
            <p:ph type="ftr" idx="1"/>
          </p:nvPr>
        </p:nvSpPr>
        <p:spPr>
          <a:xfrm>
            <a:off x="6103800" y="75960"/>
            <a:ext cx="2895840" cy="122040"/>
          </a:xfrm>
          <a:prstGeom prst="rect">
            <a:avLst/>
          </a:prstGeom>
          <a:noFill/>
          <a:ln w="0">
            <a:noFill/>
          </a:ln>
        </p:spPr>
        <p:txBody>
          <a:bodyPr lIns="0" rIns="0" tIns="0" bIns="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txho/01211dm2 ENX119.ppt</a:t>
            </a:r>
            <a:endParaRPr b="0" lang="en-US" sz="800" strike="noStrike" u="none">
              <a:solidFill>
                <a:srgbClr val="ffffff"/>
              </a:solidFill>
              <a:effectLst/>
              <a:uFillTx/>
              <a:latin typeface="Times New Roman"/>
            </a:endParaRPr>
          </a:p>
        </p:txBody>
      </p:sp>
      <p:sp>
        <p:nvSpPr>
          <p:cNvPr id="3" name="PlaceHolder 4"/>
          <p:cNvSpPr>
            <a:spLocks noGrp="1"/>
          </p:cNvSpPr>
          <p:nvPr>
            <p:ph type="sldNum" idx="2"/>
          </p:nvPr>
        </p:nvSpPr>
        <p:spPr>
          <a:xfrm>
            <a:off x="8813880" y="6671880"/>
            <a:ext cx="185760" cy="183240"/>
          </a:xfrm>
          <a:prstGeom prst="rect">
            <a:avLst/>
          </a:prstGeom>
          <a:noFill/>
          <a:ln w="0">
            <a:noFill/>
          </a:ln>
        </p:spPr>
        <p:txBody>
          <a:bodyPr lIns="0" rIns="0" tIns="0" bIns="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D09EA2D1-D83C-45BB-943B-2B1B124F63E5}" type="slidenum">
              <a:rPr b="0" lang="en-US" sz="1200" strike="noStrike" u="none">
                <a:solidFill>
                  <a:srgbClr val="000000"/>
                </a:solidFill>
                <a:effectLst/>
                <a:uFillTx/>
                <a:latin typeface="Times New Roman"/>
              </a:rPr>
              <a:t>&lt;number&gt;</a:t>
            </a:fld>
            <a:endParaRPr b="0" lang="en-US" sz="1200" strike="noStrike" u="none">
              <a:solidFill>
                <a:srgbClr val="ffffff"/>
              </a:solidFill>
              <a:effectLst/>
              <a:uFillTx/>
              <a:latin typeface="Times New Roman"/>
            </a:endParaRPr>
          </a:p>
        </p:txBody>
      </p:sp>
      <p:grpSp>
        <p:nvGrpSpPr>
          <p:cNvPr id="4" name="McK Slide Elements"/>
          <p:cNvGrpSpPr/>
          <p:nvPr/>
        </p:nvGrpSpPr>
        <p:grpSpPr>
          <a:xfrm>
            <a:off x="76320" y="297000"/>
            <a:ext cx="8991720" cy="6433920"/>
            <a:chOff x="76320" y="297000"/>
            <a:chExt cx="8991720" cy="6433920"/>
          </a:xfrm>
        </p:grpSpPr>
        <p:sp>
          <p:nvSpPr>
            <p:cNvPr id="5" name="McK Measure" hidden="1"/>
            <p:cNvSpPr/>
            <p:nvPr/>
          </p:nvSpPr>
          <p:spPr>
            <a:xfrm>
              <a:off x="76320" y="685800"/>
              <a:ext cx="2152080" cy="366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ffffff"/>
                  </a:solidFill>
                  <a:effectLst/>
                  <a:uFillTx/>
                  <a:latin typeface="Arial"/>
                </a:rPr>
                <a:t>Unit of measure</a:t>
              </a:r>
              <a:endParaRPr b="0" lang="en-US" sz="2400" strike="noStrike" u="none">
                <a:solidFill>
                  <a:srgbClr val="ffffff"/>
                </a:solidFill>
                <a:effectLst/>
                <a:uFillTx/>
                <a:latin typeface="Arial"/>
              </a:endParaRPr>
            </a:p>
          </p:txBody>
        </p:sp>
        <p:sp>
          <p:nvSpPr>
            <p:cNvPr id="6" name="McK Footnote" hidden="1"/>
            <p:cNvSpPr/>
            <p:nvPr/>
          </p:nvSpPr>
          <p:spPr>
            <a:xfrm>
              <a:off x="76320" y="6339240"/>
              <a:ext cx="8991360" cy="391680"/>
            </a:xfrm>
            <a:prstGeom prst="rect">
              <a:avLst/>
            </a:prstGeom>
            <a:noFill/>
            <a:ln w="0">
              <a:noFill/>
            </a:ln>
          </p:spPr>
          <p:style>
            <a:lnRef idx="0"/>
            <a:fillRef idx="0"/>
            <a:effectRef idx="0"/>
            <a:fontRef idx="minor"/>
          </p:style>
          <p:txBody>
            <a:bodyPr lIns="0" rIns="0" tIns="0" bIns="0" anchor="b">
              <a:spAutoFit/>
            </a:bodyPr>
            <a:p>
              <a:pPr marL="571680" indent="-571680">
                <a:spcAft>
                  <a:spcPts val="201"/>
                </a:spcAft>
                <a:tabLst>
                  <a:tab algn="l" pos="0"/>
                  <a:tab algn="r" pos="52056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ffffff"/>
                </a:solidFill>
                <a:effectLst/>
                <a:uFillTx/>
                <a:latin typeface="Arial"/>
              </a:endParaRPr>
            </a:p>
            <a:p>
              <a:pPr marL="571680" indent="-571680">
                <a:spcAft>
                  <a:spcPts val="201"/>
                </a:spcAft>
                <a:tabLst>
                  <a:tab algn="l" pos="0"/>
                  <a:tab algn="r" pos="52056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Sources</a:t>
              </a:r>
              <a:endParaRPr b="0" lang="en-US" sz="1200" strike="noStrike" u="none">
                <a:solidFill>
                  <a:srgbClr val="ffffff"/>
                </a:solidFill>
                <a:effectLst/>
                <a:uFillTx/>
                <a:latin typeface="Arial"/>
              </a:endParaRPr>
            </a:p>
          </p:txBody>
        </p:sp>
        <p:grpSp>
          <p:nvGrpSpPr>
            <p:cNvPr id="7" name="McK Legend"/>
            <p:cNvGrpSpPr/>
            <p:nvPr/>
          </p:nvGrpSpPr>
          <p:grpSpPr>
            <a:xfrm>
              <a:off x="7781760" y="297000"/>
              <a:ext cx="1286280" cy="1144080"/>
              <a:chOff x="7781760" y="297000"/>
              <a:chExt cx="1286280" cy="1144080"/>
            </a:xfrm>
          </p:grpSpPr>
          <p:grpSp>
            <p:nvGrpSpPr>
              <p:cNvPr id="8" name=""/>
              <p:cNvGrpSpPr/>
              <p:nvPr/>
            </p:nvGrpSpPr>
            <p:grpSpPr>
              <a:xfrm>
                <a:off x="7781760" y="297000"/>
                <a:ext cx="1286280" cy="244080"/>
                <a:chOff x="7781760" y="297000"/>
                <a:chExt cx="1286280" cy="244080"/>
              </a:xfrm>
            </p:grpSpPr>
            <p:sp>
              <p:nvSpPr>
                <p:cNvPr id="9" name="" hidden="1"/>
                <p:cNvSpPr/>
                <p:nvPr/>
              </p:nvSpPr>
              <p:spPr>
                <a:xfrm>
                  <a:off x="7781760" y="306720"/>
                  <a:ext cx="457200" cy="225360"/>
                </a:xfrm>
                <a:prstGeom prst="rect">
                  <a:avLst/>
                </a:prstGeom>
                <a:solidFill>
                  <a:srgbClr val="0000fe"/>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0" name="McK Footnote" hidden="1"/>
                <p:cNvSpPr/>
                <p:nvPr/>
              </p:nvSpPr>
              <p:spPr>
                <a:xfrm>
                  <a:off x="8346600" y="29700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nvGrpSpPr>
              <p:cNvPr id="11" name=""/>
              <p:cNvGrpSpPr/>
              <p:nvPr/>
            </p:nvGrpSpPr>
            <p:grpSpPr>
              <a:xfrm>
                <a:off x="7781760" y="597240"/>
                <a:ext cx="1286280" cy="244080"/>
                <a:chOff x="7781760" y="597240"/>
                <a:chExt cx="1286280" cy="244080"/>
              </a:xfrm>
            </p:grpSpPr>
            <p:sp>
              <p:nvSpPr>
                <p:cNvPr id="12" name="" hidden="1"/>
                <p:cNvSpPr/>
                <p:nvPr/>
              </p:nvSpPr>
              <p:spPr>
                <a:xfrm>
                  <a:off x="7781760" y="606960"/>
                  <a:ext cx="457200" cy="225360"/>
                </a:xfrm>
                <a:prstGeom prst="rect">
                  <a:avLst/>
                </a:prstGeom>
                <a:solidFill>
                  <a:srgbClr val="6598ff"/>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3" name="McK Footnote" hidden="1"/>
                <p:cNvSpPr/>
                <p:nvPr/>
              </p:nvSpPr>
              <p:spPr>
                <a:xfrm>
                  <a:off x="8346600" y="59724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nvGrpSpPr>
              <p:cNvPr id="14" name=""/>
              <p:cNvGrpSpPr/>
              <p:nvPr/>
            </p:nvGrpSpPr>
            <p:grpSpPr>
              <a:xfrm>
                <a:off x="7781760" y="897120"/>
                <a:ext cx="1286280" cy="244080"/>
                <a:chOff x="7781760" y="897120"/>
                <a:chExt cx="1286280" cy="244080"/>
              </a:xfrm>
            </p:grpSpPr>
            <p:sp>
              <p:nvSpPr>
                <p:cNvPr id="15" name="" hidden="1"/>
                <p:cNvSpPr/>
                <p:nvPr/>
              </p:nvSpPr>
              <p:spPr>
                <a:xfrm>
                  <a:off x="7781760" y="906480"/>
                  <a:ext cx="457200" cy="225720"/>
                </a:xfrm>
                <a:prstGeom prst="rect">
                  <a:avLst/>
                </a:prstGeom>
                <a:solidFill>
                  <a:srgbClr val="33cb33"/>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6" name="McK Footnote" hidden="1"/>
                <p:cNvSpPr/>
                <p:nvPr/>
              </p:nvSpPr>
              <p:spPr>
                <a:xfrm>
                  <a:off x="8346600" y="89712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nvGrpSpPr>
              <p:cNvPr id="17" name=""/>
              <p:cNvGrpSpPr/>
              <p:nvPr/>
            </p:nvGrpSpPr>
            <p:grpSpPr>
              <a:xfrm>
                <a:off x="7781760" y="1197000"/>
                <a:ext cx="1286280" cy="244080"/>
                <a:chOff x="7781760" y="1197000"/>
                <a:chExt cx="1286280" cy="244080"/>
              </a:xfrm>
            </p:grpSpPr>
            <p:sp>
              <p:nvSpPr>
                <p:cNvPr id="18" name="" hidden="1"/>
                <p:cNvSpPr/>
                <p:nvPr/>
              </p:nvSpPr>
              <p:spPr>
                <a:xfrm>
                  <a:off x="7781760" y="1206720"/>
                  <a:ext cx="457200" cy="225360"/>
                </a:xfrm>
                <a:prstGeom prst="rect">
                  <a:avLst/>
                </a:prstGeom>
                <a:solidFill>
                  <a:srgbClr val="fefb00"/>
                </a:solidFill>
                <a:ln w="19080">
                  <a:solidFill>
                    <a:srgbClr val="ffffff"/>
                  </a:solidFill>
                  <a:miter/>
                </a:ln>
              </p:spPr>
              <p:style>
                <a:lnRef idx="0"/>
                <a:fillRef idx="0"/>
                <a:effectRef idx="0"/>
                <a:fontRef idx="minor"/>
              </p:style>
              <p:txBody>
                <a:bodyPr wrap="none" lIns="0" rIns="0" tIns="0" bIns="0" anchor="b">
                  <a:spAutoFit/>
                </a:bodyPr>
                <a:p>
                  <a:endParaRPr b="0" lang="en-US" sz="2400" strike="noStrike" u="none">
                    <a:solidFill>
                      <a:srgbClr val="ffffff"/>
                    </a:solidFill>
                    <a:effectLst/>
                    <a:uFillTx/>
                    <a:latin typeface="Arial"/>
                  </a:endParaRPr>
                </a:p>
              </p:txBody>
            </p:sp>
            <p:sp>
              <p:nvSpPr>
                <p:cNvPr id="19" name="McK Footnote" hidden="1"/>
                <p:cNvSpPr/>
                <p:nvPr/>
              </p:nvSpPr>
              <p:spPr>
                <a:xfrm>
                  <a:off x="8346600" y="1197000"/>
                  <a:ext cx="72144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1" lang="en-US" sz="1600" strike="noStrike" u="none">
                      <a:solidFill>
                        <a:srgbClr val="ffffff"/>
                      </a:solidFill>
                      <a:effectLst/>
                      <a:uFillTx/>
                      <a:latin typeface="Arial"/>
                    </a:rPr>
                    <a:t>Legend</a:t>
                  </a:r>
                  <a:endParaRPr b="0" lang="en-US" sz="1600" strike="noStrike" u="none">
                    <a:solidFill>
                      <a:srgbClr val="ffffff"/>
                    </a:solidFill>
                    <a:effectLst/>
                    <a:uFillTx/>
                    <a:latin typeface="Arial"/>
                  </a:endParaRPr>
                </a:p>
              </p:txBody>
            </p:sp>
          </p:grpSp>
        </p:gr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000000"/>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990360" y="1763280"/>
            <a:ext cx="7165800" cy="975960"/>
          </a:xfrm>
          <a:prstGeom prst="rect">
            <a:avLst/>
          </a:prstGeom>
          <a:noFill/>
          <a:ln w="0">
            <a:noFill/>
          </a:ln>
        </p:spPr>
        <p:txBody>
          <a:bodyPr lIns="0" rIns="0" tIns="0" bIns="0" anchor="ctr">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Click to edit the title text format</a:t>
            </a:r>
            <a:endParaRPr b="0" lang="en-US" sz="3200" strike="noStrike" u="none">
              <a:solidFill>
                <a:srgbClr val="fefb00"/>
              </a:solidFill>
              <a:effectLst/>
              <a:uFillTx/>
              <a:latin typeface="Arial Black"/>
            </a:endParaRPr>
          </a:p>
        </p:txBody>
      </p:sp>
      <p:grpSp>
        <p:nvGrpSpPr>
          <p:cNvPr id="21" name="McK Title Elements"/>
          <p:cNvGrpSpPr/>
          <p:nvPr/>
        </p:nvGrpSpPr>
        <p:grpSpPr>
          <a:xfrm>
            <a:off x="990720" y="4799160"/>
            <a:ext cx="7162560" cy="1906560"/>
            <a:chOff x="990720" y="4799160"/>
            <a:chExt cx="7162560" cy="1906560"/>
          </a:xfrm>
        </p:grpSpPr>
        <p:sp>
          <p:nvSpPr>
            <p:cNvPr id="22" name="McK Date" hidden="1"/>
            <p:cNvSpPr/>
            <p:nvPr/>
          </p:nvSpPr>
          <p:spPr>
            <a:xfrm>
              <a:off x="990720" y="4799160"/>
              <a:ext cx="4343400" cy="305280"/>
            </a:xfrm>
            <a:prstGeom prst="rect">
              <a:avLst/>
            </a:prstGeom>
            <a:noFill/>
            <a:ln w="0">
              <a:noFill/>
            </a:ln>
          </p:spPr>
          <p:style>
            <a:lnRef idx="0"/>
            <a:fillRef idx="0"/>
            <a:effectRef idx="0"/>
            <a:fontRef idx="minor"/>
          </p:style>
          <p:txBody>
            <a:bodyPr lIns="0" rIns="0" tIns="0" bIns="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Date</a:t>
              </a:r>
              <a:endParaRPr b="0" lang="en-US" sz="2000" strike="noStrike" u="none">
                <a:solidFill>
                  <a:srgbClr val="ffffff"/>
                </a:solidFill>
                <a:effectLst/>
                <a:uFillTx/>
                <a:latin typeface="Arial"/>
              </a:endParaRPr>
            </a:p>
          </p:txBody>
        </p:sp>
        <p:sp>
          <p:nvSpPr>
            <p:cNvPr id="23" name="McK Disclaimer" hidden="1"/>
            <p:cNvSpPr/>
            <p:nvPr/>
          </p:nvSpPr>
          <p:spPr>
            <a:xfrm>
              <a:off x="990720" y="5973840"/>
              <a:ext cx="7162560" cy="731880"/>
            </a:xfrm>
            <a:prstGeom prst="rect">
              <a:avLst/>
            </a:prstGeom>
            <a:noFill/>
            <a:ln w="0">
              <a:noFill/>
            </a:ln>
          </p:spPr>
          <p:style>
            <a:lnRef idx="0"/>
            <a:fillRef idx="0"/>
            <a:effectRef idx="0"/>
            <a:fontRef idx="minor"/>
          </p:style>
          <p:txBody>
            <a:bodyPr lIns="0" rIns="0" tIns="0" bIns="0" anchor="b">
              <a:spAutoFit/>
            </a:bodyPr>
            <a:p>
              <a:pPr>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1200" strike="noStrike" u="none">
                <a:solidFill>
                  <a:srgbClr val="ffffff"/>
                </a:solidFill>
                <a:effectLst/>
                <a:uFillTx/>
                <a:latin typeface="Arial"/>
              </a:endParaRPr>
            </a:p>
          </p:txBody>
        </p:sp>
      </p:grpSp>
      <p:sp>
        <p:nvSpPr>
          <p:cNvPr id="24" name="PlaceHolder 2"/>
          <p:cNvSpPr>
            <a:spLocks noGrp="1"/>
          </p:cNvSpPr>
          <p:nvPr>
            <p:ph type="ftr" idx="3"/>
          </p:nvPr>
        </p:nvSpPr>
        <p:spPr>
          <a:xfrm>
            <a:off x="6103800" y="75960"/>
            <a:ext cx="2895840" cy="122040"/>
          </a:xfrm>
          <a:prstGeom prst="rect">
            <a:avLst/>
          </a:prstGeom>
          <a:noFill/>
          <a:ln w="0">
            <a:noFill/>
          </a:ln>
        </p:spPr>
        <p:txBody>
          <a:bodyPr lIns="0" rIns="0" tIns="0" bIns="0" anchor="t">
            <a:noAutofit/>
          </a:bodyPr>
          <a:lstStyle>
            <a:lvl1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txho/01211dm2 ENX119.ppt</a:t>
            </a:r>
            <a:endParaRPr b="0" lang="en-US" sz="800" strike="noStrike" u="none">
              <a:solidFill>
                <a:srgbClr val="ffffff"/>
              </a:solidFill>
              <a:effectLst/>
              <a:uFillTx/>
              <a:latin typeface="Times New Roman"/>
            </a:endParaRPr>
          </a:p>
        </p:txBody>
      </p:sp>
      <p:sp>
        <p:nvSpPr>
          <p:cNvPr id="25"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2400" strike="noStrike" u="none">
                <a:solidFill>
                  <a:srgbClr val="ffffff"/>
                </a:solidFill>
                <a:effectLst/>
                <a:uFillTx/>
                <a:latin typeface="Arial"/>
              </a:rPr>
              <a:t>Click to edit the outline text format</a:t>
            </a:r>
            <a:endParaRPr b="0" i="1" lang="en-US" sz="2400" strike="noStrike" u="none">
              <a:solidFill>
                <a:srgbClr val="ffffff"/>
              </a:solidFill>
              <a:effectLst/>
              <a:uFillTx/>
              <a:latin typeface="Arial"/>
            </a:endParaRPr>
          </a:p>
          <a:p>
            <a:pPr lvl="1" marL="1440" indent="0"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Second Outline Level</a:t>
            </a:r>
            <a:endParaRPr b="1" lang="en-US" sz="2400" strike="noStrike" u="none">
              <a:solidFill>
                <a:srgbClr val="ffffff"/>
              </a:solidFill>
              <a:effectLst/>
              <a:uFillTx/>
              <a:latin typeface="Arial"/>
            </a:endParaRPr>
          </a:p>
          <a:p>
            <a:pPr lvl="2" marL="115920" indent="169920" algn="ctr">
              <a:buClr>
                <a:srgbClr val="ffffff"/>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Third Outline Level</a:t>
            </a:r>
            <a:endParaRPr b="1" lang="en-US" sz="2400" strike="noStrike" u="none">
              <a:solidFill>
                <a:srgbClr val="ffffff"/>
              </a:solidFill>
              <a:effectLst/>
              <a:uFillTx/>
              <a:latin typeface="Arial"/>
            </a:endParaRPr>
          </a:p>
          <a:p>
            <a:pPr lvl="3" marL="230040" indent="427320" algn="ctr">
              <a:buClr>
                <a:srgbClr val="ffffff"/>
              </a:buClr>
              <a:buSzPct val="130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Fourth Outline Level</a:t>
            </a:r>
            <a:endParaRPr b="1" lang="en-US" sz="2400" strike="noStrike" u="none">
              <a:solidFill>
                <a:srgbClr val="ffffff"/>
              </a:solidFill>
              <a:effectLst/>
              <a:uFillTx/>
              <a:latin typeface="Arial"/>
            </a:endParaRPr>
          </a:p>
          <a:p>
            <a:pPr lvl="4" marL="351000" indent="576000" algn="ctr">
              <a:buClr>
                <a:srgbClr val="ffffff"/>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400" strike="noStrike" u="none">
                <a:solidFill>
                  <a:srgbClr val="ffffff"/>
                </a:solidFill>
                <a:effectLst/>
                <a:uFillTx/>
                <a:latin typeface="Arial"/>
              </a:rPr>
              <a:t>Fifth Outline Level</a:t>
            </a:r>
            <a:endParaRPr b="1" lang="en-US" sz="2400" strike="noStrike" u="none">
              <a:solidFill>
                <a:srgbClr val="ffffff"/>
              </a:solidFill>
              <a:effectLst/>
              <a:uFillTx/>
              <a:latin typeface="Arial"/>
            </a:endParaRPr>
          </a:p>
          <a:p>
            <a:pPr lvl="5" marL="351000" indent="576000">
              <a:spcBef>
                <a:spcPts val="601"/>
              </a:spcBef>
              <a:buClr>
                <a:srgbClr val="ffffff"/>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Sixth Outline Level</a:t>
            </a:r>
            <a:endParaRPr b="1" lang="en-US" sz="2400" strike="noStrike" u="none">
              <a:solidFill>
                <a:srgbClr val="ffffff"/>
              </a:solidFill>
              <a:effectLst/>
              <a:uFillTx/>
              <a:latin typeface="Arial"/>
            </a:endParaRPr>
          </a:p>
          <a:p>
            <a:pPr lvl="6" marL="351000" indent="576000">
              <a:spcBef>
                <a:spcPts val="601"/>
              </a:spcBef>
              <a:buClr>
                <a:srgbClr val="ffffff"/>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Seventh Outline Level</a:t>
            </a:r>
            <a:endParaRPr b="1" lang="en-US" sz="24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5.png"/><Relationship Id="rId3" Type="http://schemas.openxmlformats.org/officeDocument/2006/relationships/image" Target="../media/image5.png"/><Relationship Id="rId4" Type="http://schemas.openxmlformats.org/officeDocument/2006/relationships/image" Target="../media/image5.png"/><Relationship Id="rId5" Type="http://schemas.openxmlformats.org/officeDocument/2006/relationships/image" Target="../media/image5.png"/><Relationship Id="rId6" Type="http://schemas.openxmlformats.org/officeDocument/2006/relationships/image" Target="../media/image5.png"/><Relationship Id="rId7"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png"/><Relationship Id="rId3"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png"/><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6" name="McK Date"/>
          <p:cNvSpPr/>
          <p:nvPr/>
        </p:nvSpPr>
        <p:spPr>
          <a:xfrm>
            <a:off x="990720" y="4799160"/>
            <a:ext cx="4343400" cy="768960"/>
          </a:xfrm>
          <a:prstGeom prst="rect">
            <a:avLst/>
          </a:prstGeom>
          <a:noFill/>
          <a:ln w="0">
            <a:noFill/>
          </a:ln>
        </p:spPr>
        <p:style>
          <a:lnRef idx="0"/>
          <a:fillRef idx="0"/>
          <a:effectRef idx="0"/>
          <a:fontRef idx="minor"/>
        </p:style>
        <p:txBody>
          <a:bodyPr lIns="0" rIns="0" tIns="0" bIns="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ff"/>
              </a:solidFill>
              <a:effectLst/>
              <a:uFillTx/>
              <a:latin typeface="Arial"/>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December 11, 2000</a:t>
            </a:r>
            <a:endParaRPr b="0" lang="en-US" sz="2000" strike="noStrike" u="none">
              <a:solidFill>
                <a:srgbClr val="ffffff"/>
              </a:solidFill>
              <a:effectLst/>
              <a:uFillTx/>
              <a:latin typeface="Arial"/>
            </a:endParaRPr>
          </a:p>
        </p:txBody>
      </p:sp>
      <p:sp>
        <p:nvSpPr>
          <p:cNvPr id="27" name="McK Disclaimer"/>
          <p:cNvSpPr/>
          <p:nvPr/>
        </p:nvSpPr>
        <p:spPr>
          <a:xfrm>
            <a:off x="990720" y="5973840"/>
            <a:ext cx="7162560" cy="731880"/>
          </a:xfrm>
          <a:prstGeom prst="rect">
            <a:avLst/>
          </a:prstGeom>
          <a:noFill/>
          <a:ln w="0">
            <a:noFill/>
          </a:ln>
        </p:spPr>
        <p:style>
          <a:lnRef idx="0"/>
          <a:fillRef idx="0"/>
          <a:effectRef idx="0"/>
          <a:fontRef idx="minor"/>
        </p:style>
        <p:txBody>
          <a:bodyPr lIns="0" rIns="0" tIns="0" bIns="0" anchor="b">
            <a:spAutoFit/>
          </a:bodyPr>
          <a:p>
            <a:pPr>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lang="en-US" sz="12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1200" strike="noStrike" u="none">
              <a:solidFill>
                <a:srgbClr val="ffffff"/>
              </a:solidFill>
              <a:effectLst/>
              <a:uFillTx/>
              <a:latin typeface="Arial"/>
            </a:endParaRPr>
          </a:p>
        </p:txBody>
      </p:sp>
      <p:sp>
        <p:nvSpPr>
          <p:cNvPr id="28" name="PlaceHolder 1"/>
          <p:cNvSpPr>
            <a:spLocks noGrp="1"/>
          </p:cNvSpPr>
          <p:nvPr>
            <p:ph type="title"/>
          </p:nvPr>
        </p:nvSpPr>
        <p:spPr>
          <a:xfrm>
            <a:off x="990360" y="1523160"/>
            <a:ext cx="7165800" cy="1463760"/>
          </a:xfrm>
          <a:prstGeom prst="rect">
            <a:avLst/>
          </a:prstGeom>
          <a:noFill/>
          <a:ln w="0">
            <a:noFill/>
          </a:ln>
        </p:spPr>
        <p:txBody>
          <a:bodyPr lIns="0" rIns="0" tIns="0" bIns="0" anchor="ctr">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TRANSITIONING TO A PROFESSIONAL PARTNERSHIP MODEL</a:t>
            </a:r>
            <a:endParaRPr b="0" lang="en-US" sz="3200" strike="noStrike" u="none">
              <a:solidFill>
                <a:srgbClr val="fefb00"/>
              </a:solidFill>
              <a:effectLst/>
              <a:uFillTx/>
              <a:latin typeface="Arial Black"/>
            </a:endParaRPr>
          </a:p>
        </p:txBody>
      </p:sp>
      <p:sp>
        <p:nvSpPr>
          <p:cNvPr id="29" name="PlaceHolder 2"/>
          <p:cNvSpPr>
            <a:spLocks noGrp="1"/>
          </p:cNvSpPr>
          <p:nvPr>
            <p:ph type="subTitle"/>
          </p:nvPr>
        </p:nvSpPr>
        <p:spPr>
          <a:xfrm>
            <a:off x="990360" y="3580920"/>
            <a:ext cx="7165800" cy="36612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2400" strike="noStrike" u="none">
                <a:solidFill>
                  <a:srgbClr val="ffffff"/>
                </a:solidFill>
                <a:effectLst/>
                <a:uFillTx/>
                <a:latin typeface="Arial"/>
              </a:rPr>
              <a:t>Presentation to the Board of Directors</a:t>
            </a:r>
            <a:endParaRPr b="0" i="1" lang="en-US" sz="2400" strike="noStrike" u="none">
              <a:solidFill>
                <a:srgbClr val="ffffff"/>
              </a:solidFill>
              <a:effectLst/>
              <a:uFillTx/>
              <a:latin typeface="Arial"/>
            </a:endParaRPr>
          </a:p>
        </p:txBody>
      </p:sp>
      <p:sp>
        <p:nvSpPr>
          <p:cNvPr id="30" name=""/>
          <p:cNvSpPr/>
          <p:nvPr/>
        </p:nvSpPr>
        <p:spPr>
          <a:xfrm>
            <a:off x="8048520" y="222120"/>
            <a:ext cx="752760" cy="122400"/>
          </a:xfrm>
          <a:prstGeom prst="rect">
            <a:avLst/>
          </a:prstGeom>
          <a:noFill/>
          <a:ln w="0">
            <a:noFill/>
          </a:ln>
        </p:spPr>
        <p:style>
          <a:lnRef idx="0"/>
          <a:fillRef idx="0"/>
          <a:effectRef idx="0"/>
          <a:fontRef idx="minor"/>
        </p:style>
        <p:txBody>
          <a:bodyPr wrap="none" lIns="0" rIns="0" tIns="0" bIns="0" anchor="t">
            <a:noAutofit/>
          </a:bodyPr>
          <a:p>
            <a:pPr algn="r">
              <a:tabLst>
                <a:tab algn="l" pos="0"/>
                <a:tab algn="l" pos="1019160"/>
                <a:tab algn="l" pos="2038320"/>
                <a:tab algn="l" pos="3057480"/>
                <a:tab algn="l" pos="4076640"/>
                <a:tab algn="l" pos="5095800"/>
                <a:tab algn="l" pos="6114960"/>
                <a:tab algn="l" pos="7134120"/>
                <a:tab algn="l" pos="8153280"/>
                <a:tab algn="l" pos="9172440"/>
                <a:tab algn="l" pos="10191600"/>
              </a:tabLst>
            </a:pPr>
            <a:fld id="{0466A6FA-7723-47CA-A238-C707B26A8ADF}"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5D3A8F9D-67C1-43B6-9748-50D5BB652ECF}" type="datetime12">
              <a:rPr b="0" lang="en-US" sz="800" strike="noStrike" u="none">
                <a:solidFill>
                  <a:srgbClr val="000000"/>
                </a:solidFill>
                <a:effectLst/>
                <a:uFillTx/>
                <a:latin typeface="Arial"/>
              </a:rPr>
              <a:t>01:01 AM</a:t>
            </a:fld>
            <a:endParaRPr b="0" lang="en-US" sz="800" strike="noStrike" u="none">
              <a:solidFill>
                <a:srgbClr val="ffffff"/>
              </a:solidFill>
              <a:effectLst/>
              <a:uFillTx/>
              <a:latin typeface="Arial"/>
            </a:endParaRPr>
          </a:p>
        </p:txBody>
      </p:sp>
      <p:grpSp>
        <p:nvGrpSpPr>
          <p:cNvPr id="31" name=""/>
          <p:cNvGrpSpPr/>
          <p:nvPr/>
        </p:nvGrpSpPr>
        <p:grpSpPr>
          <a:xfrm>
            <a:off x="8180640" y="534960"/>
            <a:ext cx="595080" cy="254880"/>
            <a:chOff x="8180640" y="534960"/>
            <a:chExt cx="595080" cy="254880"/>
          </a:xfrm>
        </p:grpSpPr>
        <p:sp>
          <p:nvSpPr>
            <p:cNvPr id="32" name=""/>
            <p:cNvSpPr/>
            <p:nvPr/>
          </p:nvSpPr>
          <p:spPr>
            <a:xfrm>
              <a:off x="8180640" y="562320"/>
              <a:ext cx="595080" cy="2138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i="1" lang="en-US" sz="1400" strike="noStrike" u="none">
                  <a:solidFill>
                    <a:srgbClr val="ffffff"/>
                  </a:solidFill>
                  <a:effectLst/>
                  <a:uFillTx/>
                  <a:latin typeface="Arial"/>
                </a:rPr>
                <a:t>DRAFT</a:t>
              </a:r>
              <a:endParaRPr b="0" lang="en-US" sz="1400" strike="noStrike" u="none">
                <a:solidFill>
                  <a:srgbClr val="ffffff"/>
                </a:solidFill>
                <a:effectLst/>
                <a:uFillTx/>
                <a:latin typeface="Arial"/>
              </a:endParaRPr>
            </a:p>
          </p:txBody>
        </p:sp>
        <p:grpSp>
          <p:nvGrpSpPr>
            <p:cNvPr id="33" name=""/>
            <p:cNvGrpSpPr/>
            <p:nvPr/>
          </p:nvGrpSpPr>
          <p:grpSpPr>
            <a:xfrm>
              <a:off x="8187840" y="534960"/>
              <a:ext cx="585360" cy="254880"/>
              <a:chOff x="8187840" y="534960"/>
              <a:chExt cx="585360" cy="254880"/>
            </a:xfrm>
          </p:grpSpPr>
          <p:sp>
            <p:nvSpPr>
              <p:cNvPr id="34" name=""/>
              <p:cNvSpPr/>
              <p:nvPr/>
            </p:nvSpPr>
            <p:spPr>
              <a:xfrm>
                <a:off x="8187840" y="534960"/>
                <a:ext cx="58536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Arial"/>
                </a:endParaRPr>
              </a:p>
            </p:txBody>
          </p:sp>
          <p:sp>
            <p:nvSpPr>
              <p:cNvPr id="35" name=""/>
              <p:cNvSpPr/>
              <p:nvPr/>
            </p:nvSpPr>
            <p:spPr>
              <a:xfrm>
                <a:off x="8187840" y="789840"/>
                <a:ext cx="58536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Arial"/>
                </a:endParaRPr>
              </a:p>
            </p:txBody>
          </p:sp>
        </p:grpSp>
      </p:grpSp>
    </p:spTree>
  </p:cSld>
  <p:transition>
    <p:wipe dir="r"/>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9"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THREE LEVELS OF PARTNERSHIP</a:t>
            </a:r>
            <a:endParaRPr b="0" lang="en-US" sz="3200" strike="noStrike" u="none">
              <a:solidFill>
                <a:srgbClr val="fefb00"/>
              </a:solidFill>
              <a:effectLst/>
              <a:uFillTx/>
              <a:latin typeface="Arial Black"/>
            </a:endParaRPr>
          </a:p>
        </p:txBody>
      </p:sp>
      <p:sp>
        <p:nvSpPr>
          <p:cNvPr id="140" name=""/>
          <p:cNvSpPr/>
          <p:nvPr/>
        </p:nvSpPr>
        <p:spPr>
          <a:xfrm>
            <a:off x="68400" y="1274760"/>
            <a:ext cx="2063520" cy="443880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41" name=""/>
          <p:cNvSpPr/>
          <p:nvPr/>
        </p:nvSpPr>
        <p:spPr>
          <a:xfrm>
            <a:off x="231840" y="4626000"/>
            <a:ext cx="181296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Vice President (VP)</a:t>
            </a:r>
            <a:endParaRPr b="0" lang="en-US" sz="1600" strike="noStrike" u="none">
              <a:solidFill>
                <a:srgbClr val="ffffff"/>
              </a:solidFill>
              <a:effectLst/>
              <a:uFillTx/>
              <a:latin typeface="Arial"/>
            </a:endParaRPr>
          </a:p>
        </p:txBody>
      </p:sp>
      <p:sp>
        <p:nvSpPr>
          <p:cNvPr id="142" name=""/>
          <p:cNvSpPr/>
          <p:nvPr/>
        </p:nvSpPr>
        <p:spPr>
          <a:xfrm>
            <a:off x="69840" y="4424400"/>
            <a:ext cx="207648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43" name=""/>
          <p:cNvSpPr/>
          <p:nvPr/>
        </p:nvSpPr>
        <p:spPr>
          <a:xfrm>
            <a:off x="231840" y="3202560"/>
            <a:ext cx="1812960" cy="48780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Managing Director (MD)</a:t>
            </a:r>
            <a:endParaRPr b="0" lang="en-US" sz="1600" strike="noStrike" u="none">
              <a:solidFill>
                <a:srgbClr val="ffffff"/>
              </a:solidFill>
              <a:effectLst/>
              <a:uFillTx/>
              <a:latin typeface="Arial"/>
            </a:endParaRPr>
          </a:p>
        </p:txBody>
      </p:sp>
      <p:sp>
        <p:nvSpPr>
          <p:cNvPr id="144" name=""/>
          <p:cNvSpPr/>
          <p:nvPr/>
        </p:nvSpPr>
        <p:spPr>
          <a:xfrm>
            <a:off x="231840" y="1902600"/>
            <a:ext cx="1812960" cy="73152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Executive Managing Director (EMD)</a:t>
            </a:r>
            <a:endParaRPr b="0" lang="en-US" sz="1600" strike="noStrike" u="none">
              <a:solidFill>
                <a:srgbClr val="ffffff"/>
              </a:solidFill>
              <a:effectLst/>
              <a:uFillTx/>
              <a:latin typeface="Arial"/>
            </a:endParaRPr>
          </a:p>
        </p:txBody>
      </p:sp>
      <p:sp>
        <p:nvSpPr>
          <p:cNvPr id="145" name=""/>
          <p:cNvSpPr/>
          <p:nvPr/>
        </p:nvSpPr>
        <p:spPr>
          <a:xfrm>
            <a:off x="69840" y="3102120"/>
            <a:ext cx="207648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46" name=""/>
          <p:cNvSpPr/>
          <p:nvPr/>
        </p:nvSpPr>
        <p:spPr>
          <a:xfrm>
            <a:off x="2374920" y="1332000"/>
            <a:ext cx="4129200" cy="14626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Proven ability to build and grow businesses</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Extensive followership in organization</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Responsibility to lead/participate in corporate governance</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Extensive cross-organizational network</a:t>
            </a:r>
            <a:endParaRPr b="0" lang="en-US" sz="1600" strike="noStrike" u="none">
              <a:solidFill>
                <a:srgbClr val="ffffff"/>
              </a:solidFill>
              <a:effectLst/>
              <a:uFillTx/>
              <a:latin typeface="Arial"/>
            </a:endParaRPr>
          </a:p>
        </p:txBody>
      </p:sp>
      <p:sp>
        <p:nvSpPr>
          <p:cNvPr id="147" name=""/>
          <p:cNvSpPr/>
          <p:nvPr/>
        </p:nvSpPr>
        <p:spPr>
          <a:xfrm>
            <a:off x="2374920" y="3201840"/>
            <a:ext cx="4129200" cy="1218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Demonstrated, sustained commercial impact</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Recognized people leadership/ followership</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Broad, diverse skill base</a:t>
            </a:r>
            <a:endParaRPr b="0" lang="en-US" sz="1600" strike="noStrike" u="none">
              <a:solidFill>
                <a:srgbClr val="ffffff"/>
              </a:solidFill>
              <a:effectLst/>
              <a:uFillTx/>
              <a:latin typeface="Arial"/>
            </a:endParaRPr>
          </a:p>
        </p:txBody>
      </p:sp>
      <p:sp>
        <p:nvSpPr>
          <p:cNvPr id="148" name=""/>
          <p:cNvSpPr/>
          <p:nvPr/>
        </p:nvSpPr>
        <p:spPr>
          <a:xfrm>
            <a:off x="2374920" y="4626000"/>
            <a:ext cx="4506840" cy="1218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Measurable commercial impact (direct or enabling)</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Strong intrinsics in problem solving, people leadership, and communications</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Deep functional skill set</a:t>
            </a:r>
            <a:endParaRPr b="0" lang="en-US" sz="1600" strike="noStrike" u="none">
              <a:solidFill>
                <a:srgbClr val="ffffff"/>
              </a:solidFill>
              <a:effectLst/>
              <a:uFillTx/>
              <a:latin typeface="Arial"/>
            </a:endParaRPr>
          </a:p>
        </p:txBody>
      </p:sp>
      <p:sp>
        <p:nvSpPr>
          <p:cNvPr id="149" name=""/>
          <p:cNvSpPr/>
          <p:nvPr/>
        </p:nvSpPr>
        <p:spPr>
          <a:xfrm>
            <a:off x="2374920" y="901800"/>
            <a:ext cx="4363920" cy="244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efb00"/>
                </a:solidFill>
                <a:effectLst/>
                <a:uFillTx/>
                <a:latin typeface="Arial"/>
              </a:rPr>
              <a:t>Expectations</a:t>
            </a:r>
            <a:endParaRPr b="0" lang="en-US" sz="1600" strike="noStrike" u="none">
              <a:solidFill>
                <a:srgbClr val="ffffff"/>
              </a:solidFill>
              <a:effectLst/>
              <a:uFillTx/>
              <a:latin typeface="Arial"/>
            </a:endParaRPr>
          </a:p>
        </p:txBody>
      </p:sp>
      <p:sp>
        <p:nvSpPr>
          <p:cNvPr id="150" name=""/>
          <p:cNvSpPr/>
          <p:nvPr/>
        </p:nvSpPr>
        <p:spPr>
          <a:xfrm>
            <a:off x="6781680" y="1440000"/>
            <a:ext cx="598680" cy="4273560"/>
          </a:xfrm>
          <a:prstGeom prst="upArrow">
            <a:avLst>
              <a:gd name="adj1" fmla="val 50000"/>
              <a:gd name="adj2" fmla="val 178458"/>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51" name=""/>
          <p:cNvSpPr/>
          <p:nvPr/>
        </p:nvSpPr>
        <p:spPr>
          <a:xfrm>
            <a:off x="7397640" y="2752560"/>
            <a:ext cx="1844640" cy="1950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Increasing</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Tenure</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Breadth and transferability of skill</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Career and compensation risk</a:t>
            </a:r>
            <a:endParaRPr b="0" lang="en-US" sz="1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6B284794-AC4B-4812-820F-95C8722A9D30}" type="slidenum">
              <a:t>10</a:t>
            </a:fld>
          </a:p>
        </p:txBody>
      </p:sp>
    </p:spTree>
  </p:cSld>
  <p:transition>
    <p:wipe dir="r"/>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52"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THREE TRACKS TO PARTNERSHIP</a:t>
            </a:r>
            <a:endParaRPr b="0" lang="en-US" sz="3200" strike="noStrike" u="none">
              <a:solidFill>
                <a:srgbClr val="fefb00"/>
              </a:solidFill>
              <a:effectLst/>
              <a:uFillTx/>
              <a:latin typeface="Arial Black"/>
            </a:endParaRPr>
          </a:p>
        </p:txBody>
      </p:sp>
      <p:sp>
        <p:nvSpPr>
          <p:cNvPr id="153" name=""/>
          <p:cNvSpPr/>
          <p:nvPr/>
        </p:nvSpPr>
        <p:spPr>
          <a:xfrm>
            <a:off x="438120" y="882720"/>
            <a:ext cx="2131920" cy="2971800"/>
          </a:xfrm>
          <a:prstGeom prst="rect">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54" name=""/>
          <p:cNvSpPr/>
          <p:nvPr/>
        </p:nvSpPr>
        <p:spPr>
          <a:xfrm>
            <a:off x="439560" y="1854360"/>
            <a:ext cx="213228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55" name=""/>
          <p:cNvSpPr/>
          <p:nvPr/>
        </p:nvSpPr>
        <p:spPr>
          <a:xfrm>
            <a:off x="436680" y="1370160"/>
            <a:ext cx="21366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56" name=""/>
          <p:cNvSpPr/>
          <p:nvPr/>
        </p:nvSpPr>
        <p:spPr>
          <a:xfrm>
            <a:off x="1152360" y="107316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EMD</a:t>
            </a:r>
            <a:endParaRPr b="0" lang="en-US" sz="1500" strike="noStrike" u="none">
              <a:solidFill>
                <a:srgbClr val="ffffff"/>
              </a:solidFill>
              <a:effectLst/>
              <a:uFillTx/>
              <a:latin typeface="Arial"/>
            </a:endParaRPr>
          </a:p>
        </p:txBody>
      </p:sp>
      <p:sp>
        <p:nvSpPr>
          <p:cNvPr id="157" name=""/>
          <p:cNvSpPr/>
          <p:nvPr/>
        </p:nvSpPr>
        <p:spPr>
          <a:xfrm>
            <a:off x="1152360" y="146700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MD</a:t>
            </a:r>
            <a:endParaRPr b="0" lang="en-US" sz="1500" strike="noStrike" u="none">
              <a:solidFill>
                <a:srgbClr val="ffffff"/>
              </a:solidFill>
              <a:effectLst/>
              <a:uFillTx/>
              <a:latin typeface="Arial"/>
            </a:endParaRPr>
          </a:p>
        </p:txBody>
      </p:sp>
      <p:sp>
        <p:nvSpPr>
          <p:cNvPr id="158" name=""/>
          <p:cNvSpPr/>
          <p:nvPr/>
        </p:nvSpPr>
        <p:spPr>
          <a:xfrm>
            <a:off x="1152360" y="200016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VP</a:t>
            </a:r>
            <a:endParaRPr b="0" lang="en-US" sz="1500" strike="noStrike" u="none">
              <a:solidFill>
                <a:srgbClr val="ffffff"/>
              </a:solidFill>
              <a:effectLst/>
              <a:uFillTx/>
              <a:latin typeface="Arial"/>
            </a:endParaRPr>
          </a:p>
        </p:txBody>
      </p:sp>
      <p:sp>
        <p:nvSpPr>
          <p:cNvPr id="159" name=""/>
          <p:cNvSpPr/>
          <p:nvPr/>
        </p:nvSpPr>
        <p:spPr>
          <a:xfrm>
            <a:off x="442800" y="2838600"/>
            <a:ext cx="213840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60" name=""/>
          <p:cNvSpPr/>
          <p:nvPr/>
        </p:nvSpPr>
        <p:spPr>
          <a:xfrm>
            <a:off x="441360" y="3346560"/>
            <a:ext cx="214452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61" name=""/>
          <p:cNvSpPr/>
          <p:nvPr/>
        </p:nvSpPr>
        <p:spPr>
          <a:xfrm>
            <a:off x="1035000" y="247644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Director</a:t>
            </a:r>
            <a:endParaRPr b="0" lang="en-US" sz="1500" strike="noStrike" u="none">
              <a:solidFill>
                <a:srgbClr val="ffffff"/>
              </a:solidFill>
              <a:effectLst/>
              <a:uFillTx/>
              <a:latin typeface="Arial"/>
            </a:endParaRPr>
          </a:p>
        </p:txBody>
      </p:sp>
      <p:sp>
        <p:nvSpPr>
          <p:cNvPr id="162" name=""/>
          <p:cNvSpPr/>
          <p:nvPr/>
        </p:nvSpPr>
        <p:spPr>
          <a:xfrm>
            <a:off x="1035000" y="299880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Manager</a:t>
            </a:r>
            <a:endParaRPr b="0" lang="en-US" sz="1500" strike="noStrike" u="none">
              <a:solidFill>
                <a:srgbClr val="ffffff"/>
              </a:solidFill>
              <a:effectLst/>
              <a:uFillTx/>
              <a:latin typeface="Arial"/>
            </a:endParaRPr>
          </a:p>
        </p:txBody>
      </p:sp>
      <p:sp>
        <p:nvSpPr>
          <p:cNvPr id="163" name=""/>
          <p:cNvSpPr/>
          <p:nvPr/>
        </p:nvSpPr>
        <p:spPr>
          <a:xfrm>
            <a:off x="934920" y="3370320"/>
            <a:ext cx="1035000" cy="4575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Analyst/ Associate</a:t>
            </a:r>
            <a:endParaRPr b="0" lang="en-US" sz="1500" strike="noStrike" u="none">
              <a:solidFill>
                <a:srgbClr val="ffffff"/>
              </a:solidFill>
              <a:effectLst/>
              <a:uFillTx/>
              <a:latin typeface="Arial"/>
            </a:endParaRPr>
          </a:p>
        </p:txBody>
      </p:sp>
      <p:sp>
        <p:nvSpPr>
          <p:cNvPr id="164" name=""/>
          <p:cNvSpPr/>
          <p:nvPr/>
        </p:nvSpPr>
        <p:spPr>
          <a:xfrm>
            <a:off x="3479760" y="882720"/>
            <a:ext cx="2131920" cy="2971800"/>
          </a:xfrm>
          <a:prstGeom prst="rect">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65" name=""/>
          <p:cNvSpPr/>
          <p:nvPr/>
        </p:nvSpPr>
        <p:spPr>
          <a:xfrm>
            <a:off x="3484440" y="1854360"/>
            <a:ext cx="212112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66" name=""/>
          <p:cNvSpPr/>
          <p:nvPr/>
        </p:nvSpPr>
        <p:spPr>
          <a:xfrm>
            <a:off x="3479760" y="1370160"/>
            <a:ext cx="211464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67" name=""/>
          <p:cNvSpPr/>
          <p:nvPr/>
        </p:nvSpPr>
        <p:spPr>
          <a:xfrm>
            <a:off x="4194000" y="107316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EMD</a:t>
            </a:r>
            <a:endParaRPr b="0" lang="en-US" sz="1500" strike="noStrike" u="none">
              <a:solidFill>
                <a:srgbClr val="ffffff"/>
              </a:solidFill>
              <a:effectLst/>
              <a:uFillTx/>
              <a:latin typeface="Arial"/>
            </a:endParaRPr>
          </a:p>
        </p:txBody>
      </p:sp>
      <p:sp>
        <p:nvSpPr>
          <p:cNvPr id="168" name=""/>
          <p:cNvSpPr/>
          <p:nvPr/>
        </p:nvSpPr>
        <p:spPr>
          <a:xfrm>
            <a:off x="4194000" y="146700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MD</a:t>
            </a:r>
            <a:endParaRPr b="0" lang="en-US" sz="1500" strike="noStrike" u="none">
              <a:solidFill>
                <a:srgbClr val="ffffff"/>
              </a:solidFill>
              <a:effectLst/>
              <a:uFillTx/>
              <a:latin typeface="Arial"/>
            </a:endParaRPr>
          </a:p>
        </p:txBody>
      </p:sp>
      <p:sp>
        <p:nvSpPr>
          <p:cNvPr id="169" name=""/>
          <p:cNvSpPr/>
          <p:nvPr/>
        </p:nvSpPr>
        <p:spPr>
          <a:xfrm>
            <a:off x="4194000" y="2000160"/>
            <a:ext cx="58284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VP</a:t>
            </a:r>
            <a:endParaRPr b="0" lang="en-US" sz="1500" strike="noStrike" u="none">
              <a:solidFill>
                <a:srgbClr val="ffffff"/>
              </a:solidFill>
              <a:effectLst/>
              <a:uFillTx/>
              <a:latin typeface="Arial"/>
            </a:endParaRPr>
          </a:p>
        </p:txBody>
      </p:sp>
      <p:sp>
        <p:nvSpPr>
          <p:cNvPr id="170" name=""/>
          <p:cNvSpPr/>
          <p:nvPr/>
        </p:nvSpPr>
        <p:spPr>
          <a:xfrm>
            <a:off x="6513480" y="1860480"/>
            <a:ext cx="2131920" cy="1994040"/>
          </a:xfrm>
          <a:prstGeom prst="rect">
            <a:avLst/>
          </a:prstGeom>
          <a:solidFill>
            <a:srgbClr val="0000fe"/>
          </a:soli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71" name=""/>
          <p:cNvSpPr/>
          <p:nvPr/>
        </p:nvSpPr>
        <p:spPr>
          <a:xfrm>
            <a:off x="7201080" y="2000160"/>
            <a:ext cx="582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VP</a:t>
            </a:r>
            <a:endParaRPr b="0" lang="en-US" sz="1500" strike="noStrike" u="none">
              <a:solidFill>
                <a:srgbClr val="ffffff"/>
              </a:solidFill>
              <a:effectLst/>
              <a:uFillTx/>
              <a:latin typeface="Arial"/>
            </a:endParaRPr>
          </a:p>
        </p:txBody>
      </p:sp>
      <p:sp>
        <p:nvSpPr>
          <p:cNvPr id="172" name=""/>
          <p:cNvSpPr/>
          <p:nvPr/>
        </p:nvSpPr>
        <p:spPr>
          <a:xfrm>
            <a:off x="79200" y="2363760"/>
            <a:ext cx="8771040" cy="0"/>
          </a:xfrm>
          <a:prstGeom prst="line">
            <a:avLst/>
          </a:prstGeom>
          <a:ln w="2556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73" name=""/>
          <p:cNvSpPr/>
          <p:nvPr/>
        </p:nvSpPr>
        <p:spPr>
          <a:xfrm>
            <a:off x="409680" y="3949560"/>
            <a:ext cx="234612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  </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Commercial</a:t>
            </a:r>
            <a:endParaRPr b="0" lang="en-US" sz="1800" strike="noStrike" u="none">
              <a:solidFill>
                <a:srgbClr val="ffffff"/>
              </a:solidFill>
              <a:effectLst/>
              <a:uFillTx/>
              <a:latin typeface="Arial"/>
            </a:endParaRPr>
          </a:p>
        </p:txBody>
      </p:sp>
      <p:sp>
        <p:nvSpPr>
          <p:cNvPr id="174" name=""/>
          <p:cNvSpPr/>
          <p:nvPr/>
        </p:nvSpPr>
        <p:spPr>
          <a:xfrm>
            <a:off x="3467160" y="3949560"/>
            <a:ext cx="263196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Strategic professional </a:t>
            </a:r>
            <a:br>
              <a:rPr sz="1800"/>
            </a:br>
            <a:r>
              <a:rPr b="1" lang="en-US" sz="1800" strike="noStrike" u="none">
                <a:solidFill>
                  <a:srgbClr val="fefb00"/>
                </a:solidFill>
                <a:effectLst/>
                <a:uFillTx/>
                <a:latin typeface="Arial"/>
              </a:rPr>
              <a:t>and technical</a:t>
            </a:r>
            <a:endParaRPr b="0" lang="en-US" sz="1800" strike="noStrike" u="none">
              <a:solidFill>
                <a:srgbClr val="ffffff"/>
              </a:solidFill>
              <a:effectLst/>
              <a:uFillTx/>
              <a:latin typeface="Arial"/>
            </a:endParaRPr>
          </a:p>
        </p:txBody>
      </p:sp>
      <p:sp>
        <p:nvSpPr>
          <p:cNvPr id="175" name=""/>
          <p:cNvSpPr/>
          <p:nvPr/>
        </p:nvSpPr>
        <p:spPr>
          <a:xfrm>
            <a:off x="6513480" y="3949560"/>
            <a:ext cx="250668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   </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Support</a:t>
            </a:r>
            <a:endParaRPr b="0" lang="en-US" sz="1800" strike="noStrike" u="none">
              <a:solidFill>
                <a:srgbClr val="ffffff"/>
              </a:solidFill>
              <a:effectLst/>
              <a:uFillTx/>
              <a:latin typeface="Arial"/>
            </a:endParaRPr>
          </a:p>
        </p:txBody>
      </p:sp>
      <p:sp>
        <p:nvSpPr>
          <p:cNvPr id="176" name=""/>
          <p:cNvSpPr/>
          <p:nvPr/>
        </p:nvSpPr>
        <p:spPr>
          <a:xfrm>
            <a:off x="68400" y="4514760"/>
            <a:ext cx="9020160" cy="0"/>
          </a:xfrm>
          <a:prstGeom prst="line">
            <a:avLst/>
          </a:prstGeom>
          <a:ln w="1908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177" name=""/>
          <p:cNvSpPr/>
          <p:nvPr/>
        </p:nvSpPr>
        <p:spPr>
          <a:xfrm>
            <a:off x="3479760" y="2838600"/>
            <a:ext cx="211788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78" name=""/>
          <p:cNvSpPr/>
          <p:nvPr/>
        </p:nvSpPr>
        <p:spPr>
          <a:xfrm>
            <a:off x="3478320" y="3346560"/>
            <a:ext cx="212544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79" name=""/>
          <p:cNvSpPr/>
          <p:nvPr/>
        </p:nvSpPr>
        <p:spPr>
          <a:xfrm>
            <a:off x="4076640" y="247644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Director</a:t>
            </a:r>
            <a:endParaRPr b="0" lang="en-US" sz="1500" strike="noStrike" u="none">
              <a:solidFill>
                <a:srgbClr val="ffffff"/>
              </a:solidFill>
              <a:effectLst/>
              <a:uFillTx/>
              <a:latin typeface="Arial"/>
            </a:endParaRPr>
          </a:p>
        </p:txBody>
      </p:sp>
      <p:sp>
        <p:nvSpPr>
          <p:cNvPr id="180" name=""/>
          <p:cNvSpPr/>
          <p:nvPr/>
        </p:nvSpPr>
        <p:spPr>
          <a:xfrm>
            <a:off x="4076640" y="2998800"/>
            <a:ext cx="8175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Manager</a:t>
            </a:r>
            <a:endParaRPr b="0" lang="en-US" sz="1500" strike="noStrike" u="none">
              <a:solidFill>
                <a:srgbClr val="ffffff"/>
              </a:solidFill>
              <a:effectLst/>
              <a:uFillTx/>
              <a:latin typeface="Arial"/>
            </a:endParaRPr>
          </a:p>
        </p:txBody>
      </p:sp>
      <p:sp>
        <p:nvSpPr>
          <p:cNvPr id="181" name=""/>
          <p:cNvSpPr/>
          <p:nvPr/>
        </p:nvSpPr>
        <p:spPr>
          <a:xfrm>
            <a:off x="3948120" y="3484440"/>
            <a:ext cx="110160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Specialist</a:t>
            </a:r>
            <a:endParaRPr b="0" lang="en-US" sz="1500" strike="noStrike" u="none">
              <a:solidFill>
                <a:srgbClr val="ffffff"/>
              </a:solidFill>
              <a:effectLst/>
              <a:uFillTx/>
              <a:latin typeface="Arial"/>
            </a:endParaRPr>
          </a:p>
        </p:txBody>
      </p:sp>
      <p:sp>
        <p:nvSpPr>
          <p:cNvPr id="182" name=""/>
          <p:cNvSpPr/>
          <p:nvPr/>
        </p:nvSpPr>
        <p:spPr>
          <a:xfrm>
            <a:off x="6499080" y="2838600"/>
            <a:ext cx="211644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83" name=""/>
          <p:cNvSpPr/>
          <p:nvPr/>
        </p:nvSpPr>
        <p:spPr>
          <a:xfrm>
            <a:off x="6497640" y="3346560"/>
            <a:ext cx="2149560" cy="0"/>
          </a:xfrm>
          <a:prstGeom prst="line">
            <a:avLst/>
          </a:prstGeom>
          <a:ln w="1908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84" name=""/>
          <p:cNvSpPr/>
          <p:nvPr/>
        </p:nvSpPr>
        <p:spPr>
          <a:xfrm>
            <a:off x="7068960" y="2476440"/>
            <a:ext cx="81792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Director</a:t>
            </a:r>
            <a:endParaRPr b="0" lang="en-US" sz="1500" strike="noStrike" u="none">
              <a:solidFill>
                <a:srgbClr val="ffffff"/>
              </a:solidFill>
              <a:effectLst/>
              <a:uFillTx/>
              <a:latin typeface="Arial"/>
            </a:endParaRPr>
          </a:p>
        </p:txBody>
      </p:sp>
      <p:sp>
        <p:nvSpPr>
          <p:cNvPr id="185" name=""/>
          <p:cNvSpPr/>
          <p:nvPr/>
        </p:nvSpPr>
        <p:spPr>
          <a:xfrm>
            <a:off x="7068960" y="2998800"/>
            <a:ext cx="81792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Manager</a:t>
            </a:r>
            <a:endParaRPr b="0" lang="en-US" sz="1500" strike="noStrike" u="none">
              <a:solidFill>
                <a:srgbClr val="ffffff"/>
              </a:solidFill>
              <a:effectLst/>
              <a:uFillTx/>
              <a:latin typeface="Arial"/>
            </a:endParaRPr>
          </a:p>
        </p:txBody>
      </p:sp>
      <p:sp>
        <p:nvSpPr>
          <p:cNvPr id="186" name=""/>
          <p:cNvSpPr/>
          <p:nvPr/>
        </p:nvSpPr>
        <p:spPr>
          <a:xfrm>
            <a:off x="6940440" y="3484440"/>
            <a:ext cx="110196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Specialist</a:t>
            </a:r>
            <a:endParaRPr b="0" lang="en-US" sz="1500" strike="noStrike" u="none">
              <a:solidFill>
                <a:srgbClr val="ffffff"/>
              </a:solidFill>
              <a:effectLst/>
              <a:uFillTx/>
              <a:latin typeface="Arial"/>
            </a:endParaRPr>
          </a:p>
        </p:txBody>
      </p:sp>
      <p:sp>
        <p:nvSpPr>
          <p:cNvPr id="187" name=""/>
          <p:cNvSpPr/>
          <p:nvPr/>
        </p:nvSpPr>
        <p:spPr>
          <a:xfrm>
            <a:off x="409680" y="4675320"/>
            <a:ext cx="2346120" cy="170820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Core commercial activities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Unlimited partnership roles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Multiple career paths to partnership</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More career/ compensation risk</a:t>
            </a:r>
            <a:endParaRPr b="0" lang="en-US" sz="1400" strike="noStrike" u="none">
              <a:solidFill>
                <a:srgbClr val="ffffff"/>
              </a:solidFill>
              <a:effectLst/>
              <a:uFillTx/>
              <a:latin typeface="Arial"/>
            </a:endParaRPr>
          </a:p>
        </p:txBody>
      </p:sp>
      <p:sp>
        <p:nvSpPr>
          <p:cNvPr id="188" name=""/>
          <p:cNvSpPr/>
          <p:nvPr/>
        </p:nvSpPr>
        <p:spPr>
          <a:xfrm>
            <a:off x="3467160" y="4675320"/>
            <a:ext cx="2120760" cy="170820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Roles critical to supporting commercial activities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Key staff leadership positions eligible for partnership</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Fewer partnerable roles/career paths</a:t>
            </a:r>
            <a:endParaRPr b="0" lang="en-US" sz="1400" strike="noStrike" u="none">
              <a:solidFill>
                <a:srgbClr val="ffffff"/>
              </a:solidFill>
              <a:effectLst/>
              <a:uFillTx/>
              <a:latin typeface="Arial"/>
            </a:endParaRPr>
          </a:p>
        </p:txBody>
      </p:sp>
      <p:sp>
        <p:nvSpPr>
          <p:cNvPr id="189" name=""/>
          <p:cNvSpPr/>
          <p:nvPr/>
        </p:nvSpPr>
        <p:spPr>
          <a:xfrm>
            <a:off x="6513480" y="4675320"/>
            <a:ext cx="2506680" cy="21351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Traditional technical, infrastructure, and administrative roles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Only role eligible for partnership is organization leader; further movement requires changing tracks</a:t>
            </a:r>
            <a:endParaRPr b="0" lang="en-US" sz="14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Less career/compensation risk</a:t>
            </a:r>
            <a:endParaRPr b="0" lang="en-US" sz="1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44BC1330-C981-44A1-A474-706593BEF58D}" type="slidenum">
              <a:t>11</a:t>
            </a:fld>
          </a:p>
        </p:txBody>
      </p:sp>
    </p:spTree>
  </p:cSld>
  <p:transition>
    <p:wipe dir="r"/>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90" name=""/>
          <p:cNvSpPr/>
          <p:nvPr/>
        </p:nvSpPr>
        <p:spPr>
          <a:xfrm>
            <a:off x="7586640" y="2849400"/>
            <a:ext cx="311040" cy="1800"/>
          </a:xfrm>
          <a:prstGeom prst="line">
            <a:avLst/>
          </a:prstGeom>
          <a:ln w="63360">
            <a:solidFill>
              <a:srgbClr val="fefb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Arial"/>
            </a:endParaRPr>
          </a:p>
        </p:txBody>
      </p:sp>
      <p:sp>
        <p:nvSpPr>
          <p:cNvPr id="191" name=""/>
          <p:cNvSpPr/>
          <p:nvPr/>
        </p:nvSpPr>
        <p:spPr>
          <a:xfrm>
            <a:off x="2365200" y="2849400"/>
            <a:ext cx="463680" cy="1800"/>
          </a:xfrm>
          <a:prstGeom prst="line">
            <a:avLst/>
          </a:prstGeom>
          <a:ln w="63360">
            <a:solidFill>
              <a:srgbClr val="fefb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Arial"/>
            </a:endParaRPr>
          </a:p>
        </p:txBody>
      </p:sp>
      <p:sp>
        <p:nvSpPr>
          <p:cNvPr id="192" name=""/>
          <p:cNvSpPr/>
          <p:nvPr/>
        </p:nvSpPr>
        <p:spPr>
          <a:xfrm>
            <a:off x="4986360" y="2849400"/>
            <a:ext cx="463680" cy="1800"/>
          </a:xfrm>
          <a:prstGeom prst="line">
            <a:avLst/>
          </a:prstGeom>
          <a:ln w="63360">
            <a:solidFill>
              <a:srgbClr val="fefb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ffffff"/>
              </a:solidFill>
              <a:effectLst/>
              <a:uFillTx/>
              <a:latin typeface="Arial"/>
            </a:endParaRPr>
          </a:p>
        </p:txBody>
      </p:sp>
      <p:sp>
        <p:nvSpPr>
          <p:cNvPr id="193" name=""/>
          <p:cNvSpPr/>
          <p:nvPr/>
        </p:nvSpPr>
        <p:spPr>
          <a:xfrm flipH="1">
            <a:off x="1300320" y="3684600"/>
            <a:ext cx="1440" cy="463680"/>
          </a:xfrm>
          <a:prstGeom prst="line">
            <a:avLst/>
          </a:prstGeom>
          <a:ln w="63360">
            <a:solidFill>
              <a:srgbClr val="fefb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94" name=""/>
          <p:cNvSpPr/>
          <p:nvPr/>
        </p:nvSpPr>
        <p:spPr>
          <a:xfrm flipH="1">
            <a:off x="6571800" y="3684600"/>
            <a:ext cx="1800" cy="463680"/>
          </a:xfrm>
          <a:prstGeom prst="line">
            <a:avLst/>
          </a:prstGeom>
          <a:ln w="63360">
            <a:solidFill>
              <a:srgbClr val="fefb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95" name=""/>
          <p:cNvSpPr/>
          <p:nvPr/>
        </p:nvSpPr>
        <p:spPr>
          <a:xfrm>
            <a:off x="3940920" y="3684600"/>
            <a:ext cx="11160" cy="488880"/>
          </a:xfrm>
          <a:prstGeom prst="line">
            <a:avLst/>
          </a:prstGeom>
          <a:ln w="63360">
            <a:solidFill>
              <a:srgbClr val="fefb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196" name=""/>
          <p:cNvSpPr/>
          <p:nvPr/>
        </p:nvSpPr>
        <p:spPr>
          <a:xfrm rot="16200000">
            <a:off x="1431000" y="2888280"/>
            <a:ext cx="331920" cy="1482840"/>
          </a:xfrm>
          <a:prstGeom prst="triangle">
            <a:avLst>
              <a:gd name="adj" fmla="val 50000"/>
            </a:avLst>
          </a:prstGeom>
          <a:blipFill rotWithShape="0">
            <a:blip r:embed="rId1"/>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97" name=""/>
          <p:cNvSpPr/>
          <p:nvPr/>
        </p:nvSpPr>
        <p:spPr>
          <a:xfrm flipH="1" rot="5400000">
            <a:off x="875520" y="1095840"/>
            <a:ext cx="293760" cy="1482480"/>
          </a:xfrm>
          <a:prstGeom prst="triangle">
            <a:avLst>
              <a:gd name="adj" fmla="val 50000"/>
            </a:avLst>
          </a:prstGeom>
          <a:blipFill rotWithShape="0">
            <a:blip r:embed="rId2"/>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98" name=""/>
          <p:cNvSpPr/>
          <p:nvPr/>
        </p:nvSpPr>
        <p:spPr>
          <a:xfrm rot="16200000">
            <a:off x="4026600" y="2888640"/>
            <a:ext cx="331920" cy="1482480"/>
          </a:xfrm>
          <a:prstGeom prst="triangle">
            <a:avLst>
              <a:gd name="adj" fmla="val 50000"/>
            </a:avLst>
          </a:prstGeom>
          <a:blipFill rotWithShape="0">
            <a:blip r:embed="rId3"/>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99" name=""/>
          <p:cNvSpPr/>
          <p:nvPr/>
        </p:nvSpPr>
        <p:spPr>
          <a:xfrm flipH="1" rot="5400000">
            <a:off x="3483720" y="1095840"/>
            <a:ext cx="293760" cy="1482480"/>
          </a:xfrm>
          <a:prstGeom prst="triangle">
            <a:avLst>
              <a:gd name="adj" fmla="val 50000"/>
            </a:avLst>
          </a:prstGeom>
          <a:blipFill rotWithShape="0">
            <a:blip r:embed="rId4"/>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00" name=""/>
          <p:cNvSpPr/>
          <p:nvPr/>
        </p:nvSpPr>
        <p:spPr>
          <a:xfrm rot="16200000">
            <a:off x="6658560" y="2888280"/>
            <a:ext cx="331920" cy="1482840"/>
          </a:xfrm>
          <a:prstGeom prst="triangle">
            <a:avLst>
              <a:gd name="adj" fmla="val 50000"/>
            </a:avLst>
          </a:prstGeom>
          <a:blipFill rotWithShape="0">
            <a:blip r:embed="rId5"/>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01" name=""/>
          <p:cNvSpPr/>
          <p:nvPr/>
        </p:nvSpPr>
        <p:spPr>
          <a:xfrm flipH="1" rot="5400000">
            <a:off x="6114960" y="1095840"/>
            <a:ext cx="293760" cy="1482840"/>
          </a:xfrm>
          <a:prstGeom prst="triangle">
            <a:avLst>
              <a:gd name="adj" fmla="val 50000"/>
            </a:avLst>
          </a:prstGeom>
          <a:blipFill rotWithShape="0">
            <a:blip r:embed="rId6"/>
            <a:srcRect/>
            <a:tile tx="0" ty="0" sx="100000" sy="100000" algn="ctr"/>
          </a:blip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202" name=""/>
          <p:cNvSpPr/>
          <p:nvPr/>
        </p:nvSpPr>
        <p:spPr>
          <a:xfrm>
            <a:off x="5583240" y="2035080"/>
            <a:ext cx="2050920" cy="1281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 cannot easily or should not be  outsourced</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 is core to Enron’s mission</a:t>
            </a:r>
            <a:endParaRPr b="0" lang="en-US" sz="1400" strike="noStrike" u="none">
              <a:solidFill>
                <a:srgbClr val="ffffff"/>
              </a:solidFill>
              <a:effectLst/>
              <a:uFillTx/>
              <a:latin typeface="Arial"/>
            </a:endParaRPr>
          </a:p>
        </p:txBody>
      </p:sp>
      <p:sp>
        <p:nvSpPr>
          <p:cNvPr id="203" name="PlaceHolder 1"/>
          <p:cNvSpPr>
            <a:spLocks noGrp="1"/>
          </p:cNvSpPr>
          <p:nvPr>
            <p:ph type="title"/>
          </p:nvPr>
        </p:nvSpPr>
        <p:spPr>
          <a:xfrm>
            <a:off x="76320" y="228600"/>
            <a:ext cx="8991360" cy="42732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800" strike="noStrike" u="none">
                <a:solidFill>
                  <a:srgbClr val="fefb00"/>
                </a:solidFill>
                <a:effectLst/>
                <a:uFillTx/>
                <a:latin typeface="Arial Black"/>
              </a:rPr>
              <a:t>DEFINING PARTNERSHIP TRACKS</a:t>
            </a:r>
            <a:endParaRPr b="0" lang="en-US" sz="2800" strike="noStrike" u="none">
              <a:solidFill>
                <a:srgbClr val="fefb00"/>
              </a:solidFill>
              <a:effectLst/>
              <a:uFillTx/>
              <a:latin typeface="Arial Black"/>
            </a:endParaRPr>
          </a:p>
        </p:txBody>
      </p:sp>
      <p:sp>
        <p:nvSpPr>
          <p:cNvPr id="204" name=""/>
          <p:cNvSpPr/>
          <p:nvPr/>
        </p:nvSpPr>
        <p:spPr>
          <a:xfrm>
            <a:off x="281160" y="1666800"/>
            <a:ext cx="2079360" cy="2148120"/>
          </a:xfrm>
          <a:custGeom>
            <a:avLst/>
            <a:gdLst/>
            <a:ahLst/>
            <a:rect l="l" t="t" r="r" b="b"/>
            <a:pathLst>
              <a:path w="513" h="1765">
                <a:moveTo>
                  <a:pt x="0" y="0"/>
                </a:moveTo>
                <a:lnTo>
                  <a:pt x="512" y="200"/>
                </a:lnTo>
                <a:lnTo>
                  <a:pt x="512" y="1764"/>
                </a:lnTo>
                <a:lnTo>
                  <a:pt x="0" y="1562"/>
                </a:lnTo>
                <a:lnTo>
                  <a:pt x="0" y="0"/>
                </a:lnTo>
              </a:path>
            </a:pathLst>
          </a:custGeom>
          <a:noFill/>
          <a:ln cap="rnd" w="57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05" name=""/>
          <p:cNvSpPr/>
          <p:nvPr/>
        </p:nvSpPr>
        <p:spPr>
          <a:xfrm>
            <a:off x="368280" y="2035080"/>
            <a:ext cx="2055960" cy="1281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Roles directly responsible for deal sourcing, structuring, and closing</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Transferability of skills</a:t>
            </a:r>
            <a:endParaRPr b="0" lang="en-US" sz="1400" strike="noStrike" u="none">
              <a:solidFill>
                <a:srgbClr val="ffffff"/>
              </a:solidFill>
              <a:effectLst/>
              <a:uFillTx/>
              <a:latin typeface="Arial"/>
            </a:endParaRPr>
          </a:p>
        </p:txBody>
      </p:sp>
      <p:sp>
        <p:nvSpPr>
          <p:cNvPr id="206" name=""/>
          <p:cNvSpPr/>
          <p:nvPr/>
        </p:nvSpPr>
        <p:spPr>
          <a:xfrm>
            <a:off x="5510160" y="1666800"/>
            <a:ext cx="2079720" cy="2148120"/>
          </a:xfrm>
          <a:custGeom>
            <a:avLst/>
            <a:gdLst/>
            <a:ahLst/>
            <a:rect l="l" t="t" r="r" b="b"/>
            <a:pathLst>
              <a:path w="513" h="1765">
                <a:moveTo>
                  <a:pt x="0" y="0"/>
                </a:moveTo>
                <a:lnTo>
                  <a:pt x="512" y="200"/>
                </a:lnTo>
                <a:lnTo>
                  <a:pt x="512" y="1764"/>
                </a:lnTo>
                <a:lnTo>
                  <a:pt x="0" y="1562"/>
                </a:lnTo>
                <a:lnTo>
                  <a:pt x="0" y="0"/>
                </a:lnTo>
              </a:path>
            </a:pathLst>
          </a:custGeom>
          <a:noFill/>
          <a:ln cap="rnd" w="57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07" name=""/>
          <p:cNvSpPr/>
          <p:nvPr/>
        </p:nvSpPr>
        <p:spPr>
          <a:xfrm>
            <a:off x="2884320" y="1666800"/>
            <a:ext cx="2079720" cy="2148120"/>
          </a:xfrm>
          <a:custGeom>
            <a:avLst/>
            <a:gdLst/>
            <a:ahLst/>
            <a:rect l="l" t="t" r="r" b="b"/>
            <a:pathLst>
              <a:path w="513" h="1765">
                <a:moveTo>
                  <a:pt x="0" y="0"/>
                </a:moveTo>
                <a:lnTo>
                  <a:pt x="512" y="200"/>
                </a:lnTo>
                <a:lnTo>
                  <a:pt x="512" y="1764"/>
                </a:lnTo>
                <a:lnTo>
                  <a:pt x="0" y="1562"/>
                </a:lnTo>
                <a:lnTo>
                  <a:pt x="0" y="0"/>
                </a:lnTo>
              </a:path>
            </a:pathLst>
          </a:custGeom>
          <a:noFill/>
          <a:ln cap="rnd" w="57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08" name=""/>
          <p:cNvSpPr/>
          <p:nvPr/>
        </p:nvSpPr>
        <p:spPr>
          <a:xfrm>
            <a:off x="2959200" y="2035080"/>
            <a:ext cx="1830240" cy="1281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Critical commercial-enabling roles</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Role manages significant financial risk</a:t>
            </a:r>
            <a:endParaRPr b="0" lang="en-US" sz="1400" strike="noStrike" u="none">
              <a:solidFill>
                <a:srgbClr val="ffffff"/>
              </a:solidFill>
              <a:effectLst/>
              <a:uFillTx/>
              <a:latin typeface="Arial"/>
            </a:endParaRPr>
          </a:p>
        </p:txBody>
      </p:sp>
      <p:sp>
        <p:nvSpPr>
          <p:cNvPr id="209" name=""/>
          <p:cNvSpPr/>
          <p:nvPr/>
        </p:nvSpPr>
        <p:spPr>
          <a:xfrm>
            <a:off x="281160" y="4429080"/>
            <a:ext cx="2404800" cy="1494720"/>
          </a:xfrm>
          <a:prstGeom prst="rect">
            <a:avLst/>
          </a:prstGeom>
          <a:noFill/>
          <a:ln w="0">
            <a:noFill/>
          </a:ln>
        </p:spPr>
        <p:style>
          <a:lnRef idx="0"/>
          <a:fillRef idx="0"/>
          <a:effectRef idx="0"/>
          <a:fontRef idx="minor"/>
        </p:style>
        <p:txBody>
          <a:bodyPr lIns="0" rIns="0" tIns="0" bIns="0" anchor="t">
            <a:spAutoFit/>
          </a:bodyPr>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P/L leaders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Originators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Traders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Investment groups</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Business development</a:t>
            </a:r>
            <a:endParaRPr b="0" lang="en-US" sz="1400" strike="noStrike" u="none">
              <a:solidFill>
                <a:srgbClr val="ffffff"/>
              </a:solidFill>
              <a:effectLst/>
              <a:uFillTx/>
              <a:latin typeface="Arial"/>
            </a:endParaRPr>
          </a:p>
          <a:p>
            <a:pPr lvl="1" marL="198360" indent="-196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Selected members of Finance groups</a:t>
            </a:r>
            <a:endParaRPr b="0" lang="en-US" sz="1400" strike="noStrike" u="none">
              <a:solidFill>
                <a:srgbClr val="ffffff"/>
              </a:solidFill>
              <a:effectLst/>
              <a:uFillTx/>
              <a:latin typeface="Arial"/>
            </a:endParaRPr>
          </a:p>
        </p:txBody>
      </p:sp>
      <p:sp>
        <p:nvSpPr>
          <p:cNvPr id="210" name=""/>
          <p:cNvSpPr/>
          <p:nvPr/>
        </p:nvSpPr>
        <p:spPr>
          <a:xfrm>
            <a:off x="3067200" y="4429080"/>
            <a:ext cx="2987640" cy="2135160"/>
          </a:xfrm>
          <a:prstGeom prst="rect">
            <a:avLst/>
          </a:prstGeom>
          <a:noFill/>
          <a:ln w="0">
            <a:noFill/>
          </a:ln>
        </p:spPr>
        <p:style>
          <a:lnRef idx="0"/>
          <a:fillRef idx="0"/>
          <a:effectRef idx="0"/>
          <a:fontRef idx="minor"/>
        </p:style>
        <p:txBody>
          <a:bodyPr lIns="0" rIns="0" tIns="0" bIns="0" anchor="t">
            <a:spAutoFit/>
          </a:bodyPr>
          <a:p>
            <a:pPr lvl="1" marL="158760" indent="-157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RAC</a:t>
            </a:r>
            <a:endParaRPr b="0" lang="en-US" sz="1400" strike="noStrike" u="none">
              <a:solidFill>
                <a:srgbClr val="ffffff"/>
              </a:solidFill>
              <a:effectLst/>
              <a:uFillTx/>
              <a:latin typeface="Arial"/>
            </a:endParaRPr>
          </a:p>
          <a:p>
            <a:pPr lvl="1" marL="158760" indent="-157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Structuring</a:t>
            </a:r>
            <a:endParaRPr b="0" lang="en-US" sz="1400" strike="noStrike" u="none">
              <a:solidFill>
                <a:srgbClr val="ffffff"/>
              </a:solidFill>
              <a:effectLst/>
              <a:uFillTx/>
              <a:latin typeface="Arial"/>
            </a:endParaRPr>
          </a:p>
          <a:p>
            <a:pPr lvl="1" marL="158760" indent="-157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Selected leadership from  </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Legal (deal related, tax)</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Accounting</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HR</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IT</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Finance</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IR / PR</a:t>
            </a:r>
            <a:endParaRPr b="0" lang="en-US" sz="1400" strike="noStrike" u="none">
              <a:solidFill>
                <a:srgbClr val="ffffff"/>
              </a:solidFill>
              <a:effectLst/>
              <a:uFillTx/>
              <a:latin typeface="Arial"/>
            </a:endParaRPr>
          </a:p>
          <a:p>
            <a:pPr lvl="2" marL="369720" indent="-20952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AOPS</a:t>
            </a:r>
            <a:endParaRPr b="0" lang="en-US" sz="1400" strike="noStrike" u="none">
              <a:solidFill>
                <a:srgbClr val="ffffff"/>
              </a:solidFill>
              <a:effectLst/>
              <a:uFillTx/>
              <a:latin typeface="Arial"/>
            </a:endParaRPr>
          </a:p>
        </p:txBody>
      </p:sp>
      <p:sp>
        <p:nvSpPr>
          <p:cNvPr id="211" name=""/>
          <p:cNvSpPr/>
          <p:nvPr/>
        </p:nvSpPr>
        <p:spPr>
          <a:xfrm>
            <a:off x="5970600" y="4429080"/>
            <a:ext cx="2665440" cy="1921680"/>
          </a:xfrm>
          <a:prstGeom prst="rect">
            <a:avLst/>
          </a:prstGeom>
          <a:noFill/>
          <a:ln w="0">
            <a:noFill/>
          </a:ln>
        </p:spPr>
        <p:style>
          <a:lnRef idx="0"/>
          <a:fillRef idx="0"/>
          <a:effectRef idx="0"/>
          <a:fontRef idx="minor"/>
        </p:style>
        <p:txBody>
          <a:bodyPr lIns="0" rIns="0" tIns="0" bIns="0" anchor="t">
            <a:spAutoFit/>
          </a:bodyPr>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Pipeline operators</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Critical O&amp;M staff</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Legal (compliance, reporting)</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Accounting (AP/AR)</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HR</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IT</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IR/PR (support roles)</a:t>
            </a:r>
            <a:endParaRPr b="0" lang="en-US" sz="14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AOPs</a:t>
            </a:r>
            <a:endParaRPr b="0" lang="en-US" sz="1400" strike="noStrike" u="none">
              <a:solidFill>
                <a:srgbClr val="ffffff"/>
              </a:solidFill>
              <a:effectLst/>
              <a:uFillTx/>
              <a:latin typeface="Arial"/>
            </a:endParaRPr>
          </a:p>
        </p:txBody>
      </p:sp>
      <p:sp>
        <p:nvSpPr>
          <p:cNvPr id="212" name=""/>
          <p:cNvSpPr/>
          <p:nvPr/>
        </p:nvSpPr>
        <p:spPr>
          <a:xfrm>
            <a:off x="7959600" y="2755800"/>
            <a:ext cx="1200240" cy="640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Non-core</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fffff"/>
                </a:solidFill>
                <a:effectLst/>
                <a:uFillTx/>
                <a:latin typeface="Arial"/>
              </a:rPr>
              <a:t>(oustourcing opportunities)</a:t>
            </a:r>
            <a:endParaRPr b="0" lang="en-US" sz="1400" strike="noStrike" u="none">
              <a:solidFill>
                <a:srgbClr val="ffffff"/>
              </a:solidFill>
              <a:effectLst/>
              <a:uFillTx/>
              <a:latin typeface="Arial"/>
            </a:endParaRPr>
          </a:p>
        </p:txBody>
      </p:sp>
      <p:sp>
        <p:nvSpPr>
          <p:cNvPr id="213" name=""/>
          <p:cNvSpPr/>
          <p:nvPr/>
        </p:nvSpPr>
        <p:spPr>
          <a:xfrm>
            <a:off x="281160" y="1082520"/>
            <a:ext cx="2404800" cy="427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  </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Commercial</a:t>
            </a:r>
            <a:endParaRPr b="0" lang="en-US" sz="1400" strike="noStrike" u="none">
              <a:solidFill>
                <a:srgbClr val="ffffff"/>
              </a:solidFill>
              <a:effectLst/>
              <a:uFillTx/>
              <a:latin typeface="Arial"/>
            </a:endParaRPr>
          </a:p>
        </p:txBody>
      </p:sp>
      <p:sp>
        <p:nvSpPr>
          <p:cNvPr id="214" name=""/>
          <p:cNvSpPr/>
          <p:nvPr/>
        </p:nvSpPr>
        <p:spPr>
          <a:xfrm>
            <a:off x="2952720" y="1082520"/>
            <a:ext cx="2206800" cy="427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Strategic professional and technical</a:t>
            </a:r>
            <a:endParaRPr b="0" lang="en-US" sz="1400" strike="noStrike" u="none">
              <a:solidFill>
                <a:srgbClr val="ffffff"/>
              </a:solidFill>
              <a:effectLst/>
              <a:uFillTx/>
              <a:latin typeface="Arial"/>
            </a:endParaRPr>
          </a:p>
        </p:txBody>
      </p:sp>
      <p:sp>
        <p:nvSpPr>
          <p:cNvPr id="215" name=""/>
          <p:cNvSpPr/>
          <p:nvPr/>
        </p:nvSpPr>
        <p:spPr>
          <a:xfrm>
            <a:off x="5599080" y="1082520"/>
            <a:ext cx="2665440" cy="427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   </a:t>
            </a:r>
            <a:endParaRPr b="0" lang="en-US" sz="14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400" strike="noStrike" u="none">
                <a:solidFill>
                  <a:srgbClr val="fefb00"/>
                </a:solidFill>
                <a:effectLst/>
                <a:uFillTx/>
                <a:latin typeface="Arial"/>
              </a:rPr>
              <a:t>Support</a:t>
            </a:r>
            <a:endParaRPr b="0" lang="en-US" sz="1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9A89F48B-D4CD-40F1-ACA4-CACCD2E4C162}" type="slidenum">
              <a:t>12</a:t>
            </a:fld>
          </a:p>
        </p:txBody>
      </p:sp>
    </p:spTree>
  </p:cSld>
  <p:transition>
    <p:wipe dir="r"/>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16"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PPM PERSONNEL ROLES</a:t>
            </a:r>
            <a:endParaRPr b="0" lang="en-US" sz="3200" strike="noStrike" u="none">
              <a:solidFill>
                <a:srgbClr val="fefb00"/>
              </a:solidFill>
              <a:effectLst/>
              <a:uFillTx/>
              <a:latin typeface="Arial Black"/>
            </a:endParaRPr>
          </a:p>
        </p:txBody>
      </p:sp>
      <p:sp>
        <p:nvSpPr>
          <p:cNvPr id="217" name=""/>
          <p:cNvSpPr/>
          <p:nvPr/>
        </p:nvSpPr>
        <p:spPr>
          <a:xfrm>
            <a:off x="3738600" y="998640"/>
            <a:ext cx="3011400" cy="228960"/>
          </a:xfrm>
          <a:prstGeom prst="rect">
            <a:avLst/>
          </a:prstGeom>
          <a:noFill/>
          <a:ln w="0">
            <a:noFill/>
          </a:ln>
        </p:spPr>
        <p:style>
          <a:lnRef idx="0"/>
          <a:fillRef idx="0"/>
          <a:effectRef idx="0"/>
          <a:fontRef idx="minor"/>
        </p:style>
        <p:txBody>
          <a:bodyPr lIns="0" rIns="0" tIns="0" bIns="0" anchor="t">
            <a:spAutoFit/>
          </a:bodyPr>
          <a:p>
            <a:pPr lvl="1" marL="130320" indent="-128880">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efb00"/>
                </a:solidFill>
                <a:effectLst/>
                <a:uFillTx/>
                <a:latin typeface="Arial"/>
              </a:rPr>
              <a:t>Key roles</a:t>
            </a:r>
            <a:endParaRPr b="0" lang="en-US" sz="1500" strike="noStrike" u="none">
              <a:solidFill>
                <a:srgbClr val="ffffff"/>
              </a:solidFill>
              <a:effectLst/>
              <a:uFillTx/>
              <a:latin typeface="Arial"/>
            </a:endParaRPr>
          </a:p>
        </p:txBody>
      </p:sp>
      <p:sp>
        <p:nvSpPr>
          <p:cNvPr id="218" name=""/>
          <p:cNvSpPr/>
          <p:nvPr/>
        </p:nvSpPr>
        <p:spPr>
          <a:xfrm>
            <a:off x="3738600" y="1368360"/>
            <a:ext cx="5405400" cy="11433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elects, and sets compensation for Exec MDs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Appoints all Corporate Policy Committee and PRC members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Approves MD and VP compensation schemes and evaluation/election criteria</a:t>
            </a:r>
            <a:endParaRPr b="0" lang="en-US" sz="1500" strike="noStrike" u="none">
              <a:solidFill>
                <a:srgbClr val="ffffff"/>
              </a:solidFill>
              <a:effectLst/>
              <a:uFillTx/>
              <a:latin typeface="Arial"/>
            </a:endParaRPr>
          </a:p>
        </p:txBody>
      </p:sp>
      <p:sp>
        <p:nvSpPr>
          <p:cNvPr id="219" name=""/>
          <p:cNvSpPr/>
          <p:nvPr/>
        </p:nvSpPr>
        <p:spPr>
          <a:xfrm>
            <a:off x="3686040" y="1262160"/>
            <a:ext cx="5316840" cy="3240"/>
          </a:xfrm>
          <a:prstGeom prst="line">
            <a:avLst/>
          </a:prstGeom>
          <a:ln w="9360">
            <a:solidFill>
              <a:srgbClr val="ffffff"/>
            </a:solidFill>
            <a:miter/>
          </a:ln>
        </p:spPr>
        <p:style>
          <a:lnRef idx="0"/>
          <a:fillRef idx="0"/>
          <a:effectRef idx="0"/>
          <a:fontRef idx="minor"/>
        </p:style>
        <p:txBody>
          <a:bodyPr lIns="90000" rIns="90000" tIns="-43560" bIns="-43560" anchor="ctr">
            <a:noAutofit/>
          </a:bodyPr>
          <a:p>
            <a:endParaRPr b="0" lang="en-US" sz="2400" strike="noStrike" u="none">
              <a:solidFill>
                <a:srgbClr val="ffffff"/>
              </a:solidFill>
              <a:effectLst/>
              <a:uFillTx/>
              <a:latin typeface="Arial"/>
            </a:endParaRPr>
          </a:p>
        </p:txBody>
      </p:sp>
      <p:sp>
        <p:nvSpPr>
          <p:cNvPr id="220" name=""/>
          <p:cNvSpPr/>
          <p:nvPr/>
        </p:nvSpPr>
        <p:spPr>
          <a:xfrm>
            <a:off x="3738600" y="2801880"/>
            <a:ext cx="5264280" cy="1371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Sets MD and VP evaluation and election criteria</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Sets MD and VP compensation levels and “curve tilt”</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Hears and decides on MD and VP evaluation/election appeals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Approves election slates from PRCs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Determines partnerable roles</a:t>
            </a:r>
            <a:endParaRPr b="0" lang="en-US" sz="1500" strike="noStrike" u="none">
              <a:solidFill>
                <a:srgbClr val="ffffff"/>
              </a:solidFill>
              <a:effectLst/>
              <a:uFillTx/>
              <a:latin typeface="Arial"/>
            </a:endParaRPr>
          </a:p>
        </p:txBody>
      </p:sp>
      <p:sp>
        <p:nvSpPr>
          <p:cNvPr id="221" name=""/>
          <p:cNvSpPr/>
          <p:nvPr/>
        </p:nvSpPr>
        <p:spPr>
          <a:xfrm>
            <a:off x="3738600" y="4729320"/>
            <a:ext cx="5264280" cy="228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ranks, and elects all MDs</a:t>
            </a:r>
            <a:endParaRPr b="0" lang="en-US" sz="1500" strike="noStrike" u="none">
              <a:solidFill>
                <a:srgbClr val="ffffff"/>
              </a:solidFill>
              <a:effectLst/>
              <a:uFillTx/>
              <a:latin typeface="Arial"/>
            </a:endParaRPr>
          </a:p>
        </p:txBody>
      </p:sp>
      <p:sp>
        <p:nvSpPr>
          <p:cNvPr id="222" name=""/>
          <p:cNvSpPr/>
          <p:nvPr/>
        </p:nvSpPr>
        <p:spPr>
          <a:xfrm>
            <a:off x="3738600" y="5380200"/>
            <a:ext cx="5264280" cy="4575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ranks, and elects all Commercial and Strategic Professional and Technical VPs</a:t>
            </a:r>
            <a:endParaRPr b="0" lang="en-US" sz="1500" strike="noStrike" u="none">
              <a:solidFill>
                <a:srgbClr val="ffffff"/>
              </a:solidFill>
              <a:effectLst/>
              <a:uFillTx/>
              <a:latin typeface="Arial"/>
            </a:endParaRPr>
          </a:p>
        </p:txBody>
      </p:sp>
      <p:sp>
        <p:nvSpPr>
          <p:cNvPr id="223" name=""/>
          <p:cNvSpPr/>
          <p:nvPr/>
        </p:nvSpPr>
        <p:spPr>
          <a:xfrm>
            <a:off x="3738600" y="6215040"/>
            <a:ext cx="5264280" cy="228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Evaluates, ranks, and elects Support VPs</a:t>
            </a:r>
            <a:endParaRPr b="0" lang="en-US" sz="1500" strike="noStrike" u="none">
              <a:solidFill>
                <a:srgbClr val="ffffff"/>
              </a:solidFill>
              <a:effectLst/>
              <a:uFillTx/>
              <a:latin typeface="Arial"/>
            </a:endParaRPr>
          </a:p>
        </p:txBody>
      </p:sp>
      <p:sp>
        <p:nvSpPr>
          <p:cNvPr id="224" name=""/>
          <p:cNvSpPr/>
          <p:nvPr/>
        </p:nvSpPr>
        <p:spPr>
          <a:xfrm>
            <a:off x="81000" y="4589640"/>
            <a:ext cx="3546360" cy="56484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25" name=""/>
          <p:cNvSpPr/>
          <p:nvPr/>
        </p:nvSpPr>
        <p:spPr>
          <a:xfrm>
            <a:off x="258840" y="4656240"/>
            <a:ext cx="3190680" cy="4575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MD PRC (selected EMDs)</a:t>
            </a:r>
            <a:endParaRPr b="0" lang="en-US" sz="1500" strike="noStrike" u="none">
              <a:solidFill>
                <a:srgbClr val="ffffff"/>
              </a:solidFill>
              <a:effectLst/>
              <a:uFillTx/>
              <a:latin typeface="Arial"/>
            </a:endParaRPr>
          </a:p>
          <a:p>
            <a:pPr>
              <a:tabLst>
                <a:tab algn="l" pos="0"/>
                <a:tab algn="l" pos="1158840"/>
                <a:tab algn="l" pos="2317680"/>
                <a:tab algn="l" pos="3476520"/>
                <a:tab algn="l" pos="4635360"/>
                <a:tab algn="l" pos="5794200"/>
                <a:tab algn="l" pos="6953400"/>
                <a:tab algn="l" pos="8112240"/>
                <a:tab algn="l" pos="9271080"/>
                <a:tab algn="l" pos="10429920"/>
              </a:tabLst>
            </a:pPr>
            <a:endParaRPr b="0" lang="en-US" sz="1500" strike="noStrike" u="none">
              <a:solidFill>
                <a:srgbClr val="ffffff"/>
              </a:solidFill>
              <a:effectLst/>
              <a:uFillTx/>
              <a:latin typeface="Arial"/>
            </a:endParaRPr>
          </a:p>
        </p:txBody>
      </p:sp>
      <p:sp>
        <p:nvSpPr>
          <p:cNvPr id="226" name=""/>
          <p:cNvSpPr/>
          <p:nvPr/>
        </p:nvSpPr>
        <p:spPr>
          <a:xfrm>
            <a:off x="81000" y="1368360"/>
            <a:ext cx="3333600" cy="56520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27" name=""/>
          <p:cNvSpPr/>
          <p:nvPr/>
        </p:nvSpPr>
        <p:spPr>
          <a:xfrm>
            <a:off x="258840" y="1434960"/>
            <a:ext cx="315432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Office of the Chairman</a:t>
            </a:r>
            <a:endParaRPr b="0" lang="en-US" sz="1500" strike="noStrike" u="none">
              <a:solidFill>
                <a:srgbClr val="ffffff"/>
              </a:solidFill>
              <a:effectLst/>
              <a:uFillTx/>
              <a:latin typeface="Arial"/>
            </a:endParaRPr>
          </a:p>
        </p:txBody>
      </p:sp>
      <p:sp>
        <p:nvSpPr>
          <p:cNvPr id="228" name=""/>
          <p:cNvSpPr/>
          <p:nvPr/>
        </p:nvSpPr>
        <p:spPr>
          <a:xfrm>
            <a:off x="81000" y="5275440"/>
            <a:ext cx="3546360" cy="70452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29" name=""/>
          <p:cNvSpPr/>
          <p:nvPr/>
        </p:nvSpPr>
        <p:spPr>
          <a:xfrm>
            <a:off x="258840" y="5278320"/>
            <a:ext cx="3352680" cy="6861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Commercial/Strategic Professional and Technical VP PRC</a:t>
            </a:r>
            <a:endParaRPr b="0" lang="en-US" sz="1500" strike="noStrike" u="none">
              <a:solidFill>
                <a:srgbClr val="ffffff"/>
              </a:solidFill>
              <a:effectLst/>
              <a:uFillTx/>
              <a:latin typeface="Arial"/>
            </a:endParaRPr>
          </a:p>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(selected EMDs and MDs)</a:t>
            </a:r>
            <a:endParaRPr b="0" lang="en-US" sz="1500" strike="noStrike" u="none">
              <a:solidFill>
                <a:srgbClr val="ffffff"/>
              </a:solidFill>
              <a:effectLst/>
              <a:uFillTx/>
              <a:latin typeface="Arial"/>
            </a:endParaRPr>
          </a:p>
        </p:txBody>
      </p:sp>
      <p:sp>
        <p:nvSpPr>
          <p:cNvPr id="230" name=""/>
          <p:cNvSpPr/>
          <p:nvPr/>
        </p:nvSpPr>
        <p:spPr>
          <a:xfrm>
            <a:off x="81000" y="6113520"/>
            <a:ext cx="3546360" cy="56520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31" name=""/>
          <p:cNvSpPr/>
          <p:nvPr/>
        </p:nvSpPr>
        <p:spPr>
          <a:xfrm>
            <a:off x="258840" y="6180120"/>
            <a:ext cx="3190680" cy="4575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Support VP PRC</a:t>
            </a:r>
            <a:endParaRPr b="0" lang="en-US" sz="1500" strike="noStrike" u="none">
              <a:solidFill>
                <a:srgbClr val="ffffff"/>
              </a:solidFill>
              <a:effectLst/>
              <a:uFillTx/>
              <a:latin typeface="Arial"/>
            </a:endParaRPr>
          </a:p>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(selected EMDs and MDs)</a:t>
            </a:r>
            <a:endParaRPr b="0" lang="en-US" sz="1500" strike="noStrike" u="none">
              <a:solidFill>
                <a:srgbClr val="ffffff"/>
              </a:solidFill>
              <a:effectLst/>
              <a:uFillTx/>
              <a:latin typeface="Arial"/>
            </a:endParaRPr>
          </a:p>
        </p:txBody>
      </p:sp>
      <p:sp>
        <p:nvSpPr>
          <p:cNvPr id="232" name=""/>
          <p:cNvSpPr/>
          <p:nvPr/>
        </p:nvSpPr>
        <p:spPr>
          <a:xfrm>
            <a:off x="81000" y="2811600"/>
            <a:ext cx="3338640" cy="564840"/>
          </a:xfrm>
          <a:prstGeom prst="rect">
            <a:avLst/>
          </a:prstGeom>
          <a:solidFill>
            <a:srgbClr val="0000fe"/>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33" name=""/>
          <p:cNvSpPr/>
          <p:nvPr/>
        </p:nvSpPr>
        <p:spPr>
          <a:xfrm>
            <a:off x="258840" y="2868480"/>
            <a:ext cx="3427200" cy="228960"/>
          </a:xfrm>
          <a:prstGeom prst="rect">
            <a:avLst/>
          </a:prstGeom>
          <a:noFill/>
          <a:ln w="0">
            <a:noFill/>
          </a:ln>
        </p:spPr>
        <p:style>
          <a:lnRef idx="0"/>
          <a:fillRef idx="0"/>
          <a:effectRef idx="0"/>
          <a:fontRef idx="minor"/>
        </p:style>
        <p:txBody>
          <a:bodyPr lIns="0" rIns="0" tIns="0" bIns="0" anchor="t">
            <a:spAutoFit/>
          </a:bodyPr>
          <a:p>
            <a:pPr>
              <a:tabLst>
                <a:tab algn="l" pos="0"/>
                <a:tab algn="l" pos="1158840"/>
                <a:tab algn="l" pos="2317680"/>
                <a:tab algn="l" pos="3476520"/>
                <a:tab algn="l" pos="4635360"/>
                <a:tab algn="l" pos="5794200"/>
                <a:tab algn="l" pos="6953400"/>
                <a:tab algn="l" pos="8112240"/>
                <a:tab algn="l" pos="9271080"/>
                <a:tab algn="l" pos="10429920"/>
              </a:tabLst>
            </a:pPr>
            <a:r>
              <a:rPr b="1" lang="en-US" sz="1500" strike="noStrike" u="none">
                <a:solidFill>
                  <a:srgbClr val="ffffff"/>
                </a:solidFill>
                <a:effectLst/>
                <a:uFillTx/>
                <a:latin typeface="Arial"/>
              </a:rPr>
              <a:t>Corporate Policy Committee</a:t>
            </a:r>
            <a:endParaRPr b="0" lang="en-US" sz="15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27A75FB5-652C-494D-AB69-F5ACF6E792AD}" type="slidenum">
              <a:t>13</a:t>
            </a:fld>
          </a:p>
        </p:txBody>
      </p:sp>
    </p:spTree>
  </p:cSld>
  <p:transition>
    <p:wipe dir="r"/>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34" name="PlaceHolder 1"/>
          <p:cNvSpPr>
            <a:spLocks noGrp="1"/>
          </p:cNvSpPr>
          <p:nvPr>
            <p:ph type="title"/>
          </p:nvPr>
        </p:nvSpPr>
        <p:spPr>
          <a:xfrm>
            <a:off x="76320" y="228600"/>
            <a:ext cx="8991360" cy="4575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000" strike="noStrike" u="none">
                <a:solidFill>
                  <a:srgbClr val="fefb00"/>
                </a:solidFill>
                <a:effectLst/>
                <a:uFillTx/>
                <a:latin typeface="Arial Black"/>
              </a:rPr>
              <a:t>PARTNER EVALUATION CRITERIA</a:t>
            </a:r>
            <a:endParaRPr b="0" lang="en-US" sz="3000" strike="noStrike" u="none">
              <a:solidFill>
                <a:srgbClr val="fefb00"/>
              </a:solidFill>
              <a:effectLst/>
              <a:uFillTx/>
              <a:latin typeface="Arial Black"/>
            </a:endParaRPr>
          </a:p>
        </p:txBody>
      </p:sp>
      <p:sp>
        <p:nvSpPr>
          <p:cNvPr id="235" name=""/>
          <p:cNvSpPr/>
          <p:nvPr/>
        </p:nvSpPr>
        <p:spPr>
          <a:xfrm>
            <a:off x="230040" y="5303880"/>
            <a:ext cx="7986960" cy="1363680"/>
          </a:xfrm>
          <a:custGeom>
            <a:avLst/>
            <a:gdLst/>
            <a:ahLst/>
            <a:rect l="l" t="t" r="r" b="b"/>
            <a:pathLst>
              <a:path w="1352" h="1000">
                <a:moveTo>
                  <a:pt x="0" y="791"/>
                </a:moveTo>
                <a:lnTo>
                  <a:pt x="0" y="440"/>
                </a:lnTo>
                <a:lnTo>
                  <a:pt x="1023" y="184"/>
                </a:lnTo>
                <a:lnTo>
                  <a:pt x="1023" y="0"/>
                </a:lnTo>
                <a:lnTo>
                  <a:pt x="1351" y="480"/>
                </a:lnTo>
                <a:lnTo>
                  <a:pt x="1023" y="999"/>
                </a:lnTo>
                <a:lnTo>
                  <a:pt x="1023" y="791"/>
                </a:lnTo>
                <a:lnTo>
                  <a:pt x="0" y="791"/>
                </a:lnTo>
              </a:path>
            </a:pathLst>
          </a:custGeom>
          <a:solidFill>
            <a:srgbClr val="0000fe"/>
          </a:solidFill>
          <a:ln cap="rnd"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36" name=""/>
          <p:cNvSpPr/>
          <p:nvPr/>
        </p:nvSpPr>
        <p:spPr>
          <a:xfrm>
            <a:off x="230040" y="5608800"/>
            <a:ext cx="4873680" cy="1008000"/>
          </a:xfrm>
          <a:custGeom>
            <a:avLst/>
            <a:gdLst/>
            <a:ahLst/>
            <a:rect l="l" t="t" r="r" b="b"/>
            <a:pathLst>
              <a:path w="1352" h="1000">
                <a:moveTo>
                  <a:pt x="0" y="791"/>
                </a:moveTo>
                <a:lnTo>
                  <a:pt x="0" y="440"/>
                </a:lnTo>
                <a:lnTo>
                  <a:pt x="1023" y="184"/>
                </a:lnTo>
                <a:lnTo>
                  <a:pt x="1023" y="0"/>
                </a:lnTo>
                <a:lnTo>
                  <a:pt x="1351" y="480"/>
                </a:lnTo>
                <a:lnTo>
                  <a:pt x="1023" y="999"/>
                </a:lnTo>
                <a:lnTo>
                  <a:pt x="1023" y="791"/>
                </a:lnTo>
                <a:lnTo>
                  <a:pt x="0" y="791"/>
                </a:lnTo>
              </a:path>
            </a:pathLst>
          </a:custGeom>
          <a:solidFill>
            <a:srgbClr val="0000fe"/>
          </a:solidFill>
          <a:ln cap="rnd"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37" name=""/>
          <p:cNvSpPr/>
          <p:nvPr/>
        </p:nvSpPr>
        <p:spPr>
          <a:xfrm>
            <a:off x="68400" y="3071880"/>
            <a:ext cx="2468520" cy="23367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Individual skills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Problem solving</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People leadership</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Communication</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Specialized knowledge</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Project management (meeting deadlines, etc.)</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Teamwork</a:t>
            </a:r>
            <a:endParaRPr b="0" lang="en-US" sz="1500" strike="noStrike" u="none">
              <a:solidFill>
                <a:srgbClr val="ffffff"/>
              </a:solidFill>
              <a:effectLst/>
              <a:uFillTx/>
              <a:latin typeface="Arial"/>
            </a:endParaRPr>
          </a:p>
        </p:txBody>
      </p:sp>
      <p:sp>
        <p:nvSpPr>
          <p:cNvPr id="238" name=""/>
          <p:cNvSpPr/>
          <p:nvPr/>
        </p:nvSpPr>
        <p:spPr>
          <a:xfrm>
            <a:off x="2606760" y="1951200"/>
            <a:ext cx="3054240" cy="34797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Commercial impact</a:t>
            </a:r>
            <a:endParaRPr b="0" lang="en-US" sz="1500" strike="noStrike" u="none">
              <a:solidFill>
                <a:srgbClr val="ffffff"/>
              </a:solidFill>
              <a:effectLst/>
              <a:uFillTx/>
              <a:latin typeface="Arial"/>
            </a:endParaRPr>
          </a:p>
          <a:p>
            <a:pPr lvl="1" marL="266760" indent="-265320">
              <a:buClr>
                <a:srgbClr val="fefb00"/>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Identifiable value creation</a:t>
            </a:r>
            <a:endParaRPr b="0" lang="en-US" sz="1500" strike="noStrike" u="none">
              <a:solidFill>
                <a:srgbClr val="ffffff"/>
              </a:solidFill>
              <a:effectLst/>
              <a:uFillTx/>
              <a:latin typeface="Arial"/>
            </a:endParaRPr>
          </a:p>
          <a:p>
            <a:pPr lvl="2" marL="528480" indent="-2426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Direct financial impact</a:t>
            </a:r>
            <a:endParaRPr b="0" lang="en-US" sz="1500" strike="noStrike" u="none">
              <a:solidFill>
                <a:srgbClr val="ffffff"/>
              </a:solidFill>
              <a:effectLst/>
              <a:uFillTx/>
              <a:latin typeface="Arial"/>
            </a:endParaRPr>
          </a:p>
          <a:p>
            <a:pPr lvl="2" marL="528480" indent="-242640">
              <a:buClr>
                <a:srgbClr val="ffffff"/>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Business building</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Deal completion/closing skills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Creativity/innovation</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Deal identification </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Structuring (finding the value in a deal)</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Risk management/business judgment</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Customer relationship development and management (upsell)</a:t>
            </a:r>
            <a:endParaRPr b="0" lang="en-US" sz="1500" strike="noStrike" u="none">
              <a:solidFill>
                <a:srgbClr val="ffffff"/>
              </a:solidFill>
              <a:effectLst/>
              <a:uFillTx/>
              <a:latin typeface="Arial"/>
            </a:endParaRPr>
          </a:p>
        </p:txBody>
      </p:sp>
      <p:sp>
        <p:nvSpPr>
          <p:cNvPr id="239" name=""/>
          <p:cNvSpPr/>
          <p:nvPr/>
        </p:nvSpPr>
        <p:spPr>
          <a:xfrm>
            <a:off x="5830920" y="1084320"/>
            <a:ext cx="3058920" cy="37083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Organizational impact</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Demonstrated ability to build and grow businesses</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Extensive followership; recognized people developer</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Collaboration/networking across the organization</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Internal committee participation/leadership </a:t>
            </a:r>
            <a:br>
              <a:rPr sz="1500"/>
            </a:br>
            <a:r>
              <a:rPr b="1" lang="en-US" sz="1500" strike="noStrike" u="none">
                <a:solidFill>
                  <a:srgbClr val="ffffff"/>
                </a:solidFill>
                <a:effectLst/>
                <a:uFillTx/>
                <a:latin typeface="Arial"/>
              </a:rPr>
              <a:t>(e.g., PRC)</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Special project team leadership</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External reputation and network </a:t>
            </a:r>
            <a:endParaRPr b="0" lang="en-US" sz="15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Recruiting leadership</a:t>
            </a:r>
            <a:endParaRPr b="0" lang="en-US" sz="1500" strike="noStrike" u="none">
              <a:solidFill>
                <a:srgbClr val="ffffff"/>
              </a:solidFill>
              <a:effectLst/>
              <a:uFillTx/>
              <a:latin typeface="Arial"/>
            </a:endParaRPr>
          </a:p>
        </p:txBody>
      </p:sp>
      <p:sp>
        <p:nvSpPr>
          <p:cNvPr id="240" name=""/>
          <p:cNvSpPr/>
          <p:nvPr/>
        </p:nvSpPr>
        <p:spPr>
          <a:xfrm>
            <a:off x="68400" y="3381480"/>
            <a:ext cx="2423880" cy="0"/>
          </a:xfrm>
          <a:prstGeom prst="line">
            <a:avLst/>
          </a:prstGeom>
          <a:ln w="507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41" name=""/>
          <p:cNvSpPr/>
          <p:nvPr/>
        </p:nvSpPr>
        <p:spPr>
          <a:xfrm flipH="1" flipV="1">
            <a:off x="2486160" y="2262240"/>
            <a:ext cx="2880" cy="114624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42" name=""/>
          <p:cNvSpPr/>
          <p:nvPr/>
        </p:nvSpPr>
        <p:spPr>
          <a:xfrm>
            <a:off x="2460600" y="2262240"/>
            <a:ext cx="3273480" cy="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43" name=""/>
          <p:cNvSpPr/>
          <p:nvPr/>
        </p:nvSpPr>
        <p:spPr>
          <a:xfrm flipV="1">
            <a:off x="5705640" y="1385640"/>
            <a:ext cx="6120" cy="89532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44" name=""/>
          <p:cNvSpPr/>
          <p:nvPr/>
        </p:nvSpPr>
        <p:spPr>
          <a:xfrm>
            <a:off x="5705640" y="1409760"/>
            <a:ext cx="3281040" cy="0"/>
          </a:xfrm>
          <a:prstGeom prst="line">
            <a:avLst/>
          </a:prstGeom>
          <a:ln w="5400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ffffff"/>
              </a:solidFill>
              <a:effectLst/>
              <a:uFillTx/>
              <a:latin typeface="Arial"/>
            </a:endParaRPr>
          </a:p>
        </p:txBody>
      </p:sp>
      <p:sp>
        <p:nvSpPr>
          <p:cNvPr id="245" name=""/>
          <p:cNvSpPr/>
          <p:nvPr/>
        </p:nvSpPr>
        <p:spPr>
          <a:xfrm>
            <a:off x="230040" y="5862600"/>
            <a:ext cx="3210120" cy="700200"/>
          </a:xfrm>
          <a:custGeom>
            <a:avLst/>
            <a:gdLst/>
            <a:ahLst/>
            <a:rect l="l" t="t" r="r" b="b"/>
            <a:pathLst>
              <a:path w="1352" h="1000">
                <a:moveTo>
                  <a:pt x="0" y="791"/>
                </a:moveTo>
                <a:lnTo>
                  <a:pt x="0" y="440"/>
                </a:lnTo>
                <a:lnTo>
                  <a:pt x="1023" y="184"/>
                </a:lnTo>
                <a:lnTo>
                  <a:pt x="1023" y="0"/>
                </a:lnTo>
                <a:lnTo>
                  <a:pt x="1351" y="480"/>
                </a:lnTo>
                <a:lnTo>
                  <a:pt x="1023" y="999"/>
                </a:lnTo>
                <a:lnTo>
                  <a:pt x="1023" y="791"/>
                </a:lnTo>
                <a:lnTo>
                  <a:pt x="0" y="791"/>
                </a:lnTo>
              </a:path>
            </a:pathLst>
          </a:custGeom>
          <a:solidFill>
            <a:srgbClr val="0000fe"/>
          </a:solidFill>
          <a:ln cap="rnd" w="936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46" name=""/>
          <p:cNvSpPr/>
          <p:nvPr/>
        </p:nvSpPr>
        <p:spPr>
          <a:xfrm>
            <a:off x="847800" y="6140520"/>
            <a:ext cx="2608200" cy="22896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Analyst/Associate</a:t>
            </a:r>
            <a:endParaRPr b="0" lang="en-US" sz="1500" strike="noStrike" u="none">
              <a:solidFill>
                <a:srgbClr val="ffffff"/>
              </a:solidFill>
              <a:effectLst/>
              <a:uFillTx/>
              <a:latin typeface="Arial"/>
            </a:endParaRPr>
          </a:p>
        </p:txBody>
      </p:sp>
      <p:sp>
        <p:nvSpPr>
          <p:cNvPr id="247" name=""/>
          <p:cNvSpPr/>
          <p:nvPr/>
        </p:nvSpPr>
        <p:spPr>
          <a:xfrm>
            <a:off x="3579840" y="5916600"/>
            <a:ext cx="1009800" cy="45756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Manager/</a:t>
            </a:r>
            <a:endParaRPr b="0" lang="en-US" sz="15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Director</a:t>
            </a:r>
            <a:endParaRPr b="0" lang="en-US" sz="1500" strike="noStrike" u="none">
              <a:solidFill>
                <a:srgbClr val="ffffff"/>
              </a:solidFill>
              <a:effectLst/>
              <a:uFillTx/>
              <a:latin typeface="Arial"/>
            </a:endParaRPr>
          </a:p>
        </p:txBody>
      </p:sp>
      <p:sp>
        <p:nvSpPr>
          <p:cNvPr id="248" name=""/>
          <p:cNvSpPr/>
          <p:nvPr/>
        </p:nvSpPr>
        <p:spPr>
          <a:xfrm>
            <a:off x="5286240" y="5904000"/>
            <a:ext cx="2140200" cy="22896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VP, MD, Exec MD</a:t>
            </a:r>
            <a:endParaRPr b="0" lang="en-US" sz="15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5AF20190-4EF9-4C8D-842D-43EB28356913}" type="slidenum">
              <a:t>14</a:t>
            </a:fld>
          </a:p>
        </p:txBody>
      </p:sp>
    </p:spTree>
  </p:cSld>
  <p:transition>
    <p:wipe dir="r"/>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49"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CURRENT COMPENSATION PRINCIPLES</a:t>
            </a:r>
            <a:endParaRPr b="0" lang="en-US" sz="3200" strike="noStrike" u="none">
              <a:solidFill>
                <a:srgbClr val="fefb00"/>
              </a:solidFill>
              <a:effectLst/>
              <a:uFillTx/>
              <a:latin typeface="Arial Black"/>
            </a:endParaRPr>
          </a:p>
        </p:txBody>
      </p:sp>
      <p:sp>
        <p:nvSpPr>
          <p:cNvPr id="250" name=""/>
          <p:cNvSpPr/>
          <p:nvPr/>
        </p:nvSpPr>
        <p:spPr>
          <a:xfrm>
            <a:off x="68400" y="1584360"/>
            <a:ext cx="2860560" cy="4089240"/>
          </a:xfrm>
          <a:prstGeom prst="rect">
            <a:avLst/>
          </a:prstGeom>
          <a:gradFill rotWithShape="0">
            <a:gsLst>
              <a:gs pos="0">
                <a:srgbClr val="000075"/>
              </a:gs>
              <a:gs pos="50000">
                <a:srgbClr val="0000fe"/>
              </a:gs>
              <a:gs pos="100000">
                <a:srgbClr val="000075"/>
              </a:gs>
            </a:gsLst>
            <a:lin ang="13500000"/>
          </a:gradFill>
          <a:ln w="19080">
            <a:solidFill>
              <a:srgbClr val="ffffff"/>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Compensation tenets</a:t>
            </a:r>
            <a:endParaRPr b="0" lang="en-US" sz="1800" strike="noStrike" u="none">
              <a:solidFill>
                <a:srgbClr val="ffffff"/>
              </a:solidFill>
              <a:effectLst/>
              <a:uFillTx/>
              <a:latin typeface="Arial"/>
            </a:endParaRPr>
          </a:p>
        </p:txBody>
      </p:sp>
      <p:sp>
        <p:nvSpPr>
          <p:cNvPr id="251" name=""/>
          <p:cNvSpPr/>
          <p:nvPr/>
        </p:nvSpPr>
        <p:spPr>
          <a:xfrm>
            <a:off x="182520" y="2076480"/>
            <a:ext cx="2746440" cy="3418200"/>
          </a:xfrm>
          <a:prstGeom prst="rect">
            <a:avLst/>
          </a:prstGeom>
          <a:noFill/>
          <a:ln w="0">
            <a:noFill/>
          </a:ln>
        </p:spPr>
        <p:style>
          <a:lnRef idx="0"/>
          <a:fillRef idx="0"/>
          <a:effectRef idx="0"/>
          <a:fontRef idx="minor"/>
        </p:style>
        <p:txBody>
          <a:bodyPr lIns="0" rIns="0" tIns="0" bIns="0" anchor="t">
            <a:spAutoFit/>
          </a:bodyPr>
          <a:p>
            <a:pPr lvl="1" marL="171360" indent="-169920">
              <a:spcAft>
                <a:spcPts val="1576"/>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Partners have more compensation at risk than a typical corporate executive</a:t>
            </a:r>
            <a:endParaRPr b="0" lang="en-US" sz="1800" strike="noStrike" u="none">
              <a:solidFill>
                <a:srgbClr val="ffffff"/>
              </a:solidFill>
              <a:effectLst/>
              <a:uFillTx/>
              <a:latin typeface="Arial"/>
            </a:endParaRPr>
          </a:p>
          <a:p>
            <a:pPr lvl="1" marL="171360" indent="-169920">
              <a:spcAft>
                <a:spcPts val="1576"/>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Increasing variability/ spread in compensation ranges by level</a:t>
            </a:r>
            <a:endParaRPr b="0" lang="en-US" sz="1800" strike="noStrike" u="none">
              <a:solidFill>
                <a:srgbClr val="ffffff"/>
              </a:solidFill>
              <a:effectLst/>
              <a:uFillTx/>
              <a:latin typeface="Arial"/>
            </a:endParaRPr>
          </a:p>
          <a:p>
            <a:pPr lvl="1" marL="171360" indent="-169920">
              <a:spcAft>
                <a:spcPts val="1576"/>
              </a:spcAft>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Corporate-wide bonus pools for each partnership level</a:t>
            </a:r>
            <a:endParaRPr b="0" lang="en-US" sz="1800" strike="noStrike" u="none">
              <a:solidFill>
                <a:srgbClr val="ffffff"/>
              </a:solidFill>
              <a:effectLst/>
              <a:uFillTx/>
              <a:latin typeface="Arial"/>
            </a:endParaRPr>
          </a:p>
        </p:txBody>
      </p:sp>
      <p:graphicFrame>
        <p:nvGraphicFramePr>
          <p:cNvPr id="252" name=""/>
          <p:cNvGraphicFramePr/>
          <p:nvPr/>
        </p:nvGraphicFramePr>
        <p:xfrm>
          <a:off x="3195720" y="1900080"/>
          <a:ext cx="4935600" cy="3076560"/>
        </p:xfrm>
        <a:graphic>
          <a:graphicData uri="http://schemas.openxmlformats.org/presentationml/2006/ole">
            <p:oleObj r:id="rId1" spid="">
              <p:embed/>
              <p:pic>
                <p:nvPicPr>
                  <p:cNvPr id="253" name="" descr=""/>
                  <p:cNvPicPr/>
                  <p:nvPr/>
                </p:nvPicPr>
                <p:blipFill>
                  <a:blip r:embed="rId2"/>
                  <a:stretch/>
                </p:blipFill>
                <p:spPr>
                  <a:xfrm>
                    <a:off x="3195720" y="1900080"/>
                    <a:ext cx="4935600" cy="3076560"/>
                  </a:xfrm>
                  <a:prstGeom prst="rect">
                    <a:avLst/>
                  </a:prstGeom>
                  <a:noFill/>
                  <a:ln w="0">
                    <a:noFill/>
                  </a:ln>
                </p:spPr>
              </p:pic>
            </p:oleObj>
          </a:graphicData>
        </a:graphic>
      </p:graphicFrame>
      <p:sp>
        <p:nvSpPr>
          <p:cNvPr id="254" name=""/>
          <p:cNvSpPr/>
          <p:nvPr/>
        </p:nvSpPr>
        <p:spPr>
          <a:xfrm>
            <a:off x="8143920" y="2613960"/>
            <a:ext cx="1122480" cy="73152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Options/ restricted shares</a:t>
            </a:r>
            <a:endParaRPr b="0" lang="en-US" sz="1600" strike="noStrike" u="none">
              <a:solidFill>
                <a:srgbClr val="ffffff"/>
              </a:solidFill>
              <a:effectLst/>
              <a:uFillTx/>
              <a:latin typeface="Arial"/>
            </a:endParaRPr>
          </a:p>
        </p:txBody>
      </p:sp>
      <p:sp>
        <p:nvSpPr>
          <p:cNvPr id="255" name=""/>
          <p:cNvSpPr/>
          <p:nvPr/>
        </p:nvSpPr>
        <p:spPr>
          <a:xfrm>
            <a:off x="8143920" y="4631040"/>
            <a:ext cx="586800" cy="487800"/>
          </a:xfrm>
          <a:prstGeom prst="rect">
            <a:avLst/>
          </a:prstGeom>
          <a:noFill/>
          <a:ln w="0">
            <a:noFill/>
          </a:ln>
        </p:spPr>
        <p:style>
          <a:lnRef idx="0"/>
          <a:fillRef idx="0"/>
          <a:effectRef idx="0"/>
          <a:fontRef idx="minor"/>
        </p:style>
        <p:txBody>
          <a:bodyPr wrap="none"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Base </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salary</a:t>
            </a:r>
            <a:endParaRPr b="0" lang="en-US" sz="1600" strike="noStrike" u="none">
              <a:solidFill>
                <a:srgbClr val="ffffff"/>
              </a:solidFill>
              <a:effectLst/>
              <a:uFillTx/>
              <a:latin typeface="Arial"/>
            </a:endParaRPr>
          </a:p>
        </p:txBody>
      </p:sp>
      <p:sp>
        <p:nvSpPr>
          <p:cNvPr id="256" name=""/>
          <p:cNvSpPr/>
          <p:nvPr/>
        </p:nvSpPr>
        <p:spPr>
          <a:xfrm>
            <a:off x="3473280" y="4976640"/>
            <a:ext cx="946440" cy="24408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VP </a:t>
            </a:r>
            <a:endParaRPr b="0" lang="en-US" sz="1600" strike="noStrike" u="none">
              <a:solidFill>
                <a:srgbClr val="ffffff"/>
              </a:solidFill>
              <a:effectLst/>
              <a:uFillTx/>
              <a:latin typeface="Arial"/>
            </a:endParaRPr>
          </a:p>
        </p:txBody>
      </p:sp>
      <p:sp>
        <p:nvSpPr>
          <p:cNvPr id="257" name=""/>
          <p:cNvSpPr/>
          <p:nvPr/>
        </p:nvSpPr>
        <p:spPr>
          <a:xfrm>
            <a:off x="5597640" y="4976640"/>
            <a:ext cx="3160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MD</a:t>
            </a:r>
            <a:endParaRPr b="0" lang="en-US" sz="1600" strike="noStrike" u="none">
              <a:solidFill>
                <a:srgbClr val="ffffff"/>
              </a:solidFill>
              <a:effectLst/>
              <a:uFillTx/>
              <a:latin typeface="Arial"/>
            </a:endParaRPr>
          </a:p>
        </p:txBody>
      </p:sp>
      <p:sp>
        <p:nvSpPr>
          <p:cNvPr id="258" name=""/>
          <p:cNvSpPr/>
          <p:nvPr/>
        </p:nvSpPr>
        <p:spPr>
          <a:xfrm>
            <a:off x="7256520" y="4976640"/>
            <a:ext cx="451080" cy="2440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EMD</a:t>
            </a:r>
            <a:endParaRPr b="0" lang="en-US" sz="1600" strike="noStrike" u="none">
              <a:solidFill>
                <a:srgbClr val="ffffff"/>
              </a:solidFill>
              <a:effectLst/>
              <a:uFillTx/>
              <a:latin typeface="Arial"/>
            </a:endParaRPr>
          </a:p>
        </p:txBody>
      </p:sp>
      <p:sp>
        <p:nvSpPr>
          <p:cNvPr id="259" name=""/>
          <p:cNvSpPr/>
          <p:nvPr/>
        </p:nvSpPr>
        <p:spPr>
          <a:xfrm>
            <a:off x="3195720" y="1801800"/>
            <a:ext cx="560700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Relative level of compensation at-risk for partners</a:t>
            </a:r>
            <a:endParaRPr b="0" lang="en-US" sz="1800" strike="noStrike" u="none">
              <a:solidFill>
                <a:srgbClr val="ffffff"/>
              </a:solidFill>
              <a:effectLst/>
              <a:uFillTx/>
              <a:latin typeface="Arial"/>
            </a:endParaRPr>
          </a:p>
        </p:txBody>
      </p:sp>
      <p:sp>
        <p:nvSpPr>
          <p:cNvPr id="260" name=""/>
          <p:cNvSpPr/>
          <p:nvPr/>
        </p:nvSpPr>
        <p:spPr>
          <a:xfrm>
            <a:off x="8143920" y="3986640"/>
            <a:ext cx="799920" cy="48780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Cash bonus</a:t>
            </a:r>
            <a:endParaRPr b="0" lang="en-US" sz="1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B965A0C3-AE0C-495F-BF9F-40C186608536}" type="slidenum">
              <a:t>15</a:t>
            </a:fld>
          </a:p>
        </p:txBody>
      </p:sp>
    </p:spTree>
  </p:cSld>
  <p:transition>
    <p:wipe dir="r"/>
  </p:transition>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61"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CHALLENGES IN COMPENSATING PARTNERS</a:t>
            </a:r>
            <a:endParaRPr b="0" lang="en-US" sz="3200" strike="noStrike" u="none">
              <a:solidFill>
                <a:srgbClr val="fefb00"/>
              </a:solidFill>
              <a:effectLst/>
              <a:uFillTx/>
              <a:latin typeface="Arial Black"/>
            </a:endParaRPr>
          </a:p>
        </p:txBody>
      </p:sp>
      <p:sp>
        <p:nvSpPr>
          <p:cNvPr id="262" name=""/>
          <p:cNvSpPr/>
          <p:nvPr/>
        </p:nvSpPr>
        <p:spPr>
          <a:xfrm>
            <a:off x="1817640" y="1581120"/>
            <a:ext cx="2602080" cy="274680"/>
          </a:xfrm>
          <a:prstGeom prst="rect">
            <a:avLst/>
          </a:prstGeom>
          <a:noFill/>
          <a:ln w="0">
            <a:noFill/>
          </a:ln>
        </p:spPr>
        <p:style>
          <a:lnRef idx="0"/>
          <a:fillRef idx="0"/>
          <a:effectRef idx="0"/>
          <a:fontRef idx="minor"/>
        </p:style>
        <p:txBody>
          <a:bodyPr lIns="0" rIns="0" tIns="0" bIns="0" anchor="t">
            <a:spAutoFit/>
          </a:bodyPr>
          <a:p>
            <a:pPr>
              <a:spcAft>
                <a:spcPts val="1576"/>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Methodology</a:t>
            </a:r>
            <a:endParaRPr b="0" lang="en-US" sz="1800" strike="noStrike" u="none">
              <a:solidFill>
                <a:srgbClr val="ffffff"/>
              </a:solidFill>
              <a:effectLst/>
              <a:uFillTx/>
              <a:latin typeface="Arial"/>
            </a:endParaRPr>
          </a:p>
        </p:txBody>
      </p:sp>
      <p:sp>
        <p:nvSpPr>
          <p:cNvPr id="263" name=""/>
          <p:cNvSpPr/>
          <p:nvPr/>
        </p:nvSpPr>
        <p:spPr>
          <a:xfrm>
            <a:off x="4827600" y="1581120"/>
            <a:ext cx="4240080" cy="274680"/>
          </a:xfrm>
          <a:prstGeom prst="rect">
            <a:avLst/>
          </a:prstGeom>
          <a:noFill/>
          <a:ln w="0">
            <a:noFill/>
          </a:ln>
        </p:spPr>
        <p:style>
          <a:lnRef idx="0"/>
          <a:fillRef idx="0"/>
          <a:effectRef idx="0"/>
          <a:fontRef idx="minor"/>
        </p:style>
        <p:txBody>
          <a:bodyPr lIns="0" rIns="0" tIns="0" bIns="0" anchor="t">
            <a:spAutoFit/>
          </a:bodyPr>
          <a:p>
            <a:pPr>
              <a:spcAft>
                <a:spcPts val="1576"/>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Challenges/implications</a:t>
            </a:r>
            <a:endParaRPr b="0" lang="en-US" sz="1800" strike="noStrike" u="none">
              <a:solidFill>
                <a:srgbClr val="ffffff"/>
              </a:solidFill>
              <a:effectLst/>
              <a:uFillTx/>
              <a:latin typeface="Arial"/>
            </a:endParaRPr>
          </a:p>
        </p:txBody>
      </p:sp>
      <p:sp>
        <p:nvSpPr>
          <p:cNvPr id="264" name=""/>
          <p:cNvSpPr/>
          <p:nvPr/>
        </p:nvSpPr>
        <p:spPr>
          <a:xfrm>
            <a:off x="325440" y="2031840"/>
            <a:ext cx="130968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Approach 1</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p:txBody>
      </p:sp>
      <p:sp>
        <p:nvSpPr>
          <p:cNvPr id="265" name=""/>
          <p:cNvSpPr/>
          <p:nvPr/>
        </p:nvSpPr>
        <p:spPr>
          <a:xfrm>
            <a:off x="1817640" y="2031840"/>
            <a:ext cx="2602080" cy="1218960"/>
          </a:xfrm>
          <a:prstGeom prst="rect">
            <a:avLst/>
          </a:prstGeom>
          <a:noFill/>
          <a:ln w="0">
            <a:noFill/>
          </a:ln>
        </p:spPr>
        <p:style>
          <a:lnRef idx="0"/>
          <a:fillRef idx="0"/>
          <a:effectRef idx="0"/>
          <a:fontRef idx="minor"/>
        </p:style>
        <p:txBody>
          <a:bodyPr lIns="0" rIns="0" tIns="0" bIns="0" anchor="t">
            <a:spAutoFit/>
          </a:bodyPr>
          <a:p>
            <a:pPr>
              <a:spcAft>
                <a:spcPts val="1400"/>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Grant special incentives/ equity interest to be shared by those directly involved with the creation of new businesses</a:t>
            </a:r>
            <a:endParaRPr b="0" lang="en-US" sz="1600" strike="noStrike" u="none">
              <a:solidFill>
                <a:srgbClr val="ffffff"/>
              </a:solidFill>
              <a:effectLst/>
              <a:uFillTx/>
              <a:latin typeface="Arial"/>
            </a:endParaRPr>
          </a:p>
        </p:txBody>
      </p:sp>
      <p:sp>
        <p:nvSpPr>
          <p:cNvPr id="266" name=""/>
          <p:cNvSpPr/>
          <p:nvPr/>
        </p:nvSpPr>
        <p:spPr>
          <a:xfrm>
            <a:off x="4827600" y="2031840"/>
            <a:ext cx="4240080" cy="10270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Does not foster cooperation across the organization in supporting talent or knowledge sharing</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p:txBody>
      </p:sp>
      <p:sp>
        <p:nvSpPr>
          <p:cNvPr id="267" name=""/>
          <p:cNvSpPr/>
          <p:nvPr/>
        </p:nvSpPr>
        <p:spPr>
          <a:xfrm>
            <a:off x="1817640" y="3564000"/>
            <a:ext cx="2602080" cy="1218960"/>
          </a:xfrm>
          <a:prstGeom prst="rect">
            <a:avLst/>
          </a:prstGeom>
          <a:noFill/>
          <a:ln w="0">
            <a:noFill/>
          </a:ln>
        </p:spPr>
        <p:style>
          <a:lnRef idx="0"/>
          <a:fillRef idx="0"/>
          <a:effectRef idx="0"/>
          <a:fontRef idx="minor"/>
        </p:style>
        <p:txBody>
          <a:bodyPr lIns="0" rIns="0" tIns="0" bIns="0" anchor="t">
            <a:spAutoFit/>
          </a:bodyPr>
          <a:p>
            <a:pPr>
              <a:spcAft>
                <a:spcPts val="1400"/>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Use common Enron currency (options/ restricted shares) as a reward for business building </a:t>
            </a:r>
            <a:endParaRPr b="0" lang="en-US" sz="1600" strike="noStrike" u="none">
              <a:solidFill>
                <a:srgbClr val="ffffff"/>
              </a:solidFill>
              <a:effectLst/>
              <a:uFillTx/>
              <a:latin typeface="Arial"/>
            </a:endParaRPr>
          </a:p>
        </p:txBody>
      </p:sp>
      <p:sp>
        <p:nvSpPr>
          <p:cNvPr id="268" name=""/>
          <p:cNvSpPr/>
          <p:nvPr/>
        </p:nvSpPr>
        <p:spPr>
          <a:xfrm>
            <a:off x="4827600" y="3564000"/>
            <a:ext cx="4240080" cy="73152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Value may not be readily or accurately reflected in stock price</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Subject to market externalities </a:t>
            </a:r>
            <a:endParaRPr b="0" lang="en-US" sz="1600" strike="noStrike" u="none">
              <a:solidFill>
                <a:srgbClr val="ffffff"/>
              </a:solidFill>
              <a:effectLst/>
              <a:uFillTx/>
              <a:latin typeface="Arial"/>
            </a:endParaRPr>
          </a:p>
        </p:txBody>
      </p:sp>
      <p:sp>
        <p:nvSpPr>
          <p:cNvPr id="269" name=""/>
          <p:cNvSpPr/>
          <p:nvPr/>
        </p:nvSpPr>
        <p:spPr>
          <a:xfrm>
            <a:off x="1817640" y="5119560"/>
            <a:ext cx="2602080" cy="1462680"/>
          </a:xfrm>
          <a:prstGeom prst="rect">
            <a:avLst/>
          </a:prstGeom>
          <a:noFill/>
          <a:ln w="0">
            <a:noFill/>
          </a:ln>
        </p:spPr>
        <p:style>
          <a:lnRef idx="0"/>
          <a:fillRef idx="0"/>
          <a:effectRef idx="0"/>
          <a:fontRef idx="minor"/>
        </p:style>
        <p:txBody>
          <a:bodyPr lIns="0" rIns="0" tIns="0" bIns="0" anchor="t">
            <a:spAutoFit/>
          </a:bodyPr>
          <a:p>
            <a:pPr>
              <a:spcAft>
                <a:spcPts val="1400"/>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Create specific compensation vehicles linked to building new businesses, but distributed across entire partnership</a:t>
            </a:r>
            <a:endParaRPr b="0" lang="en-US" sz="1600" strike="noStrike" u="none">
              <a:solidFill>
                <a:srgbClr val="ffffff"/>
              </a:solidFill>
              <a:effectLst/>
              <a:uFillTx/>
              <a:latin typeface="Arial"/>
            </a:endParaRPr>
          </a:p>
        </p:txBody>
      </p:sp>
      <p:sp>
        <p:nvSpPr>
          <p:cNvPr id="270" name=""/>
          <p:cNvSpPr/>
          <p:nvPr/>
        </p:nvSpPr>
        <p:spPr>
          <a:xfrm>
            <a:off x="4827600" y="5119560"/>
            <a:ext cx="4240080" cy="14626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Aligns entire leadership group toward creation of new businesses </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Allows partners to have a portion of compensation tied to long term Enron growth in a vehicle other than stock price</a:t>
            </a:r>
            <a:endParaRPr b="0" lang="en-US" sz="1600" strike="noStrike" u="none">
              <a:solidFill>
                <a:srgbClr val="ffffff"/>
              </a:solidFill>
              <a:effectLst/>
              <a:uFillTx/>
              <a:latin typeface="Arial"/>
            </a:endParaRPr>
          </a:p>
        </p:txBody>
      </p:sp>
      <p:sp>
        <p:nvSpPr>
          <p:cNvPr id="271" name=""/>
          <p:cNvSpPr/>
          <p:nvPr/>
        </p:nvSpPr>
        <p:spPr>
          <a:xfrm>
            <a:off x="1817640" y="1897200"/>
            <a:ext cx="7270920" cy="0"/>
          </a:xfrm>
          <a:prstGeom prst="line">
            <a:avLst/>
          </a:prstGeom>
          <a:ln w="1908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272" name=""/>
          <p:cNvSpPr/>
          <p:nvPr/>
        </p:nvSpPr>
        <p:spPr>
          <a:xfrm>
            <a:off x="325440" y="3564000"/>
            <a:ext cx="1592280" cy="2440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Approach 2</a:t>
            </a:r>
            <a:endParaRPr b="0" lang="en-US" sz="1600" strike="noStrike" u="none">
              <a:solidFill>
                <a:srgbClr val="ffffff"/>
              </a:solidFill>
              <a:effectLst/>
              <a:uFillTx/>
              <a:latin typeface="Arial"/>
            </a:endParaRPr>
          </a:p>
        </p:txBody>
      </p:sp>
      <p:sp>
        <p:nvSpPr>
          <p:cNvPr id="273" name=""/>
          <p:cNvSpPr/>
          <p:nvPr/>
        </p:nvSpPr>
        <p:spPr>
          <a:xfrm>
            <a:off x="325440" y="5119560"/>
            <a:ext cx="1309680" cy="4878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Approach 3 (Hybrid)</a:t>
            </a:r>
            <a:endParaRPr b="0" lang="en-US" sz="1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5B809E8C-6FD9-431D-9DF3-1553383A9076}" type="slidenum">
              <a:t>16</a:t>
            </a:fld>
          </a:p>
        </p:txBody>
      </p:sp>
    </p:spTree>
  </p:cSld>
  <p:transition>
    <p:wipe dir="r"/>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74"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CHALLENGES IN COMPENSATING PARTNERS</a:t>
            </a:r>
            <a:endParaRPr b="0" lang="en-US" sz="3200" strike="noStrike" u="none">
              <a:solidFill>
                <a:srgbClr val="fefb00"/>
              </a:solidFill>
              <a:effectLst/>
              <a:uFillTx/>
              <a:latin typeface="Arial Black"/>
            </a:endParaRPr>
          </a:p>
        </p:txBody>
      </p:sp>
      <p:sp>
        <p:nvSpPr>
          <p:cNvPr id="275" name=""/>
          <p:cNvSpPr/>
          <p:nvPr/>
        </p:nvSpPr>
        <p:spPr>
          <a:xfrm>
            <a:off x="76320" y="1623960"/>
            <a:ext cx="2795400" cy="274680"/>
          </a:xfrm>
          <a:prstGeom prst="rect">
            <a:avLst/>
          </a:prstGeom>
          <a:noFill/>
          <a:ln w="0">
            <a:noFill/>
          </a:ln>
        </p:spPr>
        <p:style>
          <a:lnRef idx="0"/>
          <a:fillRef idx="0"/>
          <a:effectRef idx="0"/>
          <a:fontRef idx="minor"/>
        </p:style>
        <p:txBody>
          <a:bodyPr lIns="0" rIns="0" tIns="0" bIns="0" anchor="t">
            <a:spAutoFit/>
          </a:bodyPr>
          <a:p>
            <a:pPr>
              <a:spcAft>
                <a:spcPts val="1576"/>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Situation</a:t>
            </a:r>
            <a:endParaRPr b="0" lang="en-US" sz="1800" strike="noStrike" u="none">
              <a:solidFill>
                <a:srgbClr val="ffffff"/>
              </a:solidFill>
              <a:effectLst/>
              <a:uFillTx/>
              <a:latin typeface="Arial"/>
            </a:endParaRPr>
          </a:p>
        </p:txBody>
      </p:sp>
      <p:sp>
        <p:nvSpPr>
          <p:cNvPr id="276" name=""/>
          <p:cNvSpPr/>
          <p:nvPr/>
        </p:nvSpPr>
        <p:spPr>
          <a:xfrm>
            <a:off x="3139920" y="1623960"/>
            <a:ext cx="2795760" cy="274680"/>
          </a:xfrm>
          <a:prstGeom prst="rect">
            <a:avLst/>
          </a:prstGeom>
          <a:noFill/>
          <a:ln w="0">
            <a:noFill/>
          </a:ln>
        </p:spPr>
        <p:style>
          <a:lnRef idx="0"/>
          <a:fillRef idx="0"/>
          <a:effectRef idx="0"/>
          <a:fontRef idx="minor"/>
        </p:style>
        <p:txBody>
          <a:bodyPr lIns="0" rIns="0" tIns="0" bIns="0" anchor="t">
            <a:spAutoFit/>
          </a:bodyPr>
          <a:p>
            <a:pPr>
              <a:spcAft>
                <a:spcPts val="1576"/>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Complication</a:t>
            </a:r>
            <a:endParaRPr b="0" lang="en-US" sz="1800" strike="noStrike" u="none">
              <a:solidFill>
                <a:srgbClr val="ffffff"/>
              </a:solidFill>
              <a:effectLst/>
              <a:uFillTx/>
              <a:latin typeface="Arial"/>
            </a:endParaRPr>
          </a:p>
        </p:txBody>
      </p:sp>
      <p:sp>
        <p:nvSpPr>
          <p:cNvPr id="277" name=""/>
          <p:cNvSpPr/>
          <p:nvPr/>
        </p:nvSpPr>
        <p:spPr>
          <a:xfrm>
            <a:off x="6267600" y="1623960"/>
            <a:ext cx="2795400" cy="274680"/>
          </a:xfrm>
          <a:prstGeom prst="rect">
            <a:avLst/>
          </a:prstGeom>
          <a:noFill/>
          <a:ln w="0">
            <a:noFill/>
          </a:ln>
        </p:spPr>
        <p:style>
          <a:lnRef idx="0"/>
          <a:fillRef idx="0"/>
          <a:effectRef idx="0"/>
          <a:fontRef idx="minor"/>
        </p:style>
        <p:txBody>
          <a:bodyPr lIns="0" rIns="0" tIns="0" bIns="0" anchor="t">
            <a:spAutoFit/>
          </a:bodyPr>
          <a:p>
            <a:pPr>
              <a:spcAft>
                <a:spcPts val="1576"/>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Resolution</a:t>
            </a:r>
            <a:endParaRPr b="0" lang="en-US" sz="1800" strike="noStrike" u="none">
              <a:solidFill>
                <a:srgbClr val="ffffff"/>
              </a:solidFill>
              <a:effectLst/>
              <a:uFillTx/>
              <a:latin typeface="Arial"/>
            </a:endParaRPr>
          </a:p>
        </p:txBody>
      </p:sp>
      <p:sp>
        <p:nvSpPr>
          <p:cNvPr id="278" name=""/>
          <p:cNvSpPr/>
          <p:nvPr/>
        </p:nvSpPr>
        <p:spPr>
          <a:xfrm>
            <a:off x="76320" y="2075040"/>
            <a:ext cx="2795400" cy="1829160"/>
          </a:xfrm>
          <a:prstGeom prst="rect">
            <a:avLst/>
          </a:prstGeom>
          <a:noFill/>
          <a:ln w="0">
            <a:noFill/>
          </a:ln>
        </p:spPr>
        <p:style>
          <a:lnRef idx="0"/>
          <a:fillRef idx="0"/>
          <a:effectRef idx="0"/>
          <a:fontRef idx="minor"/>
        </p:style>
        <p:txBody>
          <a:bodyPr lIns="0" rIns="0" tIns="0" bIns="0" anchor="t">
            <a:spAutoFit/>
          </a:bodyPr>
          <a:p>
            <a:pPr>
              <a:spcAft>
                <a:spcPts val="1312"/>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Accelerating new business formation is critical to Enron’s success; doing so often requires a currency in new core businesses to ensure near-term internal recognition of importance (e.g., access to talent, BU cooperation)</a:t>
            </a:r>
            <a:endParaRPr b="0" lang="en-US" sz="1500" strike="noStrike" u="none">
              <a:solidFill>
                <a:srgbClr val="ffffff"/>
              </a:solidFill>
              <a:effectLst/>
              <a:uFillTx/>
              <a:latin typeface="Arial"/>
            </a:endParaRPr>
          </a:p>
        </p:txBody>
      </p:sp>
      <p:sp>
        <p:nvSpPr>
          <p:cNvPr id="279" name=""/>
          <p:cNvSpPr/>
          <p:nvPr/>
        </p:nvSpPr>
        <p:spPr>
          <a:xfrm>
            <a:off x="3139920" y="2075040"/>
            <a:ext cx="2795760" cy="457560"/>
          </a:xfrm>
          <a:prstGeom prst="rect">
            <a:avLst/>
          </a:prstGeom>
          <a:noFill/>
          <a:ln w="0">
            <a:noFill/>
          </a:ln>
        </p:spPr>
        <p:style>
          <a:lnRef idx="0"/>
          <a:fillRef idx="0"/>
          <a:effectRef idx="0"/>
          <a:fontRef idx="minor"/>
        </p:style>
        <p:txBody>
          <a:bodyPr lIns="0" rIns="0" tIns="0" bIns="0" anchor="t">
            <a:spAutoFit/>
          </a:bodyPr>
          <a:p>
            <a:pPr>
              <a:spcAft>
                <a:spcPts val="1312"/>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Single shared profit pool is a core tenet of partnership</a:t>
            </a:r>
            <a:endParaRPr b="0" lang="en-US" sz="1500" strike="noStrike" u="none">
              <a:solidFill>
                <a:srgbClr val="ffffff"/>
              </a:solidFill>
              <a:effectLst/>
              <a:uFillTx/>
              <a:latin typeface="Arial"/>
            </a:endParaRPr>
          </a:p>
        </p:txBody>
      </p:sp>
      <p:sp>
        <p:nvSpPr>
          <p:cNvPr id="280" name=""/>
          <p:cNvSpPr/>
          <p:nvPr/>
        </p:nvSpPr>
        <p:spPr>
          <a:xfrm>
            <a:off x="6267600" y="2075040"/>
            <a:ext cx="2795400" cy="1600560"/>
          </a:xfrm>
          <a:prstGeom prst="rect">
            <a:avLst/>
          </a:prstGeom>
          <a:noFill/>
          <a:ln w="0">
            <a:noFill/>
          </a:ln>
        </p:spPr>
        <p:style>
          <a:lnRef idx="0"/>
          <a:fillRef idx="0"/>
          <a:effectRef idx="0"/>
          <a:fontRef idx="minor"/>
        </p:style>
        <p:txBody>
          <a:bodyPr lIns="0" rIns="0" tIns="0" bIns="0" anchor="t">
            <a:spAutoFit/>
          </a:bodyPr>
          <a:p>
            <a:pPr>
              <a:spcAft>
                <a:spcPts val="1312"/>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In selected new business building cases where “phantom shares” or similar vehicles are appropriate, make them available to all partners with well defined valuation methodology and caps</a:t>
            </a:r>
            <a:endParaRPr b="0" lang="en-US" sz="1500" strike="noStrike" u="none">
              <a:solidFill>
                <a:srgbClr val="ffffff"/>
              </a:solidFill>
              <a:effectLst/>
              <a:uFillTx/>
              <a:latin typeface="Arial"/>
            </a:endParaRPr>
          </a:p>
        </p:txBody>
      </p:sp>
      <p:sp>
        <p:nvSpPr>
          <p:cNvPr id="281" name=""/>
          <p:cNvSpPr/>
          <p:nvPr/>
        </p:nvSpPr>
        <p:spPr>
          <a:xfrm>
            <a:off x="76320" y="4095720"/>
            <a:ext cx="2795400" cy="1143360"/>
          </a:xfrm>
          <a:prstGeom prst="rect">
            <a:avLst/>
          </a:prstGeom>
          <a:noFill/>
          <a:ln w="0">
            <a:noFill/>
          </a:ln>
        </p:spPr>
        <p:style>
          <a:lnRef idx="0"/>
          <a:fillRef idx="0"/>
          <a:effectRef idx="0"/>
          <a:fontRef idx="minor"/>
        </p:style>
        <p:txBody>
          <a:bodyPr lIns="0" rIns="0" tIns="0" bIns="0" anchor="t">
            <a:spAutoFit/>
          </a:bodyPr>
          <a:p>
            <a:pPr>
              <a:spcAft>
                <a:spcPts val="1312"/>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In some new business ventures, Enron may desire to seek external funding (primarily for non-core opportunities)</a:t>
            </a:r>
            <a:endParaRPr b="0" lang="en-US" sz="1500" strike="noStrike" u="none">
              <a:solidFill>
                <a:srgbClr val="ffffff"/>
              </a:solidFill>
              <a:effectLst/>
              <a:uFillTx/>
              <a:latin typeface="Arial"/>
            </a:endParaRPr>
          </a:p>
        </p:txBody>
      </p:sp>
      <p:sp>
        <p:nvSpPr>
          <p:cNvPr id="282" name=""/>
          <p:cNvSpPr/>
          <p:nvPr/>
        </p:nvSpPr>
        <p:spPr>
          <a:xfrm>
            <a:off x="3139920" y="4095720"/>
            <a:ext cx="2795760" cy="914760"/>
          </a:xfrm>
          <a:prstGeom prst="rect">
            <a:avLst/>
          </a:prstGeom>
          <a:noFill/>
          <a:ln w="0">
            <a:noFill/>
          </a:ln>
        </p:spPr>
        <p:style>
          <a:lnRef idx="0"/>
          <a:fillRef idx="0"/>
          <a:effectRef idx="0"/>
          <a:fontRef idx="minor"/>
        </p:style>
        <p:txBody>
          <a:bodyPr lIns="0" rIns="0" tIns="0" bIns="0" anchor="t">
            <a:spAutoFit/>
          </a:bodyPr>
          <a:p>
            <a:pPr>
              <a:spcAft>
                <a:spcPts val="1312"/>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External investors often demand that management team share in ownership to ensure alignment of interests</a:t>
            </a:r>
            <a:endParaRPr b="0" lang="en-US" sz="1500" strike="noStrike" u="none">
              <a:solidFill>
                <a:srgbClr val="ffffff"/>
              </a:solidFill>
              <a:effectLst/>
              <a:uFillTx/>
              <a:latin typeface="Arial"/>
            </a:endParaRPr>
          </a:p>
        </p:txBody>
      </p:sp>
      <p:sp>
        <p:nvSpPr>
          <p:cNvPr id="283" name=""/>
          <p:cNvSpPr/>
          <p:nvPr/>
        </p:nvSpPr>
        <p:spPr>
          <a:xfrm>
            <a:off x="6267600" y="4095720"/>
            <a:ext cx="2795400" cy="1143360"/>
          </a:xfrm>
          <a:prstGeom prst="rect">
            <a:avLst/>
          </a:prstGeom>
          <a:noFill/>
          <a:ln w="0">
            <a:noFill/>
          </a:ln>
        </p:spPr>
        <p:style>
          <a:lnRef idx="0"/>
          <a:fillRef idx="0"/>
          <a:effectRef idx="0"/>
          <a:fontRef idx="minor"/>
        </p:style>
        <p:txBody>
          <a:bodyPr lIns="0" rIns="0" tIns="0" bIns="0" anchor="t">
            <a:spAutoFit/>
          </a:bodyPr>
          <a:p>
            <a:pPr>
              <a:spcAft>
                <a:spcPts val="1312"/>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Allow overall partnership (rather than individual venture managers) to share in equity ownership of these businesses</a:t>
            </a:r>
            <a:endParaRPr b="0" lang="en-US" sz="1500" strike="noStrike" u="none">
              <a:solidFill>
                <a:srgbClr val="ffffff"/>
              </a:solidFill>
              <a:effectLst/>
              <a:uFillTx/>
              <a:latin typeface="Arial"/>
            </a:endParaRPr>
          </a:p>
        </p:txBody>
      </p:sp>
      <p:sp>
        <p:nvSpPr>
          <p:cNvPr id="284" name=""/>
          <p:cNvSpPr/>
          <p:nvPr/>
        </p:nvSpPr>
        <p:spPr>
          <a:xfrm>
            <a:off x="76320" y="5462640"/>
            <a:ext cx="2795400" cy="1143360"/>
          </a:xfrm>
          <a:prstGeom prst="rect">
            <a:avLst/>
          </a:prstGeom>
          <a:noFill/>
          <a:ln w="0">
            <a:noFill/>
          </a:ln>
        </p:spPr>
        <p:style>
          <a:lnRef idx="0"/>
          <a:fillRef idx="0"/>
          <a:effectRef idx="0"/>
          <a:fontRef idx="minor"/>
        </p:style>
        <p:txBody>
          <a:bodyPr lIns="0" rIns="0" tIns="0" bIns="0" anchor="t">
            <a:spAutoFit/>
          </a:bodyPr>
          <a:p>
            <a:pPr>
              <a:spcAft>
                <a:spcPts val="1312"/>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Some new business ventures (primarily non-core opportunities) may desire to attract individual investments from management team </a:t>
            </a:r>
            <a:endParaRPr b="0" lang="en-US" sz="1500" strike="noStrike" u="none">
              <a:solidFill>
                <a:srgbClr val="ffffff"/>
              </a:solidFill>
              <a:effectLst/>
              <a:uFillTx/>
              <a:latin typeface="Arial"/>
            </a:endParaRPr>
          </a:p>
        </p:txBody>
      </p:sp>
      <p:sp>
        <p:nvSpPr>
          <p:cNvPr id="285" name=""/>
          <p:cNvSpPr/>
          <p:nvPr/>
        </p:nvSpPr>
        <p:spPr>
          <a:xfrm>
            <a:off x="3139920" y="5462640"/>
            <a:ext cx="2795760" cy="1143360"/>
          </a:xfrm>
          <a:prstGeom prst="rect">
            <a:avLst/>
          </a:prstGeom>
          <a:noFill/>
          <a:ln w="0">
            <a:noFill/>
          </a:ln>
        </p:spPr>
        <p:style>
          <a:lnRef idx="0"/>
          <a:fillRef idx="0"/>
          <a:effectRef idx="0"/>
          <a:fontRef idx="minor"/>
        </p:style>
        <p:txBody>
          <a:bodyPr lIns="0" rIns="0" tIns="0" bIns="0" anchor="t">
            <a:spAutoFit/>
          </a:bodyPr>
          <a:p>
            <a:pPr>
              <a:spcAft>
                <a:spcPts val="1312"/>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Concern may exist over selection process and valuation methodology of individual investments in non-liquid vehicles</a:t>
            </a:r>
            <a:endParaRPr b="0" lang="en-US" sz="1500" strike="noStrike" u="none">
              <a:solidFill>
                <a:srgbClr val="ffffff"/>
              </a:solidFill>
              <a:effectLst/>
              <a:uFillTx/>
              <a:latin typeface="Arial"/>
            </a:endParaRPr>
          </a:p>
        </p:txBody>
      </p:sp>
      <p:sp>
        <p:nvSpPr>
          <p:cNvPr id="286" name=""/>
          <p:cNvSpPr/>
          <p:nvPr/>
        </p:nvSpPr>
        <p:spPr>
          <a:xfrm>
            <a:off x="6267600" y="5462640"/>
            <a:ext cx="2795400" cy="1143360"/>
          </a:xfrm>
          <a:prstGeom prst="rect">
            <a:avLst/>
          </a:prstGeom>
          <a:noFill/>
          <a:ln w="0">
            <a:noFill/>
          </a:ln>
        </p:spPr>
        <p:style>
          <a:lnRef idx="0"/>
          <a:fillRef idx="0"/>
          <a:effectRef idx="0"/>
          <a:fontRef idx="minor"/>
        </p:style>
        <p:txBody>
          <a:bodyPr lIns="0" rIns="0" tIns="0" bIns="0" anchor="t">
            <a:spAutoFit/>
          </a:bodyPr>
          <a:p>
            <a:pPr>
              <a:spcAft>
                <a:spcPts val="1312"/>
              </a:spcAft>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Set up Board to approve individual investments; use external funding pricing to ensure market test when possible</a:t>
            </a:r>
            <a:endParaRPr b="0" lang="en-US" sz="1500" strike="noStrike" u="none">
              <a:solidFill>
                <a:srgbClr val="ffffff"/>
              </a:solidFill>
              <a:effectLst/>
              <a:uFillTx/>
              <a:latin typeface="Arial"/>
            </a:endParaRPr>
          </a:p>
        </p:txBody>
      </p:sp>
      <p:sp>
        <p:nvSpPr>
          <p:cNvPr id="287" name=""/>
          <p:cNvSpPr/>
          <p:nvPr/>
        </p:nvSpPr>
        <p:spPr>
          <a:xfrm>
            <a:off x="68400" y="1940040"/>
            <a:ext cx="9020160" cy="0"/>
          </a:xfrm>
          <a:prstGeom prst="line">
            <a:avLst/>
          </a:prstGeom>
          <a:ln w="1908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grpSp>
        <p:nvGrpSpPr>
          <p:cNvPr id="288" name=""/>
          <p:cNvGrpSpPr/>
          <p:nvPr/>
        </p:nvGrpSpPr>
        <p:grpSpPr>
          <a:xfrm>
            <a:off x="6795360" y="790560"/>
            <a:ext cx="2269800" cy="255240"/>
            <a:chOff x="6795360" y="790560"/>
            <a:chExt cx="2269800" cy="255240"/>
          </a:xfrm>
        </p:grpSpPr>
        <p:sp>
          <p:nvSpPr>
            <p:cNvPr id="289" name=""/>
            <p:cNvSpPr/>
            <p:nvPr/>
          </p:nvSpPr>
          <p:spPr>
            <a:xfrm>
              <a:off x="6795360" y="817560"/>
              <a:ext cx="2269800" cy="2138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i="1" lang="en-US" sz="1400" strike="noStrike" u="none">
                  <a:solidFill>
                    <a:srgbClr val="ffffff"/>
                  </a:solidFill>
                  <a:effectLst/>
                  <a:uFillTx/>
                  <a:latin typeface="Arial"/>
                </a:rPr>
                <a:t>ALTERNATIVE APPROACH</a:t>
              </a:r>
              <a:endParaRPr b="0" lang="en-US" sz="1400" strike="noStrike" u="none">
                <a:solidFill>
                  <a:srgbClr val="ffffff"/>
                </a:solidFill>
                <a:effectLst/>
                <a:uFillTx/>
                <a:latin typeface="Arial"/>
              </a:endParaRPr>
            </a:p>
          </p:txBody>
        </p:sp>
        <p:grpSp>
          <p:nvGrpSpPr>
            <p:cNvPr id="290" name=""/>
            <p:cNvGrpSpPr/>
            <p:nvPr/>
          </p:nvGrpSpPr>
          <p:grpSpPr>
            <a:xfrm>
              <a:off x="6797520" y="790560"/>
              <a:ext cx="2262960" cy="255240"/>
              <a:chOff x="6797520" y="790560"/>
              <a:chExt cx="2262960" cy="255240"/>
            </a:xfrm>
          </p:grpSpPr>
          <p:sp>
            <p:nvSpPr>
              <p:cNvPr id="291" name=""/>
              <p:cNvSpPr/>
              <p:nvPr/>
            </p:nvSpPr>
            <p:spPr>
              <a:xfrm>
                <a:off x="6797520" y="790560"/>
                <a:ext cx="226296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Arial"/>
                </a:endParaRPr>
              </a:p>
            </p:txBody>
          </p:sp>
          <p:sp>
            <p:nvSpPr>
              <p:cNvPr id="292" name=""/>
              <p:cNvSpPr/>
              <p:nvPr/>
            </p:nvSpPr>
            <p:spPr>
              <a:xfrm>
                <a:off x="6797520" y="1045800"/>
                <a:ext cx="2262960" cy="0"/>
              </a:xfrm>
              <a:prstGeom prst="line">
                <a:avLst/>
              </a:prstGeom>
              <a:ln w="9360">
                <a:solidFill>
                  <a:srgbClr val="ffffff"/>
                </a:solidFill>
                <a:miter/>
              </a:ln>
            </p:spPr>
            <p:style>
              <a:lnRef idx="0"/>
              <a:fillRef idx="0"/>
              <a:effectRef idx="0"/>
              <a:fontRef idx="minor"/>
            </p:style>
            <p:txBody>
              <a:bodyPr lIns="0" rIns="0" tIns="0" bIns="0" anchor="t">
                <a:noAutofit/>
              </a:bodyPr>
              <a:p>
                <a:endParaRPr b="0" lang="en-US" sz="2400" strike="noStrike" u="none">
                  <a:solidFill>
                    <a:srgbClr val="ffffff"/>
                  </a:solidFill>
                  <a:effectLst/>
                  <a:uFillTx/>
                  <a:latin typeface="Arial"/>
                </a:endParaRPr>
              </a:p>
            </p:txBody>
          </p:sp>
        </p:grpSp>
      </p:grpSp>
      <p:sp>
        <p:nvSpPr>
          <p:cNvPr id="3" name="PlaceHolder 2"/>
          <p:cNvSpPr>
            <a:spLocks noGrp="1"/>
          </p:cNvSpPr>
          <p:nvPr>
            <p:ph type="sldNum" idx="2"/>
          </p:nvPr>
        </p:nvSpPr>
        <p:spPr/>
        <p:txBody>
          <a:bodyPr/>
          <a:p>
            <a:fld id="{94B918A9-253C-4C5A-A612-E9A58E2D4625}" type="slidenum">
              <a:t>17</a:t>
            </a:fld>
          </a:p>
        </p:txBody>
      </p:sp>
    </p:spTree>
  </p:cSld>
  <p:transition>
    <p:wipe dir="r"/>
  </p:transition>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93"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ISSUES TO ADDRESS IN THE HYBRID COMPENSATION MODEL</a:t>
            </a:r>
            <a:endParaRPr b="0" lang="en-US" sz="3200" strike="noStrike" u="none">
              <a:solidFill>
                <a:srgbClr val="fefb00"/>
              </a:solidFill>
              <a:effectLst/>
              <a:uFillTx/>
              <a:latin typeface="Arial Black"/>
            </a:endParaRPr>
          </a:p>
        </p:txBody>
      </p:sp>
      <p:sp>
        <p:nvSpPr>
          <p:cNvPr id="294" name=""/>
          <p:cNvSpPr/>
          <p:nvPr/>
        </p:nvSpPr>
        <p:spPr>
          <a:xfrm>
            <a:off x="76320" y="1565280"/>
            <a:ext cx="3214440" cy="51274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Type of investments in which the partnership will participate</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Source of investment funding</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Investment decision-making process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Valuation methodology</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p:txBody>
      </p:sp>
      <p:sp>
        <p:nvSpPr>
          <p:cNvPr id="295" name=""/>
          <p:cNvSpPr/>
          <p:nvPr/>
        </p:nvSpPr>
        <p:spPr>
          <a:xfrm>
            <a:off x="4043520" y="1565280"/>
            <a:ext cx="5024160" cy="48376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Partners will share in equity of both new core and non-core business building efforts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A portion of the partnership bonus pool will be designated for funding these new business building ventures </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An independent board will be used to determine which new businesses will be used as partnership investment vehicles and the overall level of management participation</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The independent board will approve specific valuation methodology, take-out provisions, and caps</a:t>
            </a:r>
            <a:endParaRPr b="0" lang="en-US" sz="1800" strike="noStrike" u="none">
              <a:solidFill>
                <a:srgbClr val="ffffff"/>
              </a:solidFill>
              <a:effectLst/>
              <a:uFillTx/>
              <a:latin typeface="Arial"/>
            </a:endParaRPr>
          </a:p>
        </p:txBody>
      </p:sp>
      <p:sp>
        <p:nvSpPr>
          <p:cNvPr id="296" name=""/>
          <p:cNvSpPr/>
          <p:nvPr/>
        </p:nvSpPr>
        <p:spPr>
          <a:xfrm rot="5400000">
            <a:off x="1244520" y="3610800"/>
            <a:ext cx="4668840" cy="577800"/>
          </a:xfrm>
          <a:prstGeom prst="triangle">
            <a:avLst>
              <a:gd name="adj" fmla="val 50000"/>
            </a:avLst>
          </a:prstGeom>
          <a:solidFill>
            <a:srgbClr val="0000fe"/>
          </a:solid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86D8DEE8-B51E-4179-9D10-3DE9E644DCA5}" type="slidenum">
              <a:t>18</a:t>
            </a:fld>
          </a:p>
        </p:txBody>
      </p:sp>
    </p:spTree>
  </p:cSld>
  <p:transition>
    <p:wipe dir="r"/>
  </p:transition>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97"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RELATIVE IMPACT OF HYBRID COMPENSATION APPROACH</a:t>
            </a:r>
            <a:endParaRPr b="0" lang="en-US" sz="3200" strike="noStrike" u="none">
              <a:solidFill>
                <a:srgbClr val="fefb00"/>
              </a:solidFill>
              <a:effectLst/>
              <a:uFillTx/>
              <a:latin typeface="Arial Black"/>
            </a:endParaRPr>
          </a:p>
        </p:txBody>
      </p:sp>
      <p:sp>
        <p:nvSpPr>
          <p:cNvPr id="298" name=""/>
          <p:cNvSpPr/>
          <p:nvPr/>
        </p:nvSpPr>
        <p:spPr>
          <a:xfrm>
            <a:off x="6908760" y="4487760"/>
            <a:ext cx="1673280" cy="24408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Cash bonus</a:t>
            </a:r>
            <a:endParaRPr b="0" lang="en-US" sz="1600" strike="noStrike" u="none">
              <a:solidFill>
                <a:srgbClr val="ffffff"/>
              </a:solidFill>
              <a:effectLst/>
              <a:uFillTx/>
              <a:latin typeface="Arial"/>
            </a:endParaRPr>
          </a:p>
        </p:txBody>
      </p:sp>
      <p:sp>
        <p:nvSpPr>
          <p:cNvPr id="299" name=""/>
          <p:cNvSpPr/>
          <p:nvPr/>
        </p:nvSpPr>
        <p:spPr>
          <a:xfrm>
            <a:off x="6908760" y="5261040"/>
            <a:ext cx="1673280" cy="24408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Base salary</a:t>
            </a:r>
            <a:endParaRPr b="0" lang="en-US" sz="1600" strike="noStrike" u="none">
              <a:solidFill>
                <a:srgbClr val="ffffff"/>
              </a:solidFill>
              <a:effectLst/>
              <a:uFillTx/>
              <a:latin typeface="Arial"/>
            </a:endParaRPr>
          </a:p>
        </p:txBody>
      </p:sp>
      <p:sp>
        <p:nvSpPr>
          <p:cNvPr id="300" name=""/>
          <p:cNvSpPr/>
          <p:nvPr/>
        </p:nvSpPr>
        <p:spPr>
          <a:xfrm>
            <a:off x="1131840" y="5745240"/>
            <a:ext cx="1155600" cy="30528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VP </a:t>
            </a:r>
            <a:endParaRPr b="0" lang="en-US" sz="2000" strike="noStrike" u="none">
              <a:solidFill>
                <a:srgbClr val="ffffff"/>
              </a:solidFill>
              <a:effectLst/>
              <a:uFillTx/>
              <a:latin typeface="Arial"/>
            </a:endParaRPr>
          </a:p>
        </p:txBody>
      </p:sp>
      <p:sp>
        <p:nvSpPr>
          <p:cNvPr id="301" name=""/>
          <p:cNvSpPr/>
          <p:nvPr/>
        </p:nvSpPr>
        <p:spPr>
          <a:xfrm>
            <a:off x="3669840" y="5745240"/>
            <a:ext cx="396360" cy="3052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MD</a:t>
            </a:r>
            <a:endParaRPr b="0" lang="en-US" sz="2000" strike="noStrike" u="none">
              <a:solidFill>
                <a:srgbClr val="ffffff"/>
              </a:solidFill>
              <a:effectLst/>
              <a:uFillTx/>
              <a:latin typeface="Arial"/>
            </a:endParaRPr>
          </a:p>
        </p:txBody>
      </p:sp>
      <p:sp>
        <p:nvSpPr>
          <p:cNvPr id="302" name=""/>
          <p:cNvSpPr/>
          <p:nvPr/>
        </p:nvSpPr>
        <p:spPr>
          <a:xfrm>
            <a:off x="5766840" y="5742000"/>
            <a:ext cx="566280" cy="3052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EMD</a:t>
            </a:r>
            <a:endParaRPr b="0" lang="en-US" sz="2000" strike="noStrike" u="none">
              <a:solidFill>
                <a:srgbClr val="ffffff"/>
              </a:solidFill>
              <a:effectLst/>
              <a:uFillTx/>
              <a:latin typeface="Arial"/>
            </a:endParaRPr>
          </a:p>
        </p:txBody>
      </p:sp>
      <p:sp>
        <p:nvSpPr>
          <p:cNvPr id="303" name=""/>
          <p:cNvSpPr/>
          <p:nvPr/>
        </p:nvSpPr>
        <p:spPr>
          <a:xfrm>
            <a:off x="6908760" y="2148480"/>
            <a:ext cx="1879560" cy="48780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Equity interest in new businesses</a:t>
            </a:r>
            <a:endParaRPr b="0" lang="en-US" sz="1600" strike="noStrike" u="none">
              <a:solidFill>
                <a:srgbClr val="ffffff"/>
              </a:solidFill>
              <a:effectLst/>
              <a:uFillTx/>
              <a:latin typeface="Arial"/>
            </a:endParaRPr>
          </a:p>
        </p:txBody>
      </p:sp>
      <p:graphicFrame>
        <p:nvGraphicFramePr>
          <p:cNvPr id="304" name=""/>
          <p:cNvGraphicFramePr/>
          <p:nvPr/>
        </p:nvGraphicFramePr>
        <p:xfrm>
          <a:off x="746280" y="1751040"/>
          <a:ext cx="6162480" cy="3841560"/>
        </p:xfrm>
        <a:graphic>
          <a:graphicData uri="http://schemas.openxmlformats.org/presentationml/2006/ole">
            <p:oleObj r:id="rId1" spid="">
              <p:embed/>
              <p:pic>
                <p:nvPicPr>
                  <p:cNvPr id="305" name="" descr=""/>
                  <p:cNvPicPr/>
                  <p:nvPr/>
                </p:nvPicPr>
                <p:blipFill>
                  <a:blip r:embed="rId2"/>
                  <a:stretch/>
                </p:blipFill>
                <p:spPr>
                  <a:xfrm>
                    <a:off x="746280" y="1751040"/>
                    <a:ext cx="6162480" cy="3841560"/>
                  </a:xfrm>
                  <a:prstGeom prst="rect">
                    <a:avLst/>
                  </a:prstGeom>
                  <a:noFill/>
                  <a:ln w="0">
                    <a:noFill/>
                  </a:ln>
                </p:spPr>
              </p:pic>
            </p:oleObj>
          </a:graphicData>
        </a:graphic>
      </p:graphicFrame>
      <p:sp>
        <p:nvSpPr>
          <p:cNvPr id="306" name=""/>
          <p:cNvSpPr/>
          <p:nvPr/>
        </p:nvSpPr>
        <p:spPr>
          <a:xfrm>
            <a:off x="6908760" y="2986560"/>
            <a:ext cx="1879560" cy="487800"/>
          </a:xfrm>
          <a:prstGeom prst="rect">
            <a:avLst/>
          </a:prstGeom>
          <a:noFill/>
          <a:ln w="0">
            <a:noFill/>
          </a:ln>
        </p:spPr>
        <p:style>
          <a:lnRef idx="0"/>
          <a:fillRef idx="0"/>
          <a:effectRef idx="0"/>
          <a:fontRef idx="minor"/>
        </p:style>
        <p:txBody>
          <a:bodyPr lIns="0" rIns="0" tIns="0" bIns="0" anchor="ctr">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Options/restricted shares</a:t>
            </a:r>
            <a:endParaRPr b="0" lang="en-US" sz="1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DF431789-1F64-49A3-86D9-63763B41B03D}" type="slidenum">
              <a:t>19</a:t>
            </a:fld>
          </a:p>
        </p:txBody>
      </p:sp>
    </p:spTree>
  </p:cSld>
  <p:transition>
    <p:wipe dir="r"/>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ENRON’S CONTINUING EVOLUTION</a:t>
            </a:r>
            <a:endParaRPr b="0" lang="en-US" sz="3200" strike="noStrike" u="none">
              <a:solidFill>
                <a:srgbClr val="fefb00"/>
              </a:solidFill>
              <a:effectLst/>
              <a:uFillTx/>
              <a:latin typeface="Arial Black"/>
            </a:endParaRPr>
          </a:p>
        </p:txBody>
      </p:sp>
      <p:sp>
        <p:nvSpPr>
          <p:cNvPr id="37" name=""/>
          <p:cNvSpPr/>
          <p:nvPr/>
        </p:nvSpPr>
        <p:spPr>
          <a:xfrm>
            <a:off x="7254720" y="1685880"/>
            <a:ext cx="1833840" cy="48956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Impact</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Substantial shareholder value creation</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Global reputation for innovation</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Abundance of managerial and commercial talent</a:t>
            </a:r>
            <a:endParaRPr b="0" lang="en-US" sz="1800" strike="noStrike" u="none">
              <a:solidFill>
                <a:srgbClr val="ffffff"/>
              </a:solidFill>
              <a:effectLst/>
              <a:uFillTx/>
              <a:latin typeface="Arial"/>
            </a:endParaRPr>
          </a:p>
        </p:txBody>
      </p:sp>
      <p:sp>
        <p:nvSpPr>
          <p:cNvPr id="38" name=""/>
          <p:cNvSpPr/>
          <p:nvPr/>
        </p:nvSpPr>
        <p:spPr>
          <a:xfrm>
            <a:off x="4422600" y="1486080"/>
            <a:ext cx="215424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Today’s Enron</a:t>
            </a:r>
            <a:endParaRPr b="0" lang="en-US" sz="1800" strike="noStrike" u="none">
              <a:solidFill>
                <a:srgbClr val="ffffff"/>
              </a:solidFill>
              <a:effectLst/>
              <a:uFillTx/>
              <a:latin typeface="Arial"/>
            </a:endParaRPr>
          </a:p>
        </p:txBody>
      </p:sp>
      <p:sp>
        <p:nvSpPr>
          <p:cNvPr id="39" name=""/>
          <p:cNvSpPr/>
          <p:nvPr/>
        </p:nvSpPr>
        <p:spPr>
          <a:xfrm>
            <a:off x="1874880" y="1685880"/>
            <a:ext cx="2009880" cy="40147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Yesterday’s Enron</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First Natural Gas Major</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Growth in traditional  </a:t>
            </a:r>
            <a:r>
              <a:rPr b="1" lang="en-US" sz="1800" strike="noStrike" u="sng">
                <a:solidFill>
                  <a:srgbClr val="ffffff"/>
                </a:solidFill>
                <a:effectLst/>
                <a:uFillTx/>
                <a:latin typeface="Arial"/>
              </a:rPr>
              <a:t>asset-based</a:t>
            </a:r>
            <a:r>
              <a:rPr b="1" lang="en-US" sz="1800" strike="noStrike" u="none">
                <a:solidFill>
                  <a:srgbClr val="ffffff"/>
                </a:solidFill>
                <a:effectLst/>
                <a:uFillTx/>
                <a:latin typeface="Arial"/>
              </a:rPr>
              <a:t> businesses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Corporate Model</a:t>
            </a:r>
            <a:endParaRPr b="0" lang="en-US" sz="1800" strike="noStrike" u="none">
              <a:solidFill>
                <a:srgbClr val="ffffff"/>
              </a:solidFill>
              <a:effectLst/>
              <a:uFillTx/>
              <a:latin typeface="Arial"/>
            </a:endParaRPr>
          </a:p>
        </p:txBody>
      </p:sp>
      <p:sp>
        <p:nvSpPr>
          <p:cNvPr id="40" name=""/>
          <p:cNvSpPr/>
          <p:nvPr/>
        </p:nvSpPr>
        <p:spPr>
          <a:xfrm>
            <a:off x="68400" y="1685880"/>
            <a:ext cx="1865160" cy="38408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Vision</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Strategic emphasis</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Organizational concept</a:t>
            </a:r>
            <a:endParaRPr b="0" lang="en-US" sz="1800" strike="noStrike" u="none">
              <a:solidFill>
                <a:srgbClr val="ffffff"/>
              </a:solidFill>
              <a:effectLst/>
              <a:uFillTx/>
              <a:latin typeface="Arial"/>
            </a:endParaRPr>
          </a:p>
        </p:txBody>
      </p:sp>
      <p:sp>
        <p:nvSpPr>
          <p:cNvPr id="41" name=""/>
          <p:cNvSpPr/>
          <p:nvPr/>
        </p:nvSpPr>
        <p:spPr>
          <a:xfrm flipH="1" flipV="1" rot="5400000">
            <a:off x="3009600" y="-557280"/>
            <a:ext cx="1596240" cy="5368680"/>
          </a:xfrm>
          <a:custGeom>
            <a:avLst/>
            <a:gdLst/>
            <a:ahLst/>
            <a:rect l="l" t="t" r="r" b="b"/>
            <a:pathLst>
              <a:path stroke="0" w="21600" h="21600">
                <a:moveTo>
                  <a:pt x="10800" y="0"/>
                </a:moveTo>
                <a:arcTo wR="10800" hR="10800" stAng="-5400000" swAng="6225244"/>
                <a:lnTo>
                  <a:pt x="10800" y="10800"/>
                </a:lnTo>
                <a:close/>
              </a:path>
              <a:path fill="none" w="21600" h="21600">
                <a:moveTo>
                  <a:pt x="10800" y="0"/>
                </a:moveTo>
                <a:arcTo wR="10800" hR="10800" stAng="-5400000" swAng="6225244"/>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42" name=""/>
          <p:cNvSpPr/>
          <p:nvPr/>
        </p:nvSpPr>
        <p:spPr>
          <a:xfrm flipH="1" flipV="1" rot="5400000">
            <a:off x="5760720" y="-694800"/>
            <a:ext cx="1596240" cy="4976640"/>
          </a:xfrm>
          <a:custGeom>
            <a:avLst/>
            <a:gdLst/>
            <a:ahLst/>
            <a:rect l="l" t="t" r="r" b="b"/>
            <a:pathLst>
              <a:path stroke="0" w="21600" h="21600">
                <a:moveTo>
                  <a:pt x="10800" y="0"/>
                </a:moveTo>
                <a:arcTo wR="10800" hR="10800" stAng="-5400000" swAng="6326183"/>
                <a:lnTo>
                  <a:pt x="10800" y="10800"/>
                </a:lnTo>
                <a:close/>
              </a:path>
              <a:path fill="none" w="21600" h="21600">
                <a:moveTo>
                  <a:pt x="10800" y="0"/>
                </a:moveTo>
                <a:arcTo wR="10800" hR="10800" stAng="-5400000" swAng="6326183"/>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43" name=""/>
          <p:cNvSpPr/>
          <p:nvPr/>
        </p:nvSpPr>
        <p:spPr>
          <a:xfrm rot="5400000">
            <a:off x="4940640" y="4042440"/>
            <a:ext cx="3986280" cy="451080"/>
          </a:xfrm>
          <a:prstGeom prst="triangle">
            <a:avLst>
              <a:gd name="adj" fmla="val 50000"/>
            </a:avLst>
          </a:prstGeom>
          <a:solidFill>
            <a:srgbClr val="0000fe"/>
          </a:solidFill>
          <a:ln w="0">
            <a:noFill/>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44" name=""/>
          <p:cNvSpPr/>
          <p:nvPr/>
        </p:nvSpPr>
        <p:spPr>
          <a:xfrm>
            <a:off x="7272360" y="2031840"/>
            <a:ext cx="1816200" cy="0"/>
          </a:xfrm>
          <a:prstGeom prst="line">
            <a:avLst/>
          </a:prstGeom>
          <a:ln w="28440">
            <a:solidFill>
              <a:srgbClr val="fefb00"/>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45" name=""/>
          <p:cNvSpPr/>
          <p:nvPr/>
        </p:nvSpPr>
        <p:spPr>
          <a:xfrm>
            <a:off x="4422600" y="1685880"/>
            <a:ext cx="2154240" cy="40147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Most Innovative Company</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New business building around Enron’s </a:t>
            </a:r>
            <a:r>
              <a:rPr b="1" lang="en-US" sz="1800" strike="noStrike" u="sng">
                <a:solidFill>
                  <a:srgbClr val="ffffff"/>
                </a:solidFill>
                <a:effectLst/>
                <a:uFillTx/>
                <a:latin typeface="Arial"/>
              </a:rPr>
              <a:t>core competencies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Networked model</a:t>
            </a:r>
            <a:endParaRPr b="0" lang="en-US" sz="18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91D6543A-24E8-4711-B8AF-9CC30B648787}" type="slidenum">
              <a:t>2</a:t>
            </a:fld>
          </a:p>
        </p:txBody>
      </p:sp>
    </p:spTree>
  </p:cSld>
  <p:transition>
    <p:wipe dir="r"/>
  </p:transition>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07" name=""/>
          <p:cNvSpPr/>
          <p:nvPr/>
        </p:nvSpPr>
        <p:spPr>
          <a:xfrm>
            <a:off x="4422600" y="1828800"/>
            <a:ext cx="215424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Today’s Enron</a:t>
            </a:r>
            <a:endParaRPr b="0" lang="en-US" sz="1800" strike="noStrike" u="none">
              <a:solidFill>
                <a:srgbClr val="ffffff"/>
              </a:solidFill>
              <a:effectLst/>
              <a:uFillTx/>
              <a:latin typeface="Arial"/>
            </a:endParaRPr>
          </a:p>
        </p:txBody>
      </p:sp>
      <p:sp>
        <p:nvSpPr>
          <p:cNvPr id="308" name=""/>
          <p:cNvSpPr/>
          <p:nvPr/>
        </p:nvSpPr>
        <p:spPr>
          <a:xfrm flipH="1" flipV="1" rot="5400000">
            <a:off x="5761800" y="-349200"/>
            <a:ext cx="1596240" cy="4977720"/>
          </a:xfrm>
          <a:custGeom>
            <a:avLst/>
            <a:gdLst/>
            <a:ahLst/>
            <a:rect l="l" t="t" r="r" b="b"/>
            <a:pathLst>
              <a:path stroke="0" w="21600" h="21600">
                <a:moveTo>
                  <a:pt x="10800" y="0"/>
                </a:moveTo>
                <a:arcTo wR="10800" hR="10800" stAng="-5400000" swAng="5637252"/>
                <a:lnTo>
                  <a:pt x="10800" y="10800"/>
                </a:lnTo>
                <a:close/>
              </a:path>
              <a:path fill="none" w="21600" h="21600">
                <a:moveTo>
                  <a:pt x="10800" y="0"/>
                </a:moveTo>
                <a:arcTo wR="10800" hR="10800" stAng="-5400000" swAng="5637252"/>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09" name=""/>
          <p:cNvSpPr/>
          <p:nvPr/>
        </p:nvSpPr>
        <p:spPr>
          <a:xfrm>
            <a:off x="4422600" y="2028960"/>
            <a:ext cx="2154240" cy="4679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Most Innovative Company</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New business building around Enron’s </a:t>
            </a:r>
            <a:r>
              <a:rPr b="1" lang="en-US" sz="1800" strike="noStrike" u="sng">
                <a:solidFill>
                  <a:srgbClr val="ffffff"/>
                </a:solidFill>
                <a:effectLst/>
                <a:uFillTx/>
                <a:latin typeface="Arial"/>
              </a:rPr>
              <a:t>core competencies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Networked model</a:t>
            </a:r>
            <a:endParaRPr b="0" lang="en-US" sz="1800" strike="noStrike" u="none">
              <a:solidFill>
                <a:srgbClr val="ffffff"/>
              </a:solidFill>
              <a:effectLst/>
              <a:uFillTx/>
              <a:latin typeface="Arial"/>
            </a:endParaRPr>
          </a:p>
        </p:txBody>
      </p:sp>
      <p:sp>
        <p:nvSpPr>
          <p:cNvPr id="310"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BUILDING THE ENRON OF TOMORROW</a:t>
            </a:r>
            <a:endParaRPr b="0" lang="en-US" sz="3200" strike="noStrike" u="none">
              <a:solidFill>
                <a:srgbClr val="fefb00"/>
              </a:solidFill>
              <a:effectLst/>
              <a:uFillTx/>
              <a:latin typeface="Arial Black"/>
            </a:endParaRPr>
          </a:p>
        </p:txBody>
      </p:sp>
      <p:sp>
        <p:nvSpPr>
          <p:cNvPr id="311" name=""/>
          <p:cNvSpPr/>
          <p:nvPr/>
        </p:nvSpPr>
        <p:spPr>
          <a:xfrm>
            <a:off x="6694560" y="2028960"/>
            <a:ext cx="2394000" cy="45633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Most Valued Company</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Broad-based business building development by leveraging </a:t>
            </a:r>
            <a:r>
              <a:rPr b="1" lang="en-US" sz="1800" strike="noStrike" u="sng">
                <a:solidFill>
                  <a:srgbClr val="ffffff"/>
                </a:solidFill>
                <a:effectLst/>
                <a:uFillTx/>
                <a:latin typeface="Arial"/>
              </a:rPr>
              <a:t>intangible capital</a:t>
            </a:r>
            <a:r>
              <a:rPr b="1" lang="en-US" sz="1800" strike="noStrike" u="none">
                <a:solidFill>
                  <a:srgbClr val="ffffff"/>
                </a:solidFill>
                <a:effectLst/>
                <a:uFillTx/>
                <a:latin typeface="Arial"/>
              </a:rPr>
              <a:t> (i.e., knowledge, talent, networks)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Professional Partnership Model</a:t>
            </a:r>
            <a:endParaRPr b="0" lang="en-US" sz="1800" strike="noStrike" u="none">
              <a:solidFill>
                <a:srgbClr val="ffffff"/>
              </a:solidFill>
              <a:effectLst/>
              <a:uFillTx/>
              <a:latin typeface="Arial"/>
            </a:endParaRPr>
          </a:p>
        </p:txBody>
      </p:sp>
      <p:sp>
        <p:nvSpPr>
          <p:cNvPr id="312" name=""/>
          <p:cNvSpPr/>
          <p:nvPr/>
        </p:nvSpPr>
        <p:spPr>
          <a:xfrm>
            <a:off x="1874880" y="2028960"/>
            <a:ext cx="2009880" cy="4679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Yesterday’s Enron</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First Natural Gas Major</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Growth in traditional  </a:t>
            </a:r>
            <a:r>
              <a:rPr b="1" lang="en-US" sz="1800" strike="noStrike" u="sng">
                <a:solidFill>
                  <a:srgbClr val="ffffff"/>
                </a:solidFill>
                <a:effectLst/>
                <a:uFillTx/>
                <a:latin typeface="Arial"/>
              </a:rPr>
              <a:t>asset-based</a:t>
            </a:r>
            <a:r>
              <a:rPr b="1" lang="en-US" sz="1800" strike="noStrike" u="none">
                <a:solidFill>
                  <a:srgbClr val="ffffff"/>
                </a:solidFill>
                <a:effectLst/>
                <a:uFillTx/>
                <a:latin typeface="Arial"/>
              </a:rPr>
              <a:t> businesses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Corporate Model</a:t>
            </a:r>
            <a:endParaRPr b="0" lang="en-US" sz="1800" strike="noStrike" u="none">
              <a:solidFill>
                <a:srgbClr val="ffffff"/>
              </a:solidFill>
              <a:effectLst/>
              <a:uFillTx/>
              <a:latin typeface="Arial"/>
            </a:endParaRPr>
          </a:p>
        </p:txBody>
      </p:sp>
      <p:sp>
        <p:nvSpPr>
          <p:cNvPr id="313" name=""/>
          <p:cNvSpPr/>
          <p:nvPr/>
        </p:nvSpPr>
        <p:spPr>
          <a:xfrm>
            <a:off x="68400" y="2028960"/>
            <a:ext cx="1865160" cy="43894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Vision</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Strategic emphasis</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Organizational concept</a:t>
            </a:r>
            <a:endParaRPr b="0" lang="en-US" sz="1800" strike="noStrike" u="none">
              <a:solidFill>
                <a:srgbClr val="ffffff"/>
              </a:solidFill>
              <a:effectLst/>
              <a:uFillTx/>
              <a:latin typeface="Arial"/>
            </a:endParaRPr>
          </a:p>
        </p:txBody>
      </p:sp>
      <p:sp>
        <p:nvSpPr>
          <p:cNvPr id="314" name=""/>
          <p:cNvSpPr/>
          <p:nvPr/>
        </p:nvSpPr>
        <p:spPr>
          <a:xfrm flipH="1" flipV="1" rot="5400000">
            <a:off x="3012120" y="-209160"/>
            <a:ext cx="1596240" cy="5367960"/>
          </a:xfrm>
          <a:custGeom>
            <a:avLst/>
            <a:gdLst/>
            <a:ahLst/>
            <a:rect l="l" t="t" r="r" b="b"/>
            <a:pathLst>
              <a:path stroke="0" w="21600" h="21600">
                <a:moveTo>
                  <a:pt x="10800" y="0"/>
                </a:moveTo>
                <a:arcTo wR="10800" hR="10800" stAng="-5400000" swAng="6315838"/>
                <a:lnTo>
                  <a:pt x="10800" y="10800"/>
                </a:lnTo>
                <a:close/>
              </a:path>
              <a:path fill="none" w="21600" h="21600">
                <a:moveTo>
                  <a:pt x="10800" y="0"/>
                </a:moveTo>
                <a:arcTo wR="10800" hR="10800" stAng="-5400000" swAng="6315838"/>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15" name=""/>
          <p:cNvSpPr/>
          <p:nvPr/>
        </p:nvSpPr>
        <p:spPr>
          <a:xfrm flipH="1" flipV="1" rot="5400000">
            <a:off x="7954200" y="-668160"/>
            <a:ext cx="1596240" cy="4977720"/>
          </a:xfrm>
          <a:custGeom>
            <a:avLst/>
            <a:gdLst/>
            <a:ahLst/>
            <a:rect l="l" t="t" r="r" b="b"/>
            <a:pathLst>
              <a:path stroke="0" w="21600" h="21600">
                <a:moveTo>
                  <a:pt x="10800" y="0"/>
                </a:moveTo>
                <a:arcTo wR="10800" hR="10800" stAng="-5400000" swAng="5821945"/>
                <a:lnTo>
                  <a:pt x="10800" y="10800"/>
                </a:lnTo>
                <a:close/>
              </a:path>
              <a:path fill="none" w="21600" h="21600">
                <a:moveTo>
                  <a:pt x="10800" y="0"/>
                </a:moveTo>
                <a:arcTo wR="10800" hR="10800" stAng="-5400000" swAng="5821945"/>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16" name=""/>
          <p:cNvSpPr/>
          <p:nvPr/>
        </p:nvSpPr>
        <p:spPr>
          <a:xfrm>
            <a:off x="6694560" y="1511280"/>
            <a:ext cx="251604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Tomorrow’s Enron</a:t>
            </a:r>
            <a:endParaRPr b="0" lang="en-US" sz="18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52583198-1183-4BDB-A816-F495F0B604E9}" type="slidenum">
              <a:t>20</a:t>
            </a:fld>
          </a:p>
        </p:txBody>
      </p:sp>
    </p:spTree>
  </p:cSld>
  <p:transition>
    <p:wipe dir="r"/>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76320" y="228240"/>
            <a:ext cx="8991360" cy="14637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HOWEVER, ENRON NOW FACES THE TYPICAL CHALLENGES OF A HIGHLY SUCCESSFUL COMPANY</a:t>
            </a:r>
            <a:endParaRPr b="0" lang="en-US" sz="3200" strike="noStrike" u="none">
              <a:solidFill>
                <a:srgbClr val="fefb00"/>
              </a:solidFill>
              <a:effectLst/>
              <a:uFillTx/>
              <a:latin typeface="Arial Black"/>
            </a:endParaRPr>
          </a:p>
        </p:txBody>
      </p:sp>
      <p:sp>
        <p:nvSpPr>
          <p:cNvPr id="47" name=""/>
          <p:cNvSpPr/>
          <p:nvPr/>
        </p:nvSpPr>
        <p:spPr>
          <a:xfrm>
            <a:off x="909720" y="3106800"/>
            <a:ext cx="3579840" cy="35679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Perception that “room at the top” is limited given a very young senior leadership team</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Perception that current stock options have less upside than those of the past</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Reality that several executives have become independently wealthy</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Substantial external demand for Enron talent</a:t>
            </a:r>
            <a:endParaRPr b="0" lang="en-US" sz="1600" strike="noStrike" u="none">
              <a:solidFill>
                <a:srgbClr val="ffffff"/>
              </a:solidFill>
              <a:effectLst/>
              <a:uFillTx/>
              <a:latin typeface="Arial"/>
            </a:endParaRPr>
          </a:p>
        </p:txBody>
      </p:sp>
      <p:sp>
        <p:nvSpPr>
          <p:cNvPr id="48" name=""/>
          <p:cNvSpPr/>
          <p:nvPr/>
        </p:nvSpPr>
        <p:spPr>
          <a:xfrm>
            <a:off x="4659480" y="3106800"/>
            <a:ext cx="3579480" cy="30286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Current stock valuation implies substantial earnings growth</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Creation of additional shareholder value will require even higher growth rates</a:t>
            </a: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These growth levels will require the rapid and broad development of new businesses beyond the boundaries of existing business units</a:t>
            </a:r>
            <a:endParaRPr b="0" lang="en-US" sz="1600" strike="noStrike" u="none">
              <a:solidFill>
                <a:srgbClr val="ffffff"/>
              </a:solidFill>
              <a:effectLst/>
              <a:uFillTx/>
              <a:latin typeface="Arial"/>
            </a:endParaRPr>
          </a:p>
        </p:txBody>
      </p:sp>
      <p:sp>
        <p:nvSpPr>
          <p:cNvPr id="49" name=""/>
          <p:cNvSpPr/>
          <p:nvPr/>
        </p:nvSpPr>
        <p:spPr>
          <a:xfrm>
            <a:off x="909720" y="1927080"/>
            <a:ext cx="3025800" cy="949320"/>
          </a:xfrm>
          <a:prstGeom prst="ellipse">
            <a:avLst/>
          </a:prstGeom>
          <a:gradFill rotWithShape="0">
            <a:gsLst>
              <a:gs pos="0">
                <a:srgbClr val="0000fe"/>
              </a:gs>
              <a:gs pos="100000">
                <a:srgbClr val="000075"/>
              </a:gs>
            </a:gsLst>
            <a:path path="rect">
              <a:fillToRect l="50000" t="50000" r="50000" b="50000"/>
            </a:path>
          </a:gradFill>
          <a:ln w="9360">
            <a:solidFill>
              <a:srgbClr val="0000fe"/>
            </a:solidFill>
            <a:miter/>
          </a:ln>
        </p:spPr>
        <p:style>
          <a:lnRef idx="0"/>
          <a:fillRef idx="0"/>
          <a:effectRef idx="0"/>
          <a:fontRef idx="minor"/>
        </p:style>
        <p:txBody>
          <a:bodyPr lIns="0" rIns="0" tIns="0" bIns="0" anchor="ctr" anchorCtr="1">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Talent retention</a:t>
            </a:r>
            <a:endParaRPr b="0" lang="en-US" sz="1600" strike="noStrike" u="none">
              <a:solidFill>
                <a:srgbClr val="ffffff"/>
              </a:solidFill>
              <a:effectLst/>
              <a:uFillTx/>
              <a:latin typeface="Arial"/>
            </a:endParaRPr>
          </a:p>
        </p:txBody>
      </p:sp>
      <p:sp>
        <p:nvSpPr>
          <p:cNvPr id="50" name=""/>
          <p:cNvSpPr/>
          <p:nvPr/>
        </p:nvSpPr>
        <p:spPr>
          <a:xfrm>
            <a:off x="4930920" y="1927080"/>
            <a:ext cx="3028680" cy="949320"/>
          </a:xfrm>
          <a:prstGeom prst="ellipse">
            <a:avLst/>
          </a:prstGeom>
          <a:gradFill rotWithShape="0">
            <a:gsLst>
              <a:gs pos="0">
                <a:srgbClr val="0000fe"/>
              </a:gs>
              <a:gs pos="100000">
                <a:srgbClr val="000075"/>
              </a:gs>
            </a:gsLst>
            <a:path path="rect">
              <a:fillToRect l="50000" t="50000" r="50000" b="50000"/>
            </a:path>
          </a:gradFill>
          <a:ln w="9360">
            <a:solidFill>
              <a:srgbClr val="0000fe"/>
            </a:solidFill>
            <a:miter/>
          </a:ln>
        </p:spPr>
        <p:style>
          <a:lnRef idx="0"/>
          <a:fillRef idx="0"/>
          <a:effectRef idx="0"/>
          <a:fontRef idx="minor"/>
        </p:style>
        <p:txBody>
          <a:bodyPr lIns="0" rIns="0" tIns="0" bIns="0" anchor="ctr" anchorCtr="1">
            <a:norm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Market performance</a:t>
            </a:r>
            <a:endParaRPr b="0" lang="en-US" sz="16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39A8E847-2ACB-46FA-89A3-798CD0B4EF57}" type="slidenum">
              <a:t>3</a:t>
            </a:fld>
          </a:p>
        </p:txBody>
      </p:sp>
    </p:spTree>
  </p:cSld>
  <p:transition>
    <p:wipe dir="r"/>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1" name=""/>
          <p:cNvSpPr/>
          <p:nvPr/>
        </p:nvSpPr>
        <p:spPr>
          <a:xfrm>
            <a:off x="4422600" y="1828800"/>
            <a:ext cx="215424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Today’s Enron</a:t>
            </a:r>
            <a:endParaRPr b="0" lang="en-US" sz="1800" strike="noStrike" u="none">
              <a:solidFill>
                <a:srgbClr val="ffffff"/>
              </a:solidFill>
              <a:effectLst/>
              <a:uFillTx/>
              <a:latin typeface="Arial"/>
            </a:endParaRPr>
          </a:p>
        </p:txBody>
      </p:sp>
      <p:sp>
        <p:nvSpPr>
          <p:cNvPr id="52" name=""/>
          <p:cNvSpPr/>
          <p:nvPr/>
        </p:nvSpPr>
        <p:spPr>
          <a:xfrm flipH="1" flipV="1" rot="5400000">
            <a:off x="5761800" y="-349200"/>
            <a:ext cx="1596240" cy="4977720"/>
          </a:xfrm>
          <a:custGeom>
            <a:avLst/>
            <a:gdLst/>
            <a:ahLst/>
            <a:rect l="l" t="t" r="r" b="b"/>
            <a:pathLst>
              <a:path stroke="0" w="21600" h="21600">
                <a:moveTo>
                  <a:pt x="10800" y="0"/>
                </a:moveTo>
                <a:arcTo wR="10800" hR="10800" stAng="-5400000" swAng="5637252"/>
                <a:lnTo>
                  <a:pt x="10800" y="10800"/>
                </a:lnTo>
                <a:close/>
              </a:path>
              <a:path fill="none" w="21600" h="21600">
                <a:moveTo>
                  <a:pt x="10800" y="0"/>
                </a:moveTo>
                <a:arcTo wR="10800" hR="10800" stAng="-5400000" swAng="5637252"/>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53" name=""/>
          <p:cNvSpPr/>
          <p:nvPr/>
        </p:nvSpPr>
        <p:spPr>
          <a:xfrm>
            <a:off x="4422600" y="2028960"/>
            <a:ext cx="2154240" cy="4679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Most Innovative Company</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New business building around Enron’s </a:t>
            </a:r>
            <a:r>
              <a:rPr b="1" lang="en-US" sz="1800" strike="noStrike" u="sng">
                <a:solidFill>
                  <a:srgbClr val="ffffff"/>
                </a:solidFill>
                <a:effectLst/>
                <a:uFillTx/>
                <a:latin typeface="Arial"/>
              </a:rPr>
              <a:t>core competencies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Networked model</a:t>
            </a:r>
            <a:endParaRPr b="0" lang="en-US" sz="1800" strike="noStrike" u="none">
              <a:solidFill>
                <a:srgbClr val="ffffff"/>
              </a:solidFill>
              <a:effectLst/>
              <a:uFillTx/>
              <a:latin typeface="Arial"/>
            </a:endParaRPr>
          </a:p>
        </p:txBody>
      </p:sp>
      <p:sp>
        <p:nvSpPr>
          <p:cNvPr id="54"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BUILDING THE ENRON OF TOMORROW</a:t>
            </a:r>
            <a:endParaRPr b="0" lang="en-US" sz="3200" strike="noStrike" u="none">
              <a:solidFill>
                <a:srgbClr val="fefb00"/>
              </a:solidFill>
              <a:effectLst/>
              <a:uFillTx/>
              <a:latin typeface="Arial Black"/>
            </a:endParaRPr>
          </a:p>
        </p:txBody>
      </p:sp>
      <p:sp>
        <p:nvSpPr>
          <p:cNvPr id="55" name=""/>
          <p:cNvSpPr/>
          <p:nvPr/>
        </p:nvSpPr>
        <p:spPr>
          <a:xfrm>
            <a:off x="6694560" y="2028960"/>
            <a:ext cx="2394000" cy="45633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Most Valued Company</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Broad-based business building development by leveraging </a:t>
            </a:r>
            <a:r>
              <a:rPr b="1" lang="en-US" sz="1800" strike="noStrike" u="sng">
                <a:solidFill>
                  <a:srgbClr val="ffffff"/>
                </a:solidFill>
                <a:effectLst/>
                <a:uFillTx/>
                <a:latin typeface="Arial"/>
              </a:rPr>
              <a:t>intangible capital</a:t>
            </a:r>
            <a:r>
              <a:rPr b="1" lang="en-US" sz="1800" strike="noStrike" u="none">
                <a:solidFill>
                  <a:srgbClr val="ffffff"/>
                </a:solidFill>
                <a:effectLst/>
                <a:uFillTx/>
                <a:latin typeface="Arial"/>
              </a:rPr>
              <a:t> (i.e., knowledge, talent, networks)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Professional Partnership Model</a:t>
            </a:r>
            <a:endParaRPr b="0" lang="en-US" sz="1800" strike="noStrike" u="none">
              <a:solidFill>
                <a:srgbClr val="ffffff"/>
              </a:solidFill>
              <a:effectLst/>
              <a:uFillTx/>
              <a:latin typeface="Arial"/>
            </a:endParaRPr>
          </a:p>
        </p:txBody>
      </p:sp>
      <p:sp>
        <p:nvSpPr>
          <p:cNvPr id="56" name=""/>
          <p:cNvSpPr/>
          <p:nvPr/>
        </p:nvSpPr>
        <p:spPr>
          <a:xfrm>
            <a:off x="1874880" y="2028960"/>
            <a:ext cx="2009880" cy="4679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Yesterday’s Enron</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World’s First Natural Gas Major</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Growth in traditional  </a:t>
            </a:r>
            <a:r>
              <a:rPr b="1" lang="en-US" sz="1800" strike="noStrike" u="sng">
                <a:solidFill>
                  <a:srgbClr val="ffffff"/>
                </a:solidFill>
                <a:effectLst/>
                <a:uFillTx/>
                <a:latin typeface="Arial"/>
              </a:rPr>
              <a:t>asset-based</a:t>
            </a:r>
            <a:r>
              <a:rPr b="1" lang="en-US" sz="1800" strike="noStrike" u="none">
                <a:solidFill>
                  <a:srgbClr val="ffffff"/>
                </a:solidFill>
                <a:effectLst/>
                <a:uFillTx/>
                <a:latin typeface="Arial"/>
              </a:rPr>
              <a:t> businesses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Corporate Model</a:t>
            </a:r>
            <a:endParaRPr b="0" lang="en-US" sz="1800" strike="noStrike" u="none">
              <a:solidFill>
                <a:srgbClr val="ffffff"/>
              </a:solidFill>
              <a:effectLst/>
              <a:uFillTx/>
              <a:latin typeface="Arial"/>
            </a:endParaRPr>
          </a:p>
        </p:txBody>
      </p:sp>
      <p:sp>
        <p:nvSpPr>
          <p:cNvPr id="57" name=""/>
          <p:cNvSpPr/>
          <p:nvPr/>
        </p:nvSpPr>
        <p:spPr>
          <a:xfrm>
            <a:off x="68400" y="2028960"/>
            <a:ext cx="1865160" cy="43894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Vision</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Strategic emphasis</a:t>
            </a: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Organizational concept</a:t>
            </a:r>
            <a:endParaRPr b="0" lang="en-US" sz="1800" strike="noStrike" u="none">
              <a:solidFill>
                <a:srgbClr val="ffffff"/>
              </a:solidFill>
              <a:effectLst/>
              <a:uFillTx/>
              <a:latin typeface="Arial"/>
            </a:endParaRPr>
          </a:p>
        </p:txBody>
      </p:sp>
      <p:sp>
        <p:nvSpPr>
          <p:cNvPr id="58" name=""/>
          <p:cNvSpPr/>
          <p:nvPr/>
        </p:nvSpPr>
        <p:spPr>
          <a:xfrm flipH="1" flipV="1" rot="5400000">
            <a:off x="3012120" y="-209160"/>
            <a:ext cx="1596240" cy="5367960"/>
          </a:xfrm>
          <a:custGeom>
            <a:avLst/>
            <a:gdLst/>
            <a:ahLst/>
            <a:rect l="l" t="t" r="r" b="b"/>
            <a:pathLst>
              <a:path stroke="0" w="21600" h="21600">
                <a:moveTo>
                  <a:pt x="10800" y="0"/>
                </a:moveTo>
                <a:arcTo wR="10800" hR="10800" stAng="-5400000" swAng="6315838"/>
                <a:lnTo>
                  <a:pt x="10800" y="10800"/>
                </a:lnTo>
                <a:close/>
              </a:path>
              <a:path fill="none" w="21600" h="21600">
                <a:moveTo>
                  <a:pt x="10800" y="0"/>
                </a:moveTo>
                <a:arcTo wR="10800" hR="10800" stAng="-5400000" swAng="6315838"/>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59" name=""/>
          <p:cNvSpPr/>
          <p:nvPr/>
        </p:nvSpPr>
        <p:spPr>
          <a:xfrm flipH="1" flipV="1" rot="5400000">
            <a:off x="7954200" y="-668160"/>
            <a:ext cx="1596240" cy="4977720"/>
          </a:xfrm>
          <a:custGeom>
            <a:avLst/>
            <a:gdLst/>
            <a:ahLst/>
            <a:rect l="l" t="t" r="r" b="b"/>
            <a:pathLst>
              <a:path stroke="0" w="21600" h="21600">
                <a:moveTo>
                  <a:pt x="10800" y="0"/>
                </a:moveTo>
                <a:arcTo wR="10800" hR="10800" stAng="-5400000" swAng="5821945"/>
                <a:lnTo>
                  <a:pt x="10800" y="10800"/>
                </a:lnTo>
                <a:close/>
              </a:path>
              <a:path fill="none" w="21600" h="21600">
                <a:moveTo>
                  <a:pt x="10800" y="0"/>
                </a:moveTo>
                <a:arcTo wR="10800" hR="10800" stAng="-5400000" swAng="5821945"/>
              </a:path>
            </a:pathLst>
          </a:custGeom>
          <a:noFill/>
          <a:ln w="3816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60" name=""/>
          <p:cNvSpPr/>
          <p:nvPr/>
        </p:nvSpPr>
        <p:spPr>
          <a:xfrm>
            <a:off x="6694560" y="1511280"/>
            <a:ext cx="2516040" cy="2746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Tomorrow’s Enron</a:t>
            </a:r>
            <a:endParaRPr b="0" lang="en-US" sz="18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3EACA8CB-F5E2-43E6-9616-D2785ECFD048}" type="slidenum">
              <a:t>4</a:t>
            </a:fld>
          </a:p>
        </p:txBody>
      </p:sp>
    </p:spTree>
  </p:cSld>
  <p:transition>
    <p:wipe dir="r"/>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WHY A PROFESSIONAL PARTNERSHIP MODEL?</a:t>
            </a:r>
            <a:endParaRPr b="0" lang="en-US" sz="3200" strike="noStrike" u="none">
              <a:solidFill>
                <a:srgbClr val="fefb00"/>
              </a:solidFill>
              <a:effectLst/>
              <a:uFillTx/>
              <a:latin typeface="Arial Black"/>
            </a:endParaRPr>
          </a:p>
        </p:txBody>
      </p:sp>
      <p:sp>
        <p:nvSpPr>
          <p:cNvPr id="62" name=""/>
          <p:cNvSpPr/>
          <p:nvPr/>
        </p:nvSpPr>
        <p:spPr>
          <a:xfrm>
            <a:off x="912960" y="1685880"/>
            <a:ext cx="3417840" cy="8233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World’s leading corporations all struggle to retain/motivate top talent . . .</a:t>
            </a:r>
            <a:endParaRPr b="0" lang="en-US" sz="1800" strike="noStrike" u="none">
              <a:solidFill>
                <a:srgbClr val="ffffff"/>
              </a:solidFill>
              <a:effectLst/>
              <a:uFillTx/>
              <a:latin typeface="Arial"/>
            </a:endParaRPr>
          </a:p>
        </p:txBody>
      </p:sp>
      <p:sp>
        <p:nvSpPr>
          <p:cNvPr id="63" name=""/>
          <p:cNvSpPr/>
          <p:nvPr/>
        </p:nvSpPr>
        <p:spPr>
          <a:xfrm>
            <a:off x="4719600" y="1960560"/>
            <a:ext cx="351936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efb00"/>
                </a:solidFill>
                <a:effectLst/>
                <a:uFillTx/>
                <a:latin typeface="Arial"/>
              </a:rPr>
              <a:t>. . . relative to leading professional firms</a:t>
            </a:r>
            <a:endParaRPr b="0" lang="en-US" sz="1800" strike="noStrike" u="none">
              <a:solidFill>
                <a:srgbClr val="ffffff"/>
              </a:solidFill>
              <a:effectLst/>
              <a:uFillTx/>
              <a:latin typeface="Arial"/>
            </a:endParaRPr>
          </a:p>
        </p:txBody>
      </p:sp>
      <p:sp>
        <p:nvSpPr>
          <p:cNvPr id="64" name=""/>
          <p:cNvSpPr/>
          <p:nvPr/>
        </p:nvSpPr>
        <p:spPr>
          <a:xfrm>
            <a:off x="912960" y="2638440"/>
            <a:ext cx="7326000" cy="0"/>
          </a:xfrm>
          <a:prstGeom prst="line">
            <a:avLst/>
          </a:prstGeom>
          <a:ln w="28440">
            <a:solidFill>
              <a:srgbClr val="fefb00"/>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65" name=""/>
          <p:cNvSpPr/>
          <p:nvPr/>
        </p:nvSpPr>
        <p:spPr>
          <a:xfrm>
            <a:off x="4719600" y="2789280"/>
            <a:ext cx="3417840" cy="34747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Palatino"/>
              </a:rPr>
              <a:t>McKinsey &amp; Company</a:t>
            </a: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6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600" strike="noStrike" u="none">
                <a:solidFill>
                  <a:srgbClr val="ffffff"/>
                </a:solidFill>
                <a:effectLst/>
                <a:uFillTx/>
                <a:latin typeface="Arial"/>
              </a:rPr>
              <a:t>Cravath, Swaine &amp; Moore</a:t>
            </a:r>
            <a:endParaRPr b="0" lang="en-US" sz="1600" strike="noStrike" u="none">
              <a:solidFill>
                <a:srgbClr val="ffffff"/>
              </a:solidFill>
              <a:effectLst/>
              <a:uFillTx/>
              <a:latin typeface="Arial"/>
            </a:endParaRPr>
          </a:p>
        </p:txBody>
      </p:sp>
      <p:pic>
        <p:nvPicPr>
          <p:cNvPr id="66" name="gelogo.pl" descr=""/>
          <p:cNvPicPr/>
          <p:nvPr/>
        </p:nvPicPr>
        <p:blipFill>
          <a:blip r:embed="rId1"/>
          <a:srcRect l="4793" t="15571" r="86787" b="56362"/>
          <a:stretch/>
        </p:blipFill>
        <p:spPr>
          <a:xfrm>
            <a:off x="909720" y="2949480"/>
            <a:ext cx="768240" cy="768600"/>
          </a:xfrm>
          <a:prstGeom prst="rect">
            <a:avLst/>
          </a:prstGeom>
          <a:noFill/>
          <a:ln w="0">
            <a:noFill/>
          </a:ln>
        </p:spPr>
      </p:pic>
      <p:grpSp>
        <p:nvGrpSpPr>
          <p:cNvPr id="67" name=""/>
          <p:cNvGrpSpPr/>
          <p:nvPr/>
        </p:nvGrpSpPr>
        <p:grpSpPr>
          <a:xfrm>
            <a:off x="4734000" y="4495680"/>
            <a:ext cx="2212920" cy="1108080"/>
            <a:chOff x="4734000" y="4495680"/>
            <a:chExt cx="2212920" cy="1108080"/>
          </a:xfrm>
        </p:grpSpPr>
        <p:sp>
          <p:nvSpPr>
            <p:cNvPr id="68" name=""/>
            <p:cNvSpPr/>
            <p:nvPr/>
          </p:nvSpPr>
          <p:spPr>
            <a:xfrm>
              <a:off x="4734000" y="4495680"/>
              <a:ext cx="706320" cy="1108080"/>
            </a:xfrm>
            <a:custGeom>
              <a:avLst/>
              <a:gdLst/>
              <a:ahLst/>
              <a:rect l="l" t="t" r="r" b="b"/>
              <a:pathLst>
                <a:path w="1505" h="2433">
                  <a:moveTo>
                    <a:pt x="16" y="8"/>
                  </a:moveTo>
                  <a:lnTo>
                    <a:pt x="8" y="0"/>
                  </a:lnTo>
                  <a:lnTo>
                    <a:pt x="0" y="8"/>
                  </a:lnTo>
                  <a:lnTo>
                    <a:pt x="0" y="16"/>
                  </a:lnTo>
                  <a:lnTo>
                    <a:pt x="78" y="160"/>
                  </a:lnTo>
                  <a:lnTo>
                    <a:pt x="147" y="289"/>
                  </a:lnTo>
                  <a:lnTo>
                    <a:pt x="236" y="454"/>
                  </a:lnTo>
                  <a:lnTo>
                    <a:pt x="317" y="598"/>
                  </a:lnTo>
                  <a:lnTo>
                    <a:pt x="390" y="734"/>
                  </a:lnTo>
                  <a:lnTo>
                    <a:pt x="454" y="853"/>
                  </a:lnTo>
                  <a:lnTo>
                    <a:pt x="517" y="973"/>
                  </a:lnTo>
                  <a:lnTo>
                    <a:pt x="581" y="1100"/>
                  </a:lnTo>
                  <a:lnTo>
                    <a:pt x="620" y="1180"/>
                  </a:lnTo>
                  <a:lnTo>
                    <a:pt x="645" y="1228"/>
                  </a:lnTo>
                  <a:lnTo>
                    <a:pt x="660" y="1252"/>
                  </a:lnTo>
                  <a:lnTo>
                    <a:pt x="672" y="1272"/>
                  </a:lnTo>
                  <a:lnTo>
                    <a:pt x="687" y="1283"/>
                  </a:lnTo>
                  <a:lnTo>
                    <a:pt x="700" y="1284"/>
                  </a:lnTo>
                  <a:lnTo>
                    <a:pt x="708" y="1276"/>
                  </a:lnTo>
                  <a:lnTo>
                    <a:pt x="716" y="1260"/>
                  </a:lnTo>
                  <a:lnTo>
                    <a:pt x="716" y="1236"/>
                  </a:lnTo>
                  <a:lnTo>
                    <a:pt x="707" y="1200"/>
                  </a:lnTo>
                  <a:lnTo>
                    <a:pt x="676" y="1100"/>
                  </a:lnTo>
                  <a:lnTo>
                    <a:pt x="613" y="933"/>
                  </a:lnTo>
                  <a:lnTo>
                    <a:pt x="581" y="845"/>
                  </a:lnTo>
                  <a:lnTo>
                    <a:pt x="554" y="777"/>
                  </a:lnTo>
                  <a:lnTo>
                    <a:pt x="525" y="697"/>
                  </a:lnTo>
                  <a:lnTo>
                    <a:pt x="506" y="649"/>
                  </a:lnTo>
                  <a:lnTo>
                    <a:pt x="493" y="606"/>
                  </a:lnTo>
                  <a:lnTo>
                    <a:pt x="501" y="598"/>
                  </a:lnTo>
                  <a:lnTo>
                    <a:pt x="509" y="606"/>
                  </a:lnTo>
                  <a:lnTo>
                    <a:pt x="552" y="696"/>
                  </a:lnTo>
                  <a:lnTo>
                    <a:pt x="587" y="775"/>
                  </a:lnTo>
                  <a:lnTo>
                    <a:pt x="629" y="877"/>
                  </a:lnTo>
                  <a:lnTo>
                    <a:pt x="668" y="973"/>
                  </a:lnTo>
                  <a:lnTo>
                    <a:pt x="700" y="1045"/>
                  </a:lnTo>
                  <a:lnTo>
                    <a:pt x="731" y="1111"/>
                  </a:lnTo>
                  <a:lnTo>
                    <a:pt x="748" y="1148"/>
                  </a:lnTo>
                  <a:lnTo>
                    <a:pt x="759" y="1164"/>
                  </a:lnTo>
                  <a:lnTo>
                    <a:pt x="774" y="1174"/>
                  </a:lnTo>
                  <a:lnTo>
                    <a:pt x="792" y="1180"/>
                  </a:lnTo>
                  <a:lnTo>
                    <a:pt x="804" y="1172"/>
                  </a:lnTo>
                  <a:lnTo>
                    <a:pt x="812" y="1148"/>
                  </a:lnTo>
                  <a:lnTo>
                    <a:pt x="812" y="1116"/>
                  </a:lnTo>
                  <a:lnTo>
                    <a:pt x="800" y="1077"/>
                  </a:lnTo>
                  <a:lnTo>
                    <a:pt x="764" y="989"/>
                  </a:lnTo>
                  <a:lnTo>
                    <a:pt x="732" y="917"/>
                  </a:lnTo>
                  <a:lnTo>
                    <a:pt x="704" y="840"/>
                  </a:lnTo>
                  <a:lnTo>
                    <a:pt x="675" y="769"/>
                  </a:lnTo>
                  <a:lnTo>
                    <a:pt x="645" y="694"/>
                  </a:lnTo>
                  <a:lnTo>
                    <a:pt x="627" y="648"/>
                  </a:lnTo>
                  <a:lnTo>
                    <a:pt x="613" y="606"/>
                  </a:lnTo>
                  <a:lnTo>
                    <a:pt x="589" y="542"/>
                  </a:lnTo>
                  <a:lnTo>
                    <a:pt x="572" y="502"/>
                  </a:lnTo>
                  <a:lnTo>
                    <a:pt x="560" y="463"/>
                  </a:lnTo>
                  <a:lnTo>
                    <a:pt x="558" y="453"/>
                  </a:lnTo>
                  <a:lnTo>
                    <a:pt x="565" y="439"/>
                  </a:lnTo>
                  <a:lnTo>
                    <a:pt x="582" y="454"/>
                  </a:lnTo>
                  <a:lnTo>
                    <a:pt x="613" y="518"/>
                  </a:lnTo>
                  <a:lnTo>
                    <a:pt x="684" y="670"/>
                  </a:lnTo>
                  <a:lnTo>
                    <a:pt x="719" y="745"/>
                  </a:lnTo>
                  <a:lnTo>
                    <a:pt x="748" y="813"/>
                  </a:lnTo>
                  <a:lnTo>
                    <a:pt x="772" y="869"/>
                  </a:lnTo>
                  <a:lnTo>
                    <a:pt x="788" y="893"/>
                  </a:lnTo>
                  <a:lnTo>
                    <a:pt x="804" y="901"/>
                  </a:lnTo>
                  <a:lnTo>
                    <a:pt x="820" y="901"/>
                  </a:lnTo>
                  <a:lnTo>
                    <a:pt x="828" y="893"/>
                  </a:lnTo>
                  <a:lnTo>
                    <a:pt x="828" y="877"/>
                  </a:lnTo>
                  <a:lnTo>
                    <a:pt x="820" y="845"/>
                  </a:lnTo>
                  <a:lnTo>
                    <a:pt x="807" y="811"/>
                  </a:lnTo>
                  <a:lnTo>
                    <a:pt x="804" y="789"/>
                  </a:lnTo>
                  <a:lnTo>
                    <a:pt x="812" y="781"/>
                  </a:lnTo>
                  <a:lnTo>
                    <a:pt x="820" y="781"/>
                  </a:lnTo>
                  <a:lnTo>
                    <a:pt x="836" y="797"/>
                  </a:lnTo>
                  <a:lnTo>
                    <a:pt x="851" y="805"/>
                  </a:lnTo>
                  <a:lnTo>
                    <a:pt x="867" y="797"/>
                  </a:lnTo>
                  <a:lnTo>
                    <a:pt x="870" y="783"/>
                  </a:lnTo>
                  <a:lnTo>
                    <a:pt x="867" y="765"/>
                  </a:lnTo>
                  <a:lnTo>
                    <a:pt x="859" y="742"/>
                  </a:lnTo>
                  <a:lnTo>
                    <a:pt x="843" y="702"/>
                  </a:lnTo>
                  <a:lnTo>
                    <a:pt x="844" y="686"/>
                  </a:lnTo>
                  <a:lnTo>
                    <a:pt x="851" y="686"/>
                  </a:lnTo>
                  <a:lnTo>
                    <a:pt x="859" y="694"/>
                  </a:lnTo>
                  <a:lnTo>
                    <a:pt x="878" y="733"/>
                  </a:lnTo>
                  <a:lnTo>
                    <a:pt x="903" y="793"/>
                  </a:lnTo>
                  <a:lnTo>
                    <a:pt x="930" y="862"/>
                  </a:lnTo>
                  <a:lnTo>
                    <a:pt x="955" y="925"/>
                  </a:lnTo>
                  <a:lnTo>
                    <a:pt x="955" y="933"/>
                  </a:lnTo>
                  <a:lnTo>
                    <a:pt x="955" y="949"/>
                  </a:lnTo>
                  <a:lnTo>
                    <a:pt x="939" y="949"/>
                  </a:lnTo>
                  <a:lnTo>
                    <a:pt x="931" y="957"/>
                  </a:lnTo>
                  <a:lnTo>
                    <a:pt x="923" y="973"/>
                  </a:lnTo>
                  <a:lnTo>
                    <a:pt x="899" y="981"/>
                  </a:lnTo>
                  <a:lnTo>
                    <a:pt x="891" y="989"/>
                  </a:lnTo>
                  <a:lnTo>
                    <a:pt x="883" y="997"/>
                  </a:lnTo>
                  <a:lnTo>
                    <a:pt x="891" y="1021"/>
                  </a:lnTo>
                  <a:lnTo>
                    <a:pt x="947" y="1148"/>
                  </a:lnTo>
                  <a:lnTo>
                    <a:pt x="1050" y="1359"/>
                  </a:lnTo>
                  <a:lnTo>
                    <a:pt x="1106" y="1467"/>
                  </a:lnTo>
                  <a:lnTo>
                    <a:pt x="1130" y="1507"/>
                  </a:lnTo>
                  <a:lnTo>
                    <a:pt x="1142" y="1526"/>
                  </a:lnTo>
                  <a:lnTo>
                    <a:pt x="1154" y="1555"/>
                  </a:lnTo>
                  <a:lnTo>
                    <a:pt x="1162" y="1595"/>
                  </a:lnTo>
                  <a:lnTo>
                    <a:pt x="1170" y="1611"/>
                  </a:lnTo>
                  <a:lnTo>
                    <a:pt x="1178" y="1635"/>
                  </a:lnTo>
                  <a:lnTo>
                    <a:pt x="1154" y="1643"/>
                  </a:lnTo>
                  <a:lnTo>
                    <a:pt x="1138" y="1659"/>
                  </a:lnTo>
                  <a:lnTo>
                    <a:pt x="1130" y="1667"/>
                  </a:lnTo>
                  <a:lnTo>
                    <a:pt x="1088" y="1679"/>
                  </a:lnTo>
                  <a:lnTo>
                    <a:pt x="1074" y="1690"/>
                  </a:lnTo>
                  <a:lnTo>
                    <a:pt x="1074" y="1714"/>
                  </a:lnTo>
                  <a:lnTo>
                    <a:pt x="1090" y="1778"/>
                  </a:lnTo>
                  <a:lnTo>
                    <a:pt x="1090" y="1786"/>
                  </a:lnTo>
                  <a:lnTo>
                    <a:pt x="1066" y="1802"/>
                  </a:lnTo>
                  <a:lnTo>
                    <a:pt x="1066" y="1818"/>
                  </a:lnTo>
                  <a:lnTo>
                    <a:pt x="1074" y="1842"/>
                  </a:lnTo>
                  <a:lnTo>
                    <a:pt x="1106" y="1930"/>
                  </a:lnTo>
                  <a:lnTo>
                    <a:pt x="1106" y="1938"/>
                  </a:lnTo>
                  <a:lnTo>
                    <a:pt x="1082" y="1954"/>
                  </a:lnTo>
                  <a:lnTo>
                    <a:pt x="1074" y="1977"/>
                  </a:lnTo>
                  <a:lnTo>
                    <a:pt x="1090" y="2041"/>
                  </a:lnTo>
                  <a:lnTo>
                    <a:pt x="1127" y="2145"/>
                  </a:lnTo>
                  <a:lnTo>
                    <a:pt x="1146" y="2201"/>
                  </a:lnTo>
                  <a:lnTo>
                    <a:pt x="1162" y="2241"/>
                  </a:lnTo>
                  <a:lnTo>
                    <a:pt x="1186" y="2328"/>
                  </a:lnTo>
                  <a:lnTo>
                    <a:pt x="1194" y="2360"/>
                  </a:lnTo>
                  <a:lnTo>
                    <a:pt x="1186" y="2392"/>
                  </a:lnTo>
                  <a:lnTo>
                    <a:pt x="1194" y="2416"/>
                  </a:lnTo>
                  <a:lnTo>
                    <a:pt x="1210" y="2432"/>
                  </a:lnTo>
                  <a:lnTo>
                    <a:pt x="1233" y="2432"/>
                  </a:lnTo>
                  <a:lnTo>
                    <a:pt x="1249" y="2416"/>
                  </a:lnTo>
                  <a:lnTo>
                    <a:pt x="1249" y="2400"/>
                  </a:lnTo>
                  <a:lnTo>
                    <a:pt x="1241" y="2368"/>
                  </a:lnTo>
                  <a:lnTo>
                    <a:pt x="1241" y="2344"/>
                  </a:lnTo>
                  <a:lnTo>
                    <a:pt x="1241" y="2336"/>
                  </a:lnTo>
                  <a:lnTo>
                    <a:pt x="1257" y="2312"/>
                  </a:lnTo>
                  <a:lnTo>
                    <a:pt x="1257" y="2296"/>
                  </a:lnTo>
                  <a:lnTo>
                    <a:pt x="1257" y="2265"/>
                  </a:lnTo>
                  <a:lnTo>
                    <a:pt x="1249" y="2249"/>
                  </a:lnTo>
                  <a:lnTo>
                    <a:pt x="1249" y="2233"/>
                  </a:lnTo>
                  <a:lnTo>
                    <a:pt x="1249" y="2217"/>
                  </a:lnTo>
                  <a:lnTo>
                    <a:pt x="1257" y="2193"/>
                  </a:lnTo>
                  <a:lnTo>
                    <a:pt x="1273" y="2169"/>
                  </a:lnTo>
                  <a:lnTo>
                    <a:pt x="1273" y="2145"/>
                  </a:lnTo>
                  <a:lnTo>
                    <a:pt x="1265" y="2113"/>
                  </a:lnTo>
                  <a:lnTo>
                    <a:pt x="1273" y="2105"/>
                  </a:lnTo>
                  <a:lnTo>
                    <a:pt x="1289" y="2081"/>
                  </a:lnTo>
                  <a:lnTo>
                    <a:pt x="1313" y="2057"/>
                  </a:lnTo>
                  <a:lnTo>
                    <a:pt x="1321" y="2041"/>
                  </a:lnTo>
                  <a:lnTo>
                    <a:pt x="1329" y="2025"/>
                  </a:lnTo>
                  <a:lnTo>
                    <a:pt x="1329" y="2009"/>
                  </a:lnTo>
                  <a:lnTo>
                    <a:pt x="1305" y="1977"/>
                  </a:lnTo>
                  <a:lnTo>
                    <a:pt x="1289" y="1946"/>
                  </a:lnTo>
                  <a:lnTo>
                    <a:pt x="1281" y="1938"/>
                  </a:lnTo>
                  <a:lnTo>
                    <a:pt x="1289" y="1922"/>
                  </a:lnTo>
                  <a:lnTo>
                    <a:pt x="1305" y="1922"/>
                  </a:lnTo>
                  <a:lnTo>
                    <a:pt x="1313" y="1946"/>
                  </a:lnTo>
                  <a:lnTo>
                    <a:pt x="1329" y="1970"/>
                  </a:lnTo>
                  <a:lnTo>
                    <a:pt x="1337" y="1977"/>
                  </a:lnTo>
                  <a:lnTo>
                    <a:pt x="1353" y="1985"/>
                  </a:lnTo>
                  <a:lnTo>
                    <a:pt x="1361" y="1970"/>
                  </a:lnTo>
                  <a:lnTo>
                    <a:pt x="1361" y="1954"/>
                  </a:lnTo>
                  <a:lnTo>
                    <a:pt x="1345" y="1898"/>
                  </a:lnTo>
                  <a:lnTo>
                    <a:pt x="1329" y="1834"/>
                  </a:lnTo>
                  <a:lnTo>
                    <a:pt x="1321" y="1810"/>
                  </a:lnTo>
                  <a:lnTo>
                    <a:pt x="1313" y="1786"/>
                  </a:lnTo>
                  <a:lnTo>
                    <a:pt x="1305" y="1754"/>
                  </a:lnTo>
                  <a:lnTo>
                    <a:pt x="1305" y="1738"/>
                  </a:lnTo>
                  <a:lnTo>
                    <a:pt x="1313" y="1722"/>
                  </a:lnTo>
                  <a:lnTo>
                    <a:pt x="1329" y="1722"/>
                  </a:lnTo>
                  <a:lnTo>
                    <a:pt x="1345" y="1722"/>
                  </a:lnTo>
                  <a:lnTo>
                    <a:pt x="1361" y="1738"/>
                  </a:lnTo>
                  <a:lnTo>
                    <a:pt x="1369" y="1762"/>
                  </a:lnTo>
                  <a:lnTo>
                    <a:pt x="1385" y="1802"/>
                  </a:lnTo>
                  <a:lnTo>
                    <a:pt x="1409" y="1826"/>
                  </a:lnTo>
                  <a:lnTo>
                    <a:pt x="1424" y="1834"/>
                  </a:lnTo>
                  <a:lnTo>
                    <a:pt x="1432" y="1834"/>
                  </a:lnTo>
                  <a:lnTo>
                    <a:pt x="1448" y="1826"/>
                  </a:lnTo>
                  <a:lnTo>
                    <a:pt x="1448" y="1810"/>
                  </a:lnTo>
                  <a:lnTo>
                    <a:pt x="1448" y="1794"/>
                  </a:lnTo>
                  <a:lnTo>
                    <a:pt x="1424" y="1738"/>
                  </a:lnTo>
                  <a:lnTo>
                    <a:pt x="1416" y="1690"/>
                  </a:lnTo>
                  <a:lnTo>
                    <a:pt x="1409" y="1667"/>
                  </a:lnTo>
                  <a:lnTo>
                    <a:pt x="1401" y="1659"/>
                  </a:lnTo>
                  <a:lnTo>
                    <a:pt x="1409" y="1651"/>
                  </a:lnTo>
                  <a:lnTo>
                    <a:pt x="1424" y="1659"/>
                  </a:lnTo>
                  <a:lnTo>
                    <a:pt x="1432" y="1682"/>
                  </a:lnTo>
                  <a:lnTo>
                    <a:pt x="1448" y="1714"/>
                  </a:lnTo>
                  <a:lnTo>
                    <a:pt x="1464" y="1738"/>
                  </a:lnTo>
                  <a:lnTo>
                    <a:pt x="1480" y="1746"/>
                  </a:lnTo>
                  <a:lnTo>
                    <a:pt x="1496" y="1746"/>
                  </a:lnTo>
                  <a:lnTo>
                    <a:pt x="1504" y="1722"/>
                  </a:lnTo>
                  <a:lnTo>
                    <a:pt x="1504" y="1698"/>
                  </a:lnTo>
                  <a:lnTo>
                    <a:pt x="1480" y="1659"/>
                  </a:lnTo>
                  <a:lnTo>
                    <a:pt x="1464" y="1611"/>
                  </a:lnTo>
                  <a:lnTo>
                    <a:pt x="1456" y="1587"/>
                  </a:lnTo>
                  <a:lnTo>
                    <a:pt x="1440" y="1563"/>
                  </a:lnTo>
                  <a:lnTo>
                    <a:pt x="1401" y="1523"/>
                  </a:lnTo>
                  <a:lnTo>
                    <a:pt x="1393" y="1491"/>
                  </a:lnTo>
                  <a:lnTo>
                    <a:pt x="1377" y="1467"/>
                  </a:lnTo>
                  <a:lnTo>
                    <a:pt x="1361" y="1451"/>
                  </a:lnTo>
                  <a:lnTo>
                    <a:pt x="1345" y="1451"/>
                  </a:lnTo>
                  <a:lnTo>
                    <a:pt x="1321" y="1459"/>
                  </a:lnTo>
                  <a:lnTo>
                    <a:pt x="1305" y="1475"/>
                  </a:lnTo>
                  <a:lnTo>
                    <a:pt x="1313" y="1491"/>
                  </a:lnTo>
                  <a:lnTo>
                    <a:pt x="1305" y="1499"/>
                  </a:lnTo>
                  <a:lnTo>
                    <a:pt x="1297" y="1499"/>
                  </a:lnTo>
                  <a:lnTo>
                    <a:pt x="1273" y="1467"/>
                  </a:lnTo>
                  <a:lnTo>
                    <a:pt x="1249" y="1403"/>
                  </a:lnTo>
                  <a:lnTo>
                    <a:pt x="1233" y="1364"/>
                  </a:lnTo>
                  <a:lnTo>
                    <a:pt x="1218" y="1332"/>
                  </a:lnTo>
                  <a:lnTo>
                    <a:pt x="1210" y="1324"/>
                  </a:lnTo>
                  <a:lnTo>
                    <a:pt x="1186" y="1324"/>
                  </a:lnTo>
                  <a:lnTo>
                    <a:pt x="1170" y="1332"/>
                  </a:lnTo>
                  <a:lnTo>
                    <a:pt x="1162" y="1348"/>
                  </a:lnTo>
                  <a:lnTo>
                    <a:pt x="1170" y="1371"/>
                  </a:lnTo>
                  <a:lnTo>
                    <a:pt x="1170" y="1395"/>
                  </a:lnTo>
                  <a:lnTo>
                    <a:pt x="1178" y="1411"/>
                  </a:lnTo>
                  <a:lnTo>
                    <a:pt x="1162" y="1419"/>
                  </a:lnTo>
                  <a:lnTo>
                    <a:pt x="1146" y="1427"/>
                  </a:lnTo>
                  <a:lnTo>
                    <a:pt x="1138" y="1419"/>
                  </a:lnTo>
                  <a:lnTo>
                    <a:pt x="1106" y="1371"/>
                  </a:lnTo>
                  <a:lnTo>
                    <a:pt x="1106" y="1348"/>
                  </a:lnTo>
                  <a:lnTo>
                    <a:pt x="1106" y="1332"/>
                  </a:lnTo>
                  <a:lnTo>
                    <a:pt x="1114" y="1308"/>
                  </a:lnTo>
                  <a:lnTo>
                    <a:pt x="1082" y="1260"/>
                  </a:lnTo>
                  <a:lnTo>
                    <a:pt x="1066" y="1228"/>
                  </a:lnTo>
                  <a:lnTo>
                    <a:pt x="1066" y="1212"/>
                  </a:lnTo>
                  <a:lnTo>
                    <a:pt x="1082" y="1196"/>
                  </a:lnTo>
                  <a:lnTo>
                    <a:pt x="1090" y="1180"/>
                  </a:lnTo>
                  <a:lnTo>
                    <a:pt x="1090" y="1148"/>
                  </a:lnTo>
                  <a:lnTo>
                    <a:pt x="1074" y="1140"/>
                  </a:lnTo>
                  <a:lnTo>
                    <a:pt x="1082" y="1116"/>
                  </a:lnTo>
                  <a:lnTo>
                    <a:pt x="1098" y="1108"/>
                  </a:lnTo>
                  <a:lnTo>
                    <a:pt x="1114" y="1108"/>
                  </a:lnTo>
                  <a:lnTo>
                    <a:pt x="1130" y="1124"/>
                  </a:lnTo>
                  <a:lnTo>
                    <a:pt x="1138" y="1156"/>
                  </a:lnTo>
                  <a:lnTo>
                    <a:pt x="1154" y="1172"/>
                  </a:lnTo>
                  <a:lnTo>
                    <a:pt x="1170" y="1180"/>
                  </a:lnTo>
                  <a:lnTo>
                    <a:pt x="1202" y="1188"/>
                  </a:lnTo>
                  <a:lnTo>
                    <a:pt x="1210" y="1204"/>
                  </a:lnTo>
                  <a:lnTo>
                    <a:pt x="1225" y="1228"/>
                  </a:lnTo>
                  <a:lnTo>
                    <a:pt x="1242" y="1250"/>
                  </a:lnTo>
                  <a:lnTo>
                    <a:pt x="1265" y="1252"/>
                  </a:lnTo>
                  <a:lnTo>
                    <a:pt x="1273" y="1236"/>
                  </a:lnTo>
                  <a:lnTo>
                    <a:pt x="1273" y="1220"/>
                  </a:lnTo>
                  <a:lnTo>
                    <a:pt x="1265" y="1188"/>
                  </a:lnTo>
                  <a:lnTo>
                    <a:pt x="1273" y="1172"/>
                  </a:lnTo>
                  <a:lnTo>
                    <a:pt x="1289" y="1156"/>
                  </a:lnTo>
                  <a:lnTo>
                    <a:pt x="1305" y="1156"/>
                  </a:lnTo>
                  <a:lnTo>
                    <a:pt x="1316" y="1170"/>
                  </a:lnTo>
                  <a:lnTo>
                    <a:pt x="1321" y="1196"/>
                  </a:lnTo>
                  <a:lnTo>
                    <a:pt x="1334" y="1224"/>
                  </a:lnTo>
                  <a:lnTo>
                    <a:pt x="1345" y="1244"/>
                  </a:lnTo>
                  <a:lnTo>
                    <a:pt x="1361" y="1252"/>
                  </a:lnTo>
                  <a:lnTo>
                    <a:pt x="1377" y="1252"/>
                  </a:lnTo>
                  <a:lnTo>
                    <a:pt x="1385" y="1236"/>
                  </a:lnTo>
                  <a:lnTo>
                    <a:pt x="1385" y="1220"/>
                  </a:lnTo>
                  <a:lnTo>
                    <a:pt x="1374" y="1188"/>
                  </a:lnTo>
                  <a:lnTo>
                    <a:pt x="1361" y="1164"/>
                  </a:lnTo>
                  <a:lnTo>
                    <a:pt x="1345" y="1140"/>
                  </a:lnTo>
                  <a:lnTo>
                    <a:pt x="1345" y="1108"/>
                  </a:lnTo>
                  <a:lnTo>
                    <a:pt x="1353" y="1084"/>
                  </a:lnTo>
                  <a:lnTo>
                    <a:pt x="1361" y="1068"/>
                  </a:lnTo>
                  <a:lnTo>
                    <a:pt x="1385" y="1061"/>
                  </a:lnTo>
                  <a:lnTo>
                    <a:pt x="1409" y="1061"/>
                  </a:lnTo>
                  <a:lnTo>
                    <a:pt x="1424" y="1053"/>
                  </a:lnTo>
                  <a:lnTo>
                    <a:pt x="1440" y="1037"/>
                  </a:lnTo>
                  <a:lnTo>
                    <a:pt x="1440" y="1013"/>
                  </a:lnTo>
                  <a:lnTo>
                    <a:pt x="1432" y="1005"/>
                  </a:lnTo>
                  <a:lnTo>
                    <a:pt x="1409" y="997"/>
                  </a:lnTo>
                  <a:lnTo>
                    <a:pt x="1385" y="1005"/>
                  </a:lnTo>
                  <a:lnTo>
                    <a:pt x="1345" y="997"/>
                  </a:lnTo>
                  <a:lnTo>
                    <a:pt x="1313" y="997"/>
                  </a:lnTo>
                  <a:lnTo>
                    <a:pt x="1289" y="989"/>
                  </a:lnTo>
                  <a:lnTo>
                    <a:pt x="1289" y="973"/>
                  </a:lnTo>
                  <a:lnTo>
                    <a:pt x="1297" y="941"/>
                  </a:lnTo>
                  <a:lnTo>
                    <a:pt x="1297" y="925"/>
                  </a:lnTo>
                  <a:lnTo>
                    <a:pt x="1297" y="909"/>
                  </a:lnTo>
                  <a:lnTo>
                    <a:pt x="1305" y="893"/>
                  </a:lnTo>
                  <a:lnTo>
                    <a:pt x="1320" y="882"/>
                  </a:lnTo>
                  <a:lnTo>
                    <a:pt x="1321" y="869"/>
                  </a:lnTo>
                  <a:lnTo>
                    <a:pt x="1313" y="837"/>
                  </a:lnTo>
                  <a:lnTo>
                    <a:pt x="1289" y="797"/>
                  </a:lnTo>
                  <a:lnTo>
                    <a:pt x="1289" y="781"/>
                  </a:lnTo>
                  <a:lnTo>
                    <a:pt x="1273" y="758"/>
                  </a:lnTo>
                  <a:lnTo>
                    <a:pt x="1241" y="750"/>
                  </a:lnTo>
                  <a:lnTo>
                    <a:pt x="1225" y="734"/>
                  </a:lnTo>
                  <a:lnTo>
                    <a:pt x="1202" y="678"/>
                  </a:lnTo>
                  <a:lnTo>
                    <a:pt x="1187" y="664"/>
                  </a:lnTo>
                  <a:lnTo>
                    <a:pt x="1169" y="663"/>
                  </a:lnTo>
                  <a:lnTo>
                    <a:pt x="1154" y="670"/>
                  </a:lnTo>
                  <a:lnTo>
                    <a:pt x="1139" y="675"/>
                  </a:lnTo>
                  <a:lnTo>
                    <a:pt x="1122" y="678"/>
                  </a:lnTo>
                  <a:lnTo>
                    <a:pt x="1104" y="673"/>
                  </a:lnTo>
                  <a:lnTo>
                    <a:pt x="1090" y="662"/>
                  </a:lnTo>
                  <a:lnTo>
                    <a:pt x="1074" y="614"/>
                  </a:lnTo>
                  <a:lnTo>
                    <a:pt x="1066" y="590"/>
                  </a:lnTo>
                  <a:lnTo>
                    <a:pt x="1058" y="582"/>
                  </a:lnTo>
                  <a:lnTo>
                    <a:pt x="1028" y="579"/>
                  </a:lnTo>
                  <a:lnTo>
                    <a:pt x="1019" y="558"/>
                  </a:lnTo>
                  <a:lnTo>
                    <a:pt x="995" y="550"/>
                  </a:lnTo>
                  <a:lnTo>
                    <a:pt x="969" y="558"/>
                  </a:lnTo>
                  <a:lnTo>
                    <a:pt x="955" y="558"/>
                  </a:lnTo>
                  <a:lnTo>
                    <a:pt x="936" y="529"/>
                  </a:lnTo>
                  <a:lnTo>
                    <a:pt x="914" y="481"/>
                  </a:lnTo>
                  <a:lnTo>
                    <a:pt x="899" y="455"/>
                  </a:lnTo>
                  <a:lnTo>
                    <a:pt x="882" y="448"/>
                  </a:lnTo>
                  <a:lnTo>
                    <a:pt x="867" y="447"/>
                  </a:lnTo>
                  <a:lnTo>
                    <a:pt x="848" y="453"/>
                  </a:lnTo>
                  <a:lnTo>
                    <a:pt x="836" y="423"/>
                  </a:lnTo>
                  <a:lnTo>
                    <a:pt x="820" y="399"/>
                  </a:lnTo>
                  <a:lnTo>
                    <a:pt x="804" y="391"/>
                  </a:lnTo>
                  <a:lnTo>
                    <a:pt x="796" y="391"/>
                  </a:lnTo>
                  <a:lnTo>
                    <a:pt x="764" y="399"/>
                  </a:lnTo>
                  <a:lnTo>
                    <a:pt x="750" y="399"/>
                  </a:lnTo>
                  <a:lnTo>
                    <a:pt x="740" y="383"/>
                  </a:lnTo>
                  <a:lnTo>
                    <a:pt x="724" y="375"/>
                  </a:lnTo>
                  <a:lnTo>
                    <a:pt x="708" y="375"/>
                  </a:lnTo>
                  <a:lnTo>
                    <a:pt x="701" y="387"/>
                  </a:lnTo>
                  <a:lnTo>
                    <a:pt x="700" y="399"/>
                  </a:lnTo>
                  <a:lnTo>
                    <a:pt x="692" y="407"/>
                  </a:lnTo>
                  <a:lnTo>
                    <a:pt x="684" y="399"/>
                  </a:lnTo>
                  <a:lnTo>
                    <a:pt x="660" y="343"/>
                  </a:lnTo>
                  <a:lnTo>
                    <a:pt x="645" y="311"/>
                  </a:lnTo>
                  <a:lnTo>
                    <a:pt x="629" y="287"/>
                  </a:lnTo>
                  <a:lnTo>
                    <a:pt x="615" y="282"/>
                  </a:lnTo>
                  <a:lnTo>
                    <a:pt x="597" y="287"/>
                  </a:lnTo>
                  <a:lnTo>
                    <a:pt x="589" y="303"/>
                  </a:lnTo>
                  <a:lnTo>
                    <a:pt x="587" y="321"/>
                  </a:lnTo>
                  <a:lnTo>
                    <a:pt x="589" y="335"/>
                  </a:lnTo>
                  <a:lnTo>
                    <a:pt x="605" y="367"/>
                  </a:lnTo>
                  <a:lnTo>
                    <a:pt x="653" y="474"/>
                  </a:lnTo>
                  <a:lnTo>
                    <a:pt x="689" y="555"/>
                  </a:lnTo>
                  <a:lnTo>
                    <a:pt x="708" y="598"/>
                  </a:lnTo>
                  <a:lnTo>
                    <a:pt x="716" y="622"/>
                  </a:lnTo>
                  <a:lnTo>
                    <a:pt x="710" y="631"/>
                  </a:lnTo>
                  <a:lnTo>
                    <a:pt x="700" y="630"/>
                  </a:lnTo>
                  <a:lnTo>
                    <a:pt x="684" y="606"/>
                  </a:lnTo>
                  <a:lnTo>
                    <a:pt x="647" y="532"/>
                  </a:lnTo>
                  <a:lnTo>
                    <a:pt x="608" y="448"/>
                  </a:lnTo>
                  <a:lnTo>
                    <a:pt x="573" y="383"/>
                  </a:lnTo>
                  <a:lnTo>
                    <a:pt x="533" y="311"/>
                  </a:lnTo>
                  <a:lnTo>
                    <a:pt x="517" y="279"/>
                  </a:lnTo>
                  <a:lnTo>
                    <a:pt x="501" y="253"/>
                  </a:lnTo>
                  <a:lnTo>
                    <a:pt x="485" y="247"/>
                  </a:lnTo>
                  <a:lnTo>
                    <a:pt x="465" y="247"/>
                  </a:lnTo>
                  <a:lnTo>
                    <a:pt x="455" y="259"/>
                  </a:lnTo>
                  <a:lnTo>
                    <a:pt x="450" y="271"/>
                  </a:lnTo>
                  <a:lnTo>
                    <a:pt x="454" y="287"/>
                  </a:lnTo>
                  <a:lnTo>
                    <a:pt x="470" y="327"/>
                  </a:lnTo>
                  <a:lnTo>
                    <a:pt x="495" y="396"/>
                  </a:lnTo>
                  <a:lnTo>
                    <a:pt x="515" y="442"/>
                  </a:lnTo>
                  <a:lnTo>
                    <a:pt x="541" y="502"/>
                  </a:lnTo>
                  <a:lnTo>
                    <a:pt x="565" y="558"/>
                  </a:lnTo>
                  <a:lnTo>
                    <a:pt x="593" y="631"/>
                  </a:lnTo>
                  <a:lnTo>
                    <a:pt x="613" y="686"/>
                  </a:lnTo>
                  <a:lnTo>
                    <a:pt x="637" y="742"/>
                  </a:lnTo>
                  <a:lnTo>
                    <a:pt x="660" y="805"/>
                  </a:lnTo>
                  <a:lnTo>
                    <a:pt x="692" y="885"/>
                  </a:lnTo>
                  <a:lnTo>
                    <a:pt x="708" y="933"/>
                  </a:lnTo>
                  <a:lnTo>
                    <a:pt x="716" y="949"/>
                  </a:lnTo>
                  <a:lnTo>
                    <a:pt x="708" y="957"/>
                  </a:lnTo>
                  <a:lnTo>
                    <a:pt x="700" y="949"/>
                  </a:lnTo>
                  <a:lnTo>
                    <a:pt x="678" y="912"/>
                  </a:lnTo>
                  <a:lnTo>
                    <a:pt x="637" y="813"/>
                  </a:lnTo>
                  <a:lnTo>
                    <a:pt x="589" y="702"/>
                  </a:lnTo>
                  <a:lnTo>
                    <a:pt x="541" y="606"/>
                  </a:lnTo>
                  <a:lnTo>
                    <a:pt x="498" y="517"/>
                  </a:lnTo>
                  <a:lnTo>
                    <a:pt x="458" y="436"/>
                  </a:lnTo>
                  <a:lnTo>
                    <a:pt x="419" y="361"/>
                  </a:lnTo>
                  <a:lnTo>
                    <a:pt x="395" y="312"/>
                  </a:lnTo>
                  <a:lnTo>
                    <a:pt x="374" y="271"/>
                  </a:lnTo>
                  <a:lnTo>
                    <a:pt x="358" y="263"/>
                  </a:lnTo>
                  <a:lnTo>
                    <a:pt x="342" y="271"/>
                  </a:lnTo>
                  <a:lnTo>
                    <a:pt x="334" y="287"/>
                  </a:lnTo>
                  <a:lnTo>
                    <a:pt x="334" y="303"/>
                  </a:lnTo>
                  <a:lnTo>
                    <a:pt x="350" y="343"/>
                  </a:lnTo>
                  <a:lnTo>
                    <a:pt x="387" y="432"/>
                  </a:lnTo>
                  <a:lnTo>
                    <a:pt x="430" y="534"/>
                  </a:lnTo>
                  <a:lnTo>
                    <a:pt x="458" y="603"/>
                  </a:lnTo>
                  <a:lnTo>
                    <a:pt x="516" y="750"/>
                  </a:lnTo>
                  <a:lnTo>
                    <a:pt x="543" y="826"/>
                  </a:lnTo>
                  <a:lnTo>
                    <a:pt x="585" y="939"/>
                  </a:lnTo>
                  <a:lnTo>
                    <a:pt x="621" y="1029"/>
                  </a:lnTo>
                  <a:lnTo>
                    <a:pt x="653" y="1116"/>
                  </a:lnTo>
                  <a:lnTo>
                    <a:pt x="660" y="1140"/>
                  </a:lnTo>
                  <a:lnTo>
                    <a:pt x="653" y="1148"/>
                  </a:lnTo>
                  <a:lnTo>
                    <a:pt x="637" y="1140"/>
                  </a:lnTo>
                  <a:lnTo>
                    <a:pt x="593" y="1050"/>
                  </a:lnTo>
                  <a:lnTo>
                    <a:pt x="533" y="925"/>
                  </a:lnTo>
                  <a:lnTo>
                    <a:pt x="462" y="789"/>
                  </a:lnTo>
                  <a:lnTo>
                    <a:pt x="389" y="649"/>
                  </a:lnTo>
                  <a:lnTo>
                    <a:pt x="324" y="535"/>
                  </a:lnTo>
                  <a:lnTo>
                    <a:pt x="279" y="455"/>
                  </a:lnTo>
                  <a:lnTo>
                    <a:pt x="207" y="335"/>
                  </a:lnTo>
                  <a:lnTo>
                    <a:pt x="147" y="234"/>
                  </a:lnTo>
                  <a:lnTo>
                    <a:pt x="80" y="120"/>
                  </a:lnTo>
                  <a:lnTo>
                    <a:pt x="16" y="8"/>
                  </a:lnTo>
                </a:path>
              </a:pathLst>
            </a:custGeom>
            <a:solidFill>
              <a:srgbClr val="ffffff"/>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9" name=""/>
            <p:cNvSpPr/>
            <p:nvPr/>
          </p:nvSpPr>
          <p:spPr>
            <a:xfrm>
              <a:off x="5672520" y="4819680"/>
              <a:ext cx="26640" cy="51480"/>
            </a:xfrm>
            <a:custGeom>
              <a:avLst/>
              <a:gdLst/>
              <a:ahLst/>
              <a:rect l="l" t="t" r="r" b="b"/>
              <a:pathLst>
                <a:path w="57" h="113">
                  <a:moveTo>
                    <a:pt x="14" y="0"/>
                  </a:moveTo>
                  <a:lnTo>
                    <a:pt x="0" y="7"/>
                  </a:lnTo>
                  <a:lnTo>
                    <a:pt x="0" y="37"/>
                  </a:lnTo>
                  <a:lnTo>
                    <a:pt x="0" y="60"/>
                  </a:lnTo>
                  <a:lnTo>
                    <a:pt x="0" y="82"/>
                  </a:lnTo>
                  <a:lnTo>
                    <a:pt x="21" y="105"/>
                  </a:lnTo>
                  <a:lnTo>
                    <a:pt x="42" y="112"/>
                  </a:lnTo>
                  <a:lnTo>
                    <a:pt x="56" y="97"/>
                  </a:lnTo>
                  <a:lnTo>
                    <a:pt x="49" y="67"/>
                  </a:lnTo>
                  <a:lnTo>
                    <a:pt x="42" y="37"/>
                  </a:lnTo>
                  <a:lnTo>
                    <a:pt x="35" y="15"/>
                  </a:lnTo>
                  <a:lnTo>
                    <a:pt x="28" y="0"/>
                  </a:lnTo>
                  <a:lnTo>
                    <a:pt x="14" y="0"/>
                  </a:lnTo>
                </a:path>
              </a:pathLst>
            </a:custGeom>
            <a:solidFill>
              <a:srgbClr val="ffffff"/>
            </a:solidFill>
            <a:ln cap="rnd" w="12600">
              <a:solidFill>
                <a:srgbClr val="ffffff"/>
              </a:solidFill>
              <a:round/>
            </a:ln>
          </p:spPr>
          <p:style>
            <a:lnRef idx="0"/>
            <a:fillRef idx="0"/>
            <a:effectRef idx="0"/>
            <a:fontRef idx="minor"/>
          </p:style>
          <p:txBody>
            <a:bodyPr lIns="90000" rIns="90000" tIns="4680" bIns="4680" anchor="t">
              <a:noAutofit/>
            </a:bodyPr>
            <a:p>
              <a:endParaRPr b="0" lang="en-US" sz="2400" strike="noStrike" u="none">
                <a:solidFill>
                  <a:srgbClr val="ffffff"/>
                </a:solidFill>
                <a:effectLst/>
                <a:uFillTx/>
                <a:latin typeface="Arial"/>
              </a:endParaRPr>
            </a:p>
          </p:txBody>
        </p:sp>
        <p:sp>
          <p:nvSpPr>
            <p:cNvPr id="70" name=""/>
            <p:cNvSpPr/>
            <p:nvPr/>
          </p:nvSpPr>
          <p:spPr>
            <a:xfrm>
              <a:off x="5582520" y="4681440"/>
              <a:ext cx="1364400" cy="827640"/>
            </a:xfrm>
            <a:custGeom>
              <a:avLst/>
              <a:gdLst/>
              <a:ahLst/>
              <a:rect l="l" t="t" r="r" b="b"/>
              <a:pathLst>
                <a:path w="2907" h="1817">
                  <a:moveTo>
                    <a:pt x="471" y="0"/>
                  </a:moveTo>
                  <a:lnTo>
                    <a:pt x="455" y="16"/>
                  </a:lnTo>
                  <a:lnTo>
                    <a:pt x="455" y="40"/>
                  </a:lnTo>
                  <a:lnTo>
                    <a:pt x="463" y="80"/>
                  </a:lnTo>
                  <a:lnTo>
                    <a:pt x="447" y="80"/>
                  </a:lnTo>
                  <a:lnTo>
                    <a:pt x="431" y="88"/>
                  </a:lnTo>
                  <a:lnTo>
                    <a:pt x="415" y="96"/>
                  </a:lnTo>
                  <a:lnTo>
                    <a:pt x="415" y="112"/>
                  </a:lnTo>
                  <a:lnTo>
                    <a:pt x="415" y="135"/>
                  </a:lnTo>
                  <a:lnTo>
                    <a:pt x="407" y="159"/>
                  </a:lnTo>
                  <a:lnTo>
                    <a:pt x="415" y="191"/>
                  </a:lnTo>
                  <a:lnTo>
                    <a:pt x="423" y="207"/>
                  </a:lnTo>
                  <a:lnTo>
                    <a:pt x="447" y="207"/>
                  </a:lnTo>
                  <a:lnTo>
                    <a:pt x="463" y="199"/>
                  </a:lnTo>
                  <a:lnTo>
                    <a:pt x="495" y="191"/>
                  </a:lnTo>
                  <a:lnTo>
                    <a:pt x="519" y="191"/>
                  </a:lnTo>
                  <a:lnTo>
                    <a:pt x="535" y="199"/>
                  </a:lnTo>
                  <a:lnTo>
                    <a:pt x="558" y="191"/>
                  </a:lnTo>
                  <a:lnTo>
                    <a:pt x="574" y="183"/>
                  </a:lnTo>
                  <a:lnTo>
                    <a:pt x="598" y="183"/>
                  </a:lnTo>
                  <a:lnTo>
                    <a:pt x="614" y="199"/>
                  </a:lnTo>
                  <a:lnTo>
                    <a:pt x="614" y="215"/>
                  </a:lnTo>
                  <a:lnTo>
                    <a:pt x="614" y="239"/>
                  </a:lnTo>
                  <a:lnTo>
                    <a:pt x="630" y="255"/>
                  </a:lnTo>
                  <a:lnTo>
                    <a:pt x="646" y="279"/>
                  </a:lnTo>
                  <a:lnTo>
                    <a:pt x="670" y="279"/>
                  </a:lnTo>
                  <a:lnTo>
                    <a:pt x="686" y="295"/>
                  </a:lnTo>
                  <a:lnTo>
                    <a:pt x="702" y="327"/>
                  </a:lnTo>
                  <a:lnTo>
                    <a:pt x="710" y="350"/>
                  </a:lnTo>
                  <a:lnTo>
                    <a:pt x="710" y="374"/>
                  </a:lnTo>
                  <a:lnTo>
                    <a:pt x="702" y="390"/>
                  </a:lnTo>
                  <a:lnTo>
                    <a:pt x="694" y="398"/>
                  </a:lnTo>
                  <a:lnTo>
                    <a:pt x="670" y="374"/>
                  </a:lnTo>
                  <a:lnTo>
                    <a:pt x="654" y="342"/>
                  </a:lnTo>
                  <a:lnTo>
                    <a:pt x="622" y="295"/>
                  </a:lnTo>
                  <a:lnTo>
                    <a:pt x="614" y="271"/>
                  </a:lnTo>
                  <a:lnTo>
                    <a:pt x="598" y="255"/>
                  </a:lnTo>
                  <a:lnTo>
                    <a:pt x="574" y="263"/>
                  </a:lnTo>
                  <a:lnTo>
                    <a:pt x="566" y="279"/>
                  </a:lnTo>
                  <a:lnTo>
                    <a:pt x="543" y="287"/>
                  </a:lnTo>
                  <a:lnTo>
                    <a:pt x="527" y="271"/>
                  </a:lnTo>
                  <a:lnTo>
                    <a:pt x="503" y="279"/>
                  </a:lnTo>
                  <a:lnTo>
                    <a:pt x="463" y="279"/>
                  </a:lnTo>
                  <a:lnTo>
                    <a:pt x="447" y="263"/>
                  </a:lnTo>
                  <a:lnTo>
                    <a:pt x="423" y="271"/>
                  </a:lnTo>
                  <a:lnTo>
                    <a:pt x="415" y="295"/>
                  </a:lnTo>
                  <a:lnTo>
                    <a:pt x="399" y="287"/>
                  </a:lnTo>
                  <a:lnTo>
                    <a:pt x="375" y="255"/>
                  </a:lnTo>
                  <a:lnTo>
                    <a:pt x="351" y="255"/>
                  </a:lnTo>
                  <a:lnTo>
                    <a:pt x="327" y="271"/>
                  </a:lnTo>
                  <a:lnTo>
                    <a:pt x="327" y="295"/>
                  </a:lnTo>
                  <a:lnTo>
                    <a:pt x="335" y="335"/>
                  </a:lnTo>
                  <a:lnTo>
                    <a:pt x="351" y="358"/>
                  </a:lnTo>
                  <a:lnTo>
                    <a:pt x="343" y="390"/>
                  </a:lnTo>
                  <a:lnTo>
                    <a:pt x="319" y="390"/>
                  </a:lnTo>
                  <a:lnTo>
                    <a:pt x="303" y="406"/>
                  </a:lnTo>
                  <a:lnTo>
                    <a:pt x="295" y="422"/>
                  </a:lnTo>
                  <a:lnTo>
                    <a:pt x="287" y="438"/>
                  </a:lnTo>
                  <a:lnTo>
                    <a:pt x="255" y="446"/>
                  </a:lnTo>
                  <a:lnTo>
                    <a:pt x="231" y="454"/>
                  </a:lnTo>
                  <a:lnTo>
                    <a:pt x="231" y="478"/>
                  </a:lnTo>
                  <a:lnTo>
                    <a:pt x="215" y="502"/>
                  </a:lnTo>
                  <a:lnTo>
                    <a:pt x="191" y="510"/>
                  </a:lnTo>
                  <a:lnTo>
                    <a:pt x="168" y="542"/>
                  </a:lnTo>
                  <a:lnTo>
                    <a:pt x="160" y="573"/>
                  </a:lnTo>
                  <a:lnTo>
                    <a:pt x="176" y="597"/>
                  </a:lnTo>
                  <a:lnTo>
                    <a:pt x="199" y="605"/>
                  </a:lnTo>
                  <a:lnTo>
                    <a:pt x="231" y="589"/>
                  </a:lnTo>
                  <a:lnTo>
                    <a:pt x="255" y="573"/>
                  </a:lnTo>
                  <a:lnTo>
                    <a:pt x="287" y="573"/>
                  </a:lnTo>
                  <a:lnTo>
                    <a:pt x="319" y="573"/>
                  </a:lnTo>
                  <a:lnTo>
                    <a:pt x="335" y="597"/>
                  </a:lnTo>
                  <a:lnTo>
                    <a:pt x="335" y="621"/>
                  </a:lnTo>
                  <a:lnTo>
                    <a:pt x="327" y="645"/>
                  </a:lnTo>
                  <a:lnTo>
                    <a:pt x="327" y="669"/>
                  </a:lnTo>
                  <a:lnTo>
                    <a:pt x="359" y="677"/>
                  </a:lnTo>
                  <a:lnTo>
                    <a:pt x="391" y="677"/>
                  </a:lnTo>
                  <a:lnTo>
                    <a:pt x="407" y="661"/>
                  </a:lnTo>
                  <a:lnTo>
                    <a:pt x="399" y="629"/>
                  </a:lnTo>
                  <a:lnTo>
                    <a:pt x="383" y="613"/>
                  </a:lnTo>
                  <a:lnTo>
                    <a:pt x="375" y="597"/>
                  </a:lnTo>
                  <a:lnTo>
                    <a:pt x="399" y="597"/>
                  </a:lnTo>
                  <a:lnTo>
                    <a:pt x="431" y="597"/>
                  </a:lnTo>
                  <a:lnTo>
                    <a:pt x="439" y="581"/>
                  </a:lnTo>
                  <a:lnTo>
                    <a:pt x="471" y="605"/>
                  </a:lnTo>
                  <a:lnTo>
                    <a:pt x="511" y="605"/>
                  </a:lnTo>
                  <a:lnTo>
                    <a:pt x="527" y="621"/>
                  </a:lnTo>
                  <a:lnTo>
                    <a:pt x="535" y="637"/>
                  </a:lnTo>
                  <a:lnTo>
                    <a:pt x="535" y="653"/>
                  </a:lnTo>
                  <a:lnTo>
                    <a:pt x="558" y="701"/>
                  </a:lnTo>
                  <a:lnTo>
                    <a:pt x="566" y="725"/>
                  </a:lnTo>
                  <a:lnTo>
                    <a:pt x="574" y="749"/>
                  </a:lnTo>
                  <a:lnTo>
                    <a:pt x="519" y="741"/>
                  </a:lnTo>
                  <a:lnTo>
                    <a:pt x="471" y="733"/>
                  </a:lnTo>
                  <a:lnTo>
                    <a:pt x="431" y="725"/>
                  </a:lnTo>
                  <a:lnTo>
                    <a:pt x="415" y="741"/>
                  </a:lnTo>
                  <a:lnTo>
                    <a:pt x="399" y="757"/>
                  </a:lnTo>
                  <a:lnTo>
                    <a:pt x="367" y="757"/>
                  </a:lnTo>
                  <a:lnTo>
                    <a:pt x="351" y="733"/>
                  </a:lnTo>
                  <a:lnTo>
                    <a:pt x="335" y="701"/>
                  </a:lnTo>
                  <a:lnTo>
                    <a:pt x="311" y="685"/>
                  </a:lnTo>
                  <a:lnTo>
                    <a:pt x="287" y="669"/>
                  </a:lnTo>
                  <a:lnTo>
                    <a:pt x="255" y="669"/>
                  </a:lnTo>
                  <a:lnTo>
                    <a:pt x="239" y="693"/>
                  </a:lnTo>
                  <a:lnTo>
                    <a:pt x="239" y="717"/>
                  </a:lnTo>
                  <a:lnTo>
                    <a:pt x="223" y="725"/>
                  </a:lnTo>
                  <a:lnTo>
                    <a:pt x="207" y="741"/>
                  </a:lnTo>
                  <a:lnTo>
                    <a:pt x="207" y="757"/>
                  </a:lnTo>
                  <a:lnTo>
                    <a:pt x="223" y="796"/>
                  </a:lnTo>
                  <a:lnTo>
                    <a:pt x="215" y="812"/>
                  </a:lnTo>
                  <a:lnTo>
                    <a:pt x="199" y="812"/>
                  </a:lnTo>
                  <a:lnTo>
                    <a:pt x="183" y="812"/>
                  </a:lnTo>
                  <a:lnTo>
                    <a:pt x="168" y="836"/>
                  </a:lnTo>
                  <a:lnTo>
                    <a:pt x="128" y="844"/>
                  </a:lnTo>
                  <a:lnTo>
                    <a:pt x="104" y="836"/>
                  </a:lnTo>
                  <a:lnTo>
                    <a:pt x="80" y="844"/>
                  </a:lnTo>
                  <a:lnTo>
                    <a:pt x="64" y="868"/>
                  </a:lnTo>
                  <a:lnTo>
                    <a:pt x="72" y="892"/>
                  </a:lnTo>
                  <a:lnTo>
                    <a:pt x="80" y="908"/>
                  </a:lnTo>
                  <a:lnTo>
                    <a:pt x="64" y="932"/>
                  </a:lnTo>
                  <a:lnTo>
                    <a:pt x="24" y="932"/>
                  </a:lnTo>
                  <a:lnTo>
                    <a:pt x="8" y="956"/>
                  </a:lnTo>
                  <a:lnTo>
                    <a:pt x="0" y="988"/>
                  </a:lnTo>
                  <a:lnTo>
                    <a:pt x="8" y="1027"/>
                  </a:lnTo>
                  <a:lnTo>
                    <a:pt x="32" y="1067"/>
                  </a:lnTo>
                  <a:lnTo>
                    <a:pt x="48" y="1083"/>
                  </a:lnTo>
                  <a:lnTo>
                    <a:pt x="88" y="1075"/>
                  </a:lnTo>
                  <a:lnTo>
                    <a:pt x="112" y="1083"/>
                  </a:lnTo>
                  <a:lnTo>
                    <a:pt x="120" y="1115"/>
                  </a:lnTo>
                  <a:lnTo>
                    <a:pt x="144" y="1147"/>
                  </a:lnTo>
                  <a:lnTo>
                    <a:pt x="160" y="1163"/>
                  </a:lnTo>
                  <a:lnTo>
                    <a:pt x="191" y="1171"/>
                  </a:lnTo>
                  <a:lnTo>
                    <a:pt x="215" y="1203"/>
                  </a:lnTo>
                  <a:lnTo>
                    <a:pt x="231" y="1235"/>
                  </a:lnTo>
                  <a:lnTo>
                    <a:pt x="207" y="1258"/>
                  </a:lnTo>
                  <a:lnTo>
                    <a:pt x="199" y="1290"/>
                  </a:lnTo>
                  <a:lnTo>
                    <a:pt x="207" y="1314"/>
                  </a:lnTo>
                  <a:lnTo>
                    <a:pt x="199" y="1346"/>
                  </a:lnTo>
                  <a:lnTo>
                    <a:pt x="215" y="1386"/>
                  </a:lnTo>
                  <a:lnTo>
                    <a:pt x="191" y="1402"/>
                  </a:lnTo>
                  <a:lnTo>
                    <a:pt x="176" y="1434"/>
                  </a:lnTo>
                  <a:lnTo>
                    <a:pt x="191" y="1466"/>
                  </a:lnTo>
                  <a:lnTo>
                    <a:pt x="223" y="1513"/>
                  </a:lnTo>
                  <a:lnTo>
                    <a:pt x="207" y="1553"/>
                  </a:lnTo>
                  <a:lnTo>
                    <a:pt x="215" y="1585"/>
                  </a:lnTo>
                  <a:lnTo>
                    <a:pt x="231" y="1617"/>
                  </a:lnTo>
                  <a:lnTo>
                    <a:pt x="279" y="1673"/>
                  </a:lnTo>
                  <a:lnTo>
                    <a:pt x="311" y="1720"/>
                  </a:lnTo>
                  <a:lnTo>
                    <a:pt x="319" y="1760"/>
                  </a:lnTo>
                  <a:lnTo>
                    <a:pt x="327" y="1800"/>
                  </a:lnTo>
                  <a:lnTo>
                    <a:pt x="343" y="1816"/>
                  </a:lnTo>
                  <a:lnTo>
                    <a:pt x="367" y="1800"/>
                  </a:lnTo>
                  <a:lnTo>
                    <a:pt x="383" y="1768"/>
                  </a:lnTo>
                  <a:lnTo>
                    <a:pt x="367" y="1712"/>
                  </a:lnTo>
                  <a:lnTo>
                    <a:pt x="351" y="1673"/>
                  </a:lnTo>
                  <a:lnTo>
                    <a:pt x="359" y="1649"/>
                  </a:lnTo>
                  <a:lnTo>
                    <a:pt x="343" y="1625"/>
                  </a:lnTo>
                  <a:lnTo>
                    <a:pt x="351" y="1609"/>
                  </a:lnTo>
                  <a:lnTo>
                    <a:pt x="367" y="1593"/>
                  </a:lnTo>
                  <a:lnTo>
                    <a:pt x="375" y="1561"/>
                  </a:lnTo>
                  <a:lnTo>
                    <a:pt x="391" y="1529"/>
                  </a:lnTo>
                  <a:lnTo>
                    <a:pt x="431" y="1521"/>
                  </a:lnTo>
                  <a:lnTo>
                    <a:pt x="463" y="1537"/>
                  </a:lnTo>
                  <a:lnTo>
                    <a:pt x="487" y="1537"/>
                  </a:lnTo>
                  <a:lnTo>
                    <a:pt x="503" y="1513"/>
                  </a:lnTo>
                  <a:lnTo>
                    <a:pt x="495" y="1489"/>
                  </a:lnTo>
                  <a:lnTo>
                    <a:pt x="463" y="1442"/>
                  </a:lnTo>
                  <a:lnTo>
                    <a:pt x="479" y="1418"/>
                  </a:lnTo>
                  <a:lnTo>
                    <a:pt x="471" y="1402"/>
                  </a:lnTo>
                  <a:lnTo>
                    <a:pt x="455" y="1370"/>
                  </a:lnTo>
                  <a:lnTo>
                    <a:pt x="455" y="1346"/>
                  </a:lnTo>
                  <a:lnTo>
                    <a:pt x="487" y="1338"/>
                  </a:lnTo>
                  <a:lnTo>
                    <a:pt x="511" y="1314"/>
                  </a:lnTo>
                  <a:lnTo>
                    <a:pt x="503" y="1282"/>
                  </a:lnTo>
                  <a:lnTo>
                    <a:pt x="479" y="1243"/>
                  </a:lnTo>
                  <a:lnTo>
                    <a:pt x="487" y="1227"/>
                  </a:lnTo>
                  <a:lnTo>
                    <a:pt x="511" y="1211"/>
                  </a:lnTo>
                  <a:lnTo>
                    <a:pt x="527" y="1187"/>
                  </a:lnTo>
                  <a:lnTo>
                    <a:pt x="527" y="1139"/>
                  </a:lnTo>
                  <a:lnTo>
                    <a:pt x="503" y="1083"/>
                  </a:lnTo>
                  <a:lnTo>
                    <a:pt x="479" y="1027"/>
                  </a:lnTo>
                  <a:lnTo>
                    <a:pt x="487" y="1012"/>
                  </a:lnTo>
                  <a:lnTo>
                    <a:pt x="503" y="988"/>
                  </a:lnTo>
                  <a:lnTo>
                    <a:pt x="487" y="956"/>
                  </a:lnTo>
                  <a:lnTo>
                    <a:pt x="463" y="908"/>
                  </a:lnTo>
                  <a:lnTo>
                    <a:pt x="455" y="868"/>
                  </a:lnTo>
                  <a:lnTo>
                    <a:pt x="471" y="852"/>
                  </a:lnTo>
                  <a:lnTo>
                    <a:pt x="471" y="804"/>
                  </a:lnTo>
                  <a:lnTo>
                    <a:pt x="503" y="804"/>
                  </a:lnTo>
                  <a:lnTo>
                    <a:pt x="543" y="812"/>
                  </a:lnTo>
                  <a:lnTo>
                    <a:pt x="574" y="820"/>
                  </a:lnTo>
                  <a:lnTo>
                    <a:pt x="574" y="852"/>
                  </a:lnTo>
                  <a:lnTo>
                    <a:pt x="558" y="868"/>
                  </a:lnTo>
                  <a:lnTo>
                    <a:pt x="550" y="884"/>
                  </a:lnTo>
                  <a:lnTo>
                    <a:pt x="543" y="908"/>
                  </a:lnTo>
                  <a:lnTo>
                    <a:pt x="574" y="996"/>
                  </a:lnTo>
                  <a:lnTo>
                    <a:pt x="598" y="1051"/>
                  </a:lnTo>
                  <a:lnTo>
                    <a:pt x="630" y="1083"/>
                  </a:lnTo>
                  <a:lnTo>
                    <a:pt x="662" y="1091"/>
                  </a:lnTo>
                  <a:lnTo>
                    <a:pt x="694" y="1083"/>
                  </a:lnTo>
                  <a:lnTo>
                    <a:pt x="710" y="1059"/>
                  </a:lnTo>
                  <a:lnTo>
                    <a:pt x="694" y="1035"/>
                  </a:lnTo>
                  <a:lnTo>
                    <a:pt x="678" y="1012"/>
                  </a:lnTo>
                  <a:lnTo>
                    <a:pt x="678" y="988"/>
                  </a:lnTo>
                  <a:lnTo>
                    <a:pt x="694" y="964"/>
                  </a:lnTo>
                  <a:lnTo>
                    <a:pt x="726" y="956"/>
                  </a:lnTo>
                  <a:lnTo>
                    <a:pt x="742" y="964"/>
                  </a:lnTo>
                  <a:lnTo>
                    <a:pt x="766" y="996"/>
                  </a:lnTo>
                  <a:lnTo>
                    <a:pt x="782" y="1004"/>
                  </a:lnTo>
                  <a:lnTo>
                    <a:pt x="798" y="980"/>
                  </a:lnTo>
                  <a:lnTo>
                    <a:pt x="814" y="988"/>
                  </a:lnTo>
                  <a:lnTo>
                    <a:pt x="830" y="1020"/>
                  </a:lnTo>
                  <a:lnTo>
                    <a:pt x="862" y="1083"/>
                  </a:lnTo>
                  <a:lnTo>
                    <a:pt x="886" y="1123"/>
                  </a:lnTo>
                  <a:lnTo>
                    <a:pt x="917" y="1139"/>
                  </a:lnTo>
                  <a:lnTo>
                    <a:pt x="941" y="1115"/>
                  </a:lnTo>
                  <a:lnTo>
                    <a:pt x="941" y="1083"/>
                  </a:lnTo>
                  <a:lnTo>
                    <a:pt x="941" y="1027"/>
                  </a:lnTo>
                  <a:lnTo>
                    <a:pt x="973" y="1035"/>
                  </a:lnTo>
                  <a:lnTo>
                    <a:pt x="997" y="1020"/>
                  </a:lnTo>
                  <a:lnTo>
                    <a:pt x="997" y="988"/>
                  </a:lnTo>
                  <a:lnTo>
                    <a:pt x="1005" y="972"/>
                  </a:lnTo>
                  <a:lnTo>
                    <a:pt x="1021" y="988"/>
                  </a:lnTo>
                  <a:lnTo>
                    <a:pt x="1029" y="1020"/>
                  </a:lnTo>
                  <a:lnTo>
                    <a:pt x="1053" y="1043"/>
                  </a:lnTo>
                  <a:lnTo>
                    <a:pt x="1093" y="1043"/>
                  </a:lnTo>
                  <a:lnTo>
                    <a:pt x="1125" y="1035"/>
                  </a:lnTo>
                  <a:lnTo>
                    <a:pt x="1149" y="1027"/>
                  </a:lnTo>
                  <a:lnTo>
                    <a:pt x="1149" y="1004"/>
                  </a:lnTo>
                  <a:lnTo>
                    <a:pt x="1149" y="988"/>
                  </a:lnTo>
                  <a:lnTo>
                    <a:pt x="1165" y="980"/>
                  </a:lnTo>
                  <a:lnTo>
                    <a:pt x="1173" y="1004"/>
                  </a:lnTo>
                  <a:lnTo>
                    <a:pt x="1181" y="1051"/>
                  </a:lnTo>
                  <a:lnTo>
                    <a:pt x="1197" y="1067"/>
                  </a:lnTo>
                  <a:lnTo>
                    <a:pt x="1213" y="1067"/>
                  </a:lnTo>
                  <a:lnTo>
                    <a:pt x="1237" y="1051"/>
                  </a:lnTo>
                  <a:lnTo>
                    <a:pt x="1237" y="1012"/>
                  </a:lnTo>
                  <a:lnTo>
                    <a:pt x="1253" y="1012"/>
                  </a:lnTo>
                  <a:lnTo>
                    <a:pt x="1261" y="1035"/>
                  </a:lnTo>
                  <a:lnTo>
                    <a:pt x="1276" y="1043"/>
                  </a:lnTo>
                  <a:lnTo>
                    <a:pt x="1300" y="1027"/>
                  </a:lnTo>
                  <a:lnTo>
                    <a:pt x="1308" y="1004"/>
                  </a:lnTo>
                  <a:lnTo>
                    <a:pt x="1284" y="940"/>
                  </a:lnTo>
                  <a:lnTo>
                    <a:pt x="1269" y="884"/>
                  </a:lnTo>
                  <a:lnTo>
                    <a:pt x="1276" y="876"/>
                  </a:lnTo>
                  <a:lnTo>
                    <a:pt x="1300" y="876"/>
                  </a:lnTo>
                  <a:lnTo>
                    <a:pt x="1308" y="884"/>
                  </a:lnTo>
                  <a:lnTo>
                    <a:pt x="1332" y="892"/>
                  </a:lnTo>
                  <a:lnTo>
                    <a:pt x="1348" y="876"/>
                  </a:lnTo>
                  <a:lnTo>
                    <a:pt x="1356" y="844"/>
                  </a:lnTo>
                  <a:lnTo>
                    <a:pt x="1356" y="812"/>
                  </a:lnTo>
                  <a:lnTo>
                    <a:pt x="1372" y="796"/>
                  </a:lnTo>
                  <a:lnTo>
                    <a:pt x="1380" y="773"/>
                  </a:lnTo>
                  <a:lnTo>
                    <a:pt x="1380" y="741"/>
                  </a:lnTo>
                  <a:lnTo>
                    <a:pt x="1412" y="725"/>
                  </a:lnTo>
                  <a:lnTo>
                    <a:pt x="1428" y="709"/>
                  </a:lnTo>
                  <a:lnTo>
                    <a:pt x="1412" y="669"/>
                  </a:lnTo>
                  <a:lnTo>
                    <a:pt x="1396" y="637"/>
                  </a:lnTo>
                  <a:lnTo>
                    <a:pt x="1404" y="629"/>
                  </a:lnTo>
                  <a:lnTo>
                    <a:pt x="1428" y="621"/>
                  </a:lnTo>
                  <a:lnTo>
                    <a:pt x="1442" y="606"/>
                  </a:lnTo>
                  <a:lnTo>
                    <a:pt x="1442" y="585"/>
                  </a:lnTo>
                  <a:lnTo>
                    <a:pt x="1436" y="566"/>
                  </a:lnTo>
                  <a:lnTo>
                    <a:pt x="1420" y="542"/>
                  </a:lnTo>
                  <a:lnTo>
                    <a:pt x="1428" y="534"/>
                  </a:lnTo>
                  <a:lnTo>
                    <a:pt x="1460" y="534"/>
                  </a:lnTo>
                  <a:lnTo>
                    <a:pt x="1500" y="558"/>
                  </a:lnTo>
                  <a:lnTo>
                    <a:pt x="1532" y="566"/>
                  </a:lnTo>
                  <a:lnTo>
                    <a:pt x="1548" y="550"/>
                  </a:lnTo>
                  <a:lnTo>
                    <a:pt x="1569" y="550"/>
                  </a:lnTo>
                  <a:lnTo>
                    <a:pt x="1580" y="534"/>
                  </a:lnTo>
                  <a:lnTo>
                    <a:pt x="1588" y="518"/>
                  </a:lnTo>
                  <a:lnTo>
                    <a:pt x="1612" y="534"/>
                  </a:lnTo>
                  <a:lnTo>
                    <a:pt x="1635" y="589"/>
                  </a:lnTo>
                  <a:lnTo>
                    <a:pt x="1674" y="681"/>
                  </a:lnTo>
                  <a:lnTo>
                    <a:pt x="1707" y="749"/>
                  </a:lnTo>
                  <a:lnTo>
                    <a:pt x="1739" y="812"/>
                  </a:lnTo>
                  <a:lnTo>
                    <a:pt x="1763" y="828"/>
                  </a:lnTo>
                  <a:lnTo>
                    <a:pt x="1778" y="834"/>
                  </a:lnTo>
                  <a:lnTo>
                    <a:pt x="1800" y="837"/>
                  </a:lnTo>
                  <a:lnTo>
                    <a:pt x="1827" y="836"/>
                  </a:lnTo>
                  <a:lnTo>
                    <a:pt x="1835" y="812"/>
                  </a:lnTo>
                  <a:lnTo>
                    <a:pt x="1819" y="773"/>
                  </a:lnTo>
                  <a:lnTo>
                    <a:pt x="1795" y="733"/>
                  </a:lnTo>
                  <a:lnTo>
                    <a:pt x="1795" y="717"/>
                  </a:lnTo>
                  <a:lnTo>
                    <a:pt x="1819" y="717"/>
                  </a:lnTo>
                  <a:lnTo>
                    <a:pt x="1835" y="693"/>
                  </a:lnTo>
                  <a:lnTo>
                    <a:pt x="1859" y="693"/>
                  </a:lnTo>
                  <a:lnTo>
                    <a:pt x="1875" y="701"/>
                  </a:lnTo>
                  <a:lnTo>
                    <a:pt x="1891" y="709"/>
                  </a:lnTo>
                  <a:lnTo>
                    <a:pt x="1907" y="693"/>
                  </a:lnTo>
                  <a:lnTo>
                    <a:pt x="1899" y="653"/>
                  </a:lnTo>
                  <a:lnTo>
                    <a:pt x="1827" y="486"/>
                  </a:lnTo>
                  <a:lnTo>
                    <a:pt x="1827" y="470"/>
                  </a:lnTo>
                  <a:lnTo>
                    <a:pt x="1835" y="462"/>
                  </a:lnTo>
                  <a:lnTo>
                    <a:pt x="1867" y="518"/>
                  </a:lnTo>
                  <a:lnTo>
                    <a:pt x="1955" y="717"/>
                  </a:lnTo>
                  <a:lnTo>
                    <a:pt x="1995" y="804"/>
                  </a:lnTo>
                  <a:lnTo>
                    <a:pt x="2018" y="836"/>
                  </a:lnTo>
                  <a:lnTo>
                    <a:pt x="2042" y="836"/>
                  </a:lnTo>
                  <a:lnTo>
                    <a:pt x="2058" y="820"/>
                  </a:lnTo>
                  <a:lnTo>
                    <a:pt x="2042" y="773"/>
                  </a:lnTo>
                  <a:lnTo>
                    <a:pt x="2004" y="682"/>
                  </a:lnTo>
                  <a:lnTo>
                    <a:pt x="1979" y="605"/>
                  </a:lnTo>
                  <a:lnTo>
                    <a:pt x="1987" y="589"/>
                  </a:lnTo>
                  <a:lnTo>
                    <a:pt x="2002" y="589"/>
                  </a:lnTo>
                  <a:lnTo>
                    <a:pt x="2026" y="621"/>
                  </a:lnTo>
                  <a:lnTo>
                    <a:pt x="2050" y="637"/>
                  </a:lnTo>
                  <a:lnTo>
                    <a:pt x="2074" y="645"/>
                  </a:lnTo>
                  <a:lnTo>
                    <a:pt x="2098" y="629"/>
                  </a:lnTo>
                  <a:lnTo>
                    <a:pt x="2106" y="605"/>
                  </a:lnTo>
                  <a:lnTo>
                    <a:pt x="2122" y="621"/>
                  </a:lnTo>
                  <a:lnTo>
                    <a:pt x="2194" y="749"/>
                  </a:lnTo>
                  <a:lnTo>
                    <a:pt x="2218" y="789"/>
                  </a:lnTo>
                  <a:lnTo>
                    <a:pt x="2242" y="812"/>
                  </a:lnTo>
                  <a:lnTo>
                    <a:pt x="2266" y="804"/>
                  </a:lnTo>
                  <a:lnTo>
                    <a:pt x="2274" y="781"/>
                  </a:lnTo>
                  <a:lnTo>
                    <a:pt x="2240" y="687"/>
                  </a:lnTo>
                  <a:lnTo>
                    <a:pt x="2174" y="543"/>
                  </a:lnTo>
                  <a:lnTo>
                    <a:pt x="2120" y="415"/>
                  </a:lnTo>
                  <a:lnTo>
                    <a:pt x="2091" y="354"/>
                  </a:lnTo>
                  <a:lnTo>
                    <a:pt x="2090" y="342"/>
                  </a:lnTo>
                  <a:lnTo>
                    <a:pt x="2106" y="350"/>
                  </a:lnTo>
                  <a:lnTo>
                    <a:pt x="2186" y="470"/>
                  </a:lnTo>
                  <a:lnTo>
                    <a:pt x="2282" y="637"/>
                  </a:lnTo>
                  <a:lnTo>
                    <a:pt x="2364" y="807"/>
                  </a:lnTo>
                  <a:lnTo>
                    <a:pt x="2441" y="964"/>
                  </a:lnTo>
                  <a:lnTo>
                    <a:pt x="2505" y="1099"/>
                  </a:lnTo>
                  <a:lnTo>
                    <a:pt x="2561" y="1195"/>
                  </a:lnTo>
                  <a:lnTo>
                    <a:pt x="2582" y="1220"/>
                  </a:lnTo>
                  <a:lnTo>
                    <a:pt x="2601" y="1235"/>
                  </a:lnTo>
                  <a:lnTo>
                    <a:pt x="2633" y="1250"/>
                  </a:lnTo>
                  <a:lnTo>
                    <a:pt x="2641" y="1227"/>
                  </a:lnTo>
                  <a:lnTo>
                    <a:pt x="2637" y="1179"/>
                  </a:lnTo>
                  <a:lnTo>
                    <a:pt x="2615" y="1092"/>
                  </a:lnTo>
                  <a:lnTo>
                    <a:pt x="2585" y="996"/>
                  </a:lnTo>
                  <a:lnTo>
                    <a:pt x="2508" y="790"/>
                  </a:lnTo>
                  <a:lnTo>
                    <a:pt x="2439" y="624"/>
                  </a:lnTo>
                  <a:lnTo>
                    <a:pt x="2393" y="517"/>
                  </a:lnTo>
                  <a:lnTo>
                    <a:pt x="2377" y="470"/>
                  </a:lnTo>
                  <a:lnTo>
                    <a:pt x="2377" y="454"/>
                  </a:lnTo>
                  <a:lnTo>
                    <a:pt x="2393" y="470"/>
                  </a:lnTo>
                  <a:lnTo>
                    <a:pt x="2465" y="589"/>
                  </a:lnTo>
                  <a:lnTo>
                    <a:pt x="2576" y="786"/>
                  </a:lnTo>
                  <a:lnTo>
                    <a:pt x="2665" y="956"/>
                  </a:lnTo>
                  <a:lnTo>
                    <a:pt x="2752" y="1139"/>
                  </a:lnTo>
                  <a:lnTo>
                    <a:pt x="2800" y="1250"/>
                  </a:lnTo>
                  <a:lnTo>
                    <a:pt x="2840" y="1346"/>
                  </a:lnTo>
                  <a:lnTo>
                    <a:pt x="2864" y="1394"/>
                  </a:lnTo>
                  <a:lnTo>
                    <a:pt x="2879" y="1407"/>
                  </a:lnTo>
                  <a:lnTo>
                    <a:pt x="2896" y="1402"/>
                  </a:lnTo>
                  <a:lnTo>
                    <a:pt x="2906" y="1389"/>
                  </a:lnTo>
                  <a:lnTo>
                    <a:pt x="2904" y="1370"/>
                  </a:lnTo>
                  <a:lnTo>
                    <a:pt x="2872" y="1306"/>
                  </a:lnTo>
                  <a:lnTo>
                    <a:pt x="2768" y="1091"/>
                  </a:lnTo>
                  <a:lnTo>
                    <a:pt x="2681" y="916"/>
                  </a:lnTo>
                  <a:lnTo>
                    <a:pt x="2601" y="757"/>
                  </a:lnTo>
                  <a:lnTo>
                    <a:pt x="2497" y="573"/>
                  </a:lnTo>
                  <a:lnTo>
                    <a:pt x="2409" y="414"/>
                  </a:lnTo>
                  <a:lnTo>
                    <a:pt x="2354" y="319"/>
                  </a:lnTo>
                  <a:lnTo>
                    <a:pt x="2338" y="295"/>
                  </a:lnTo>
                  <a:lnTo>
                    <a:pt x="2328" y="282"/>
                  </a:lnTo>
                  <a:lnTo>
                    <a:pt x="2314" y="279"/>
                  </a:lnTo>
                  <a:lnTo>
                    <a:pt x="2297" y="286"/>
                  </a:lnTo>
                  <a:lnTo>
                    <a:pt x="2290" y="303"/>
                  </a:lnTo>
                  <a:lnTo>
                    <a:pt x="2290" y="335"/>
                  </a:lnTo>
                  <a:lnTo>
                    <a:pt x="2306" y="406"/>
                  </a:lnTo>
                  <a:lnTo>
                    <a:pt x="2352" y="534"/>
                  </a:lnTo>
                  <a:lnTo>
                    <a:pt x="2411" y="673"/>
                  </a:lnTo>
                  <a:lnTo>
                    <a:pt x="2457" y="781"/>
                  </a:lnTo>
                  <a:lnTo>
                    <a:pt x="2497" y="884"/>
                  </a:lnTo>
                  <a:lnTo>
                    <a:pt x="2529" y="964"/>
                  </a:lnTo>
                  <a:lnTo>
                    <a:pt x="2553" y="1027"/>
                  </a:lnTo>
                  <a:lnTo>
                    <a:pt x="2553" y="1051"/>
                  </a:lnTo>
                  <a:lnTo>
                    <a:pt x="2541" y="1052"/>
                  </a:lnTo>
                  <a:lnTo>
                    <a:pt x="2529" y="1041"/>
                  </a:lnTo>
                  <a:lnTo>
                    <a:pt x="2457" y="900"/>
                  </a:lnTo>
                  <a:lnTo>
                    <a:pt x="2333" y="643"/>
                  </a:lnTo>
                  <a:lnTo>
                    <a:pt x="2229" y="453"/>
                  </a:lnTo>
                  <a:lnTo>
                    <a:pt x="2162" y="335"/>
                  </a:lnTo>
                  <a:lnTo>
                    <a:pt x="2074" y="199"/>
                  </a:lnTo>
                  <a:lnTo>
                    <a:pt x="2050" y="167"/>
                  </a:lnTo>
                  <a:lnTo>
                    <a:pt x="2026" y="159"/>
                  </a:lnTo>
                  <a:lnTo>
                    <a:pt x="2002" y="159"/>
                  </a:lnTo>
                  <a:lnTo>
                    <a:pt x="1991" y="168"/>
                  </a:lnTo>
                  <a:lnTo>
                    <a:pt x="1987" y="183"/>
                  </a:lnTo>
                  <a:lnTo>
                    <a:pt x="1985" y="204"/>
                  </a:lnTo>
                  <a:lnTo>
                    <a:pt x="1987" y="223"/>
                  </a:lnTo>
                  <a:lnTo>
                    <a:pt x="2021" y="301"/>
                  </a:lnTo>
                  <a:lnTo>
                    <a:pt x="2042" y="350"/>
                  </a:lnTo>
                  <a:lnTo>
                    <a:pt x="2042" y="366"/>
                  </a:lnTo>
                  <a:lnTo>
                    <a:pt x="2028" y="369"/>
                  </a:lnTo>
                  <a:lnTo>
                    <a:pt x="2018" y="358"/>
                  </a:lnTo>
                  <a:lnTo>
                    <a:pt x="1965" y="273"/>
                  </a:lnTo>
                  <a:lnTo>
                    <a:pt x="1939" y="231"/>
                  </a:lnTo>
                  <a:lnTo>
                    <a:pt x="1923" y="223"/>
                  </a:lnTo>
                  <a:lnTo>
                    <a:pt x="1899" y="239"/>
                  </a:lnTo>
                  <a:lnTo>
                    <a:pt x="1891" y="255"/>
                  </a:lnTo>
                  <a:lnTo>
                    <a:pt x="1907" y="279"/>
                  </a:lnTo>
                  <a:lnTo>
                    <a:pt x="1955" y="366"/>
                  </a:lnTo>
                  <a:lnTo>
                    <a:pt x="1971" y="398"/>
                  </a:lnTo>
                  <a:lnTo>
                    <a:pt x="1986" y="423"/>
                  </a:lnTo>
                  <a:lnTo>
                    <a:pt x="1995" y="446"/>
                  </a:lnTo>
                  <a:lnTo>
                    <a:pt x="1979" y="462"/>
                  </a:lnTo>
                  <a:lnTo>
                    <a:pt x="1955" y="430"/>
                  </a:lnTo>
                  <a:lnTo>
                    <a:pt x="1890" y="307"/>
                  </a:lnTo>
                  <a:lnTo>
                    <a:pt x="1827" y="191"/>
                  </a:lnTo>
                  <a:lnTo>
                    <a:pt x="1803" y="143"/>
                  </a:lnTo>
                  <a:lnTo>
                    <a:pt x="1779" y="127"/>
                  </a:lnTo>
                  <a:lnTo>
                    <a:pt x="1755" y="135"/>
                  </a:lnTo>
                  <a:lnTo>
                    <a:pt x="1747" y="159"/>
                  </a:lnTo>
                  <a:lnTo>
                    <a:pt x="1747" y="191"/>
                  </a:lnTo>
                  <a:lnTo>
                    <a:pt x="1731" y="191"/>
                  </a:lnTo>
                  <a:lnTo>
                    <a:pt x="1715" y="159"/>
                  </a:lnTo>
                  <a:lnTo>
                    <a:pt x="1683" y="96"/>
                  </a:lnTo>
                  <a:lnTo>
                    <a:pt x="1659" y="56"/>
                  </a:lnTo>
                  <a:lnTo>
                    <a:pt x="1628" y="56"/>
                  </a:lnTo>
                  <a:lnTo>
                    <a:pt x="1604" y="80"/>
                  </a:lnTo>
                  <a:lnTo>
                    <a:pt x="1612" y="112"/>
                  </a:lnTo>
                  <a:lnTo>
                    <a:pt x="1667" y="223"/>
                  </a:lnTo>
                  <a:lnTo>
                    <a:pt x="1715" y="319"/>
                  </a:lnTo>
                  <a:lnTo>
                    <a:pt x="1723" y="350"/>
                  </a:lnTo>
                  <a:lnTo>
                    <a:pt x="1715" y="366"/>
                  </a:lnTo>
                  <a:lnTo>
                    <a:pt x="1699" y="342"/>
                  </a:lnTo>
                  <a:lnTo>
                    <a:pt x="1612" y="167"/>
                  </a:lnTo>
                  <a:lnTo>
                    <a:pt x="1564" y="64"/>
                  </a:lnTo>
                  <a:lnTo>
                    <a:pt x="1540" y="48"/>
                  </a:lnTo>
                  <a:lnTo>
                    <a:pt x="1508" y="64"/>
                  </a:lnTo>
                  <a:lnTo>
                    <a:pt x="1484" y="72"/>
                  </a:lnTo>
                  <a:lnTo>
                    <a:pt x="1460" y="96"/>
                  </a:lnTo>
                  <a:lnTo>
                    <a:pt x="1460" y="127"/>
                  </a:lnTo>
                  <a:lnTo>
                    <a:pt x="1526" y="241"/>
                  </a:lnTo>
                  <a:lnTo>
                    <a:pt x="1580" y="335"/>
                  </a:lnTo>
                  <a:lnTo>
                    <a:pt x="1596" y="363"/>
                  </a:lnTo>
                  <a:lnTo>
                    <a:pt x="1598" y="385"/>
                  </a:lnTo>
                  <a:lnTo>
                    <a:pt x="1588" y="406"/>
                  </a:lnTo>
                  <a:lnTo>
                    <a:pt x="1572" y="414"/>
                  </a:lnTo>
                  <a:lnTo>
                    <a:pt x="1524" y="337"/>
                  </a:lnTo>
                  <a:lnTo>
                    <a:pt x="1467" y="231"/>
                  </a:lnTo>
                  <a:lnTo>
                    <a:pt x="1444" y="191"/>
                  </a:lnTo>
                  <a:lnTo>
                    <a:pt x="1430" y="171"/>
                  </a:lnTo>
                  <a:lnTo>
                    <a:pt x="1404" y="159"/>
                  </a:lnTo>
                  <a:lnTo>
                    <a:pt x="1367" y="162"/>
                  </a:lnTo>
                  <a:lnTo>
                    <a:pt x="1340" y="167"/>
                  </a:lnTo>
                  <a:lnTo>
                    <a:pt x="1292" y="80"/>
                  </a:lnTo>
                  <a:lnTo>
                    <a:pt x="1269" y="48"/>
                  </a:lnTo>
                  <a:lnTo>
                    <a:pt x="1245" y="40"/>
                  </a:lnTo>
                  <a:lnTo>
                    <a:pt x="1221" y="56"/>
                  </a:lnTo>
                  <a:lnTo>
                    <a:pt x="1221" y="88"/>
                  </a:lnTo>
                  <a:lnTo>
                    <a:pt x="1213" y="119"/>
                  </a:lnTo>
                  <a:lnTo>
                    <a:pt x="1189" y="135"/>
                  </a:lnTo>
                  <a:lnTo>
                    <a:pt x="1165" y="135"/>
                  </a:lnTo>
                  <a:lnTo>
                    <a:pt x="1141" y="127"/>
                  </a:lnTo>
                  <a:lnTo>
                    <a:pt x="1117" y="112"/>
                  </a:lnTo>
                  <a:lnTo>
                    <a:pt x="1093" y="119"/>
                  </a:lnTo>
                  <a:lnTo>
                    <a:pt x="1085" y="143"/>
                  </a:lnTo>
                  <a:lnTo>
                    <a:pt x="1093" y="167"/>
                  </a:lnTo>
                  <a:lnTo>
                    <a:pt x="1093" y="183"/>
                  </a:lnTo>
                  <a:lnTo>
                    <a:pt x="1069" y="183"/>
                  </a:lnTo>
                  <a:lnTo>
                    <a:pt x="1053" y="183"/>
                  </a:lnTo>
                  <a:lnTo>
                    <a:pt x="1037" y="207"/>
                  </a:lnTo>
                  <a:lnTo>
                    <a:pt x="1037" y="231"/>
                  </a:lnTo>
                  <a:lnTo>
                    <a:pt x="1053" y="263"/>
                  </a:lnTo>
                  <a:lnTo>
                    <a:pt x="1061" y="279"/>
                  </a:lnTo>
                  <a:lnTo>
                    <a:pt x="1061" y="295"/>
                  </a:lnTo>
                  <a:lnTo>
                    <a:pt x="1053" y="311"/>
                  </a:lnTo>
                  <a:lnTo>
                    <a:pt x="1045" y="342"/>
                  </a:lnTo>
                  <a:lnTo>
                    <a:pt x="1077" y="406"/>
                  </a:lnTo>
                  <a:lnTo>
                    <a:pt x="1109" y="478"/>
                  </a:lnTo>
                  <a:lnTo>
                    <a:pt x="1109" y="502"/>
                  </a:lnTo>
                  <a:lnTo>
                    <a:pt x="1101" y="510"/>
                  </a:lnTo>
                  <a:lnTo>
                    <a:pt x="1085" y="502"/>
                  </a:lnTo>
                  <a:lnTo>
                    <a:pt x="1045" y="422"/>
                  </a:lnTo>
                  <a:lnTo>
                    <a:pt x="1013" y="350"/>
                  </a:lnTo>
                  <a:lnTo>
                    <a:pt x="997" y="335"/>
                  </a:lnTo>
                  <a:lnTo>
                    <a:pt x="973" y="342"/>
                  </a:lnTo>
                  <a:lnTo>
                    <a:pt x="957" y="358"/>
                  </a:lnTo>
                  <a:lnTo>
                    <a:pt x="973" y="398"/>
                  </a:lnTo>
                  <a:lnTo>
                    <a:pt x="993" y="442"/>
                  </a:lnTo>
                  <a:lnTo>
                    <a:pt x="1004" y="468"/>
                  </a:lnTo>
                  <a:lnTo>
                    <a:pt x="997" y="486"/>
                  </a:lnTo>
                  <a:lnTo>
                    <a:pt x="981" y="478"/>
                  </a:lnTo>
                  <a:lnTo>
                    <a:pt x="941" y="390"/>
                  </a:lnTo>
                  <a:lnTo>
                    <a:pt x="902" y="303"/>
                  </a:lnTo>
                  <a:lnTo>
                    <a:pt x="886" y="279"/>
                  </a:lnTo>
                  <a:lnTo>
                    <a:pt x="862" y="279"/>
                  </a:lnTo>
                  <a:lnTo>
                    <a:pt x="838" y="287"/>
                  </a:lnTo>
                  <a:lnTo>
                    <a:pt x="822" y="303"/>
                  </a:lnTo>
                  <a:lnTo>
                    <a:pt x="798" y="295"/>
                  </a:lnTo>
                  <a:lnTo>
                    <a:pt x="790" y="287"/>
                  </a:lnTo>
                  <a:lnTo>
                    <a:pt x="782" y="271"/>
                  </a:lnTo>
                  <a:lnTo>
                    <a:pt x="758" y="263"/>
                  </a:lnTo>
                  <a:lnTo>
                    <a:pt x="742" y="263"/>
                  </a:lnTo>
                  <a:lnTo>
                    <a:pt x="726" y="239"/>
                  </a:lnTo>
                  <a:lnTo>
                    <a:pt x="710" y="207"/>
                  </a:lnTo>
                  <a:lnTo>
                    <a:pt x="710" y="191"/>
                  </a:lnTo>
                  <a:lnTo>
                    <a:pt x="742" y="199"/>
                  </a:lnTo>
                  <a:lnTo>
                    <a:pt x="758" y="183"/>
                  </a:lnTo>
                  <a:lnTo>
                    <a:pt x="758" y="127"/>
                  </a:lnTo>
                  <a:lnTo>
                    <a:pt x="734" y="112"/>
                  </a:lnTo>
                  <a:lnTo>
                    <a:pt x="718" y="80"/>
                  </a:lnTo>
                  <a:lnTo>
                    <a:pt x="694" y="64"/>
                  </a:lnTo>
                  <a:lnTo>
                    <a:pt x="678" y="72"/>
                  </a:lnTo>
                  <a:lnTo>
                    <a:pt x="662" y="48"/>
                  </a:lnTo>
                  <a:lnTo>
                    <a:pt x="630" y="48"/>
                  </a:lnTo>
                  <a:lnTo>
                    <a:pt x="614" y="72"/>
                  </a:lnTo>
                  <a:lnTo>
                    <a:pt x="598" y="64"/>
                  </a:lnTo>
                  <a:lnTo>
                    <a:pt x="574" y="56"/>
                  </a:lnTo>
                  <a:lnTo>
                    <a:pt x="550" y="32"/>
                  </a:lnTo>
                  <a:lnTo>
                    <a:pt x="511" y="24"/>
                  </a:lnTo>
                  <a:lnTo>
                    <a:pt x="495" y="8"/>
                  </a:lnTo>
                  <a:lnTo>
                    <a:pt x="471" y="0"/>
                  </a:lnTo>
                </a:path>
              </a:pathLst>
            </a:custGeom>
            <a:solidFill>
              <a:srgbClr val="ffffff"/>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1" name=""/>
            <p:cNvSpPr/>
            <p:nvPr/>
          </p:nvSpPr>
          <p:spPr>
            <a:xfrm>
              <a:off x="6292080" y="5013000"/>
              <a:ext cx="116640" cy="230040"/>
            </a:xfrm>
            <a:custGeom>
              <a:avLst/>
              <a:gdLst/>
              <a:ahLst/>
              <a:rect l="l" t="t" r="r" b="b"/>
              <a:pathLst>
                <a:path w="249" h="505">
                  <a:moveTo>
                    <a:pt x="8" y="8"/>
                  </a:moveTo>
                  <a:lnTo>
                    <a:pt x="0" y="16"/>
                  </a:lnTo>
                  <a:lnTo>
                    <a:pt x="8" y="39"/>
                  </a:lnTo>
                  <a:lnTo>
                    <a:pt x="20" y="64"/>
                  </a:lnTo>
                  <a:lnTo>
                    <a:pt x="54" y="141"/>
                  </a:lnTo>
                  <a:lnTo>
                    <a:pt x="70" y="189"/>
                  </a:lnTo>
                  <a:lnTo>
                    <a:pt x="89" y="235"/>
                  </a:lnTo>
                  <a:lnTo>
                    <a:pt x="108" y="285"/>
                  </a:lnTo>
                  <a:lnTo>
                    <a:pt x="116" y="315"/>
                  </a:lnTo>
                  <a:lnTo>
                    <a:pt x="109" y="331"/>
                  </a:lnTo>
                  <a:lnTo>
                    <a:pt x="93" y="331"/>
                  </a:lnTo>
                  <a:lnTo>
                    <a:pt x="78" y="309"/>
                  </a:lnTo>
                  <a:lnTo>
                    <a:pt x="60" y="271"/>
                  </a:lnTo>
                  <a:lnTo>
                    <a:pt x="47" y="244"/>
                  </a:lnTo>
                  <a:lnTo>
                    <a:pt x="27" y="210"/>
                  </a:lnTo>
                  <a:lnTo>
                    <a:pt x="16" y="197"/>
                  </a:lnTo>
                  <a:lnTo>
                    <a:pt x="3" y="213"/>
                  </a:lnTo>
                  <a:lnTo>
                    <a:pt x="8" y="232"/>
                  </a:lnTo>
                  <a:lnTo>
                    <a:pt x="31" y="284"/>
                  </a:lnTo>
                  <a:lnTo>
                    <a:pt x="62" y="354"/>
                  </a:lnTo>
                  <a:lnTo>
                    <a:pt x="85" y="402"/>
                  </a:lnTo>
                  <a:lnTo>
                    <a:pt x="101" y="433"/>
                  </a:lnTo>
                  <a:lnTo>
                    <a:pt x="117" y="459"/>
                  </a:lnTo>
                  <a:lnTo>
                    <a:pt x="140" y="488"/>
                  </a:lnTo>
                  <a:lnTo>
                    <a:pt x="163" y="504"/>
                  </a:lnTo>
                  <a:lnTo>
                    <a:pt x="186" y="504"/>
                  </a:lnTo>
                  <a:lnTo>
                    <a:pt x="198" y="483"/>
                  </a:lnTo>
                  <a:lnTo>
                    <a:pt x="194" y="457"/>
                  </a:lnTo>
                  <a:lnTo>
                    <a:pt x="178" y="425"/>
                  </a:lnTo>
                  <a:lnTo>
                    <a:pt x="171" y="402"/>
                  </a:lnTo>
                  <a:lnTo>
                    <a:pt x="171" y="378"/>
                  </a:lnTo>
                  <a:lnTo>
                    <a:pt x="186" y="378"/>
                  </a:lnTo>
                  <a:lnTo>
                    <a:pt x="209" y="402"/>
                  </a:lnTo>
                  <a:lnTo>
                    <a:pt x="225" y="410"/>
                  </a:lnTo>
                  <a:lnTo>
                    <a:pt x="240" y="394"/>
                  </a:lnTo>
                  <a:lnTo>
                    <a:pt x="248" y="378"/>
                  </a:lnTo>
                  <a:lnTo>
                    <a:pt x="240" y="347"/>
                  </a:lnTo>
                  <a:lnTo>
                    <a:pt x="217" y="284"/>
                  </a:lnTo>
                  <a:lnTo>
                    <a:pt x="194" y="236"/>
                  </a:lnTo>
                  <a:lnTo>
                    <a:pt x="202" y="205"/>
                  </a:lnTo>
                  <a:lnTo>
                    <a:pt x="202" y="173"/>
                  </a:lnTo>
                  <a:lnTo>
                    <a:pt x="194" y="150"/>
                  </a:lnTo>
                  <a:lnTo>
                    <a:pt x="165" y="97"/>
                  </a:lnTo>
                  <a:lnTo>
                    <a:pt x="138" y="53"/>
                  </a:lnTo>
                  <a:lnTo>
                    <a:pt x="123" y="29"/>
                  </a:lnTo>
                  <a:lnTo>
                    <a:pt x="109" y="16"/>
                  </a:lnTo>
                  <a:lnTo>
                    <a:pt x="85" y="8"/>
                  </a:lnTo>
                  <a:lnTo>
                    <a:pt x="70" y="16"/>
                  </a:lnTo>
                  <a:lnTo>
                    <a:pt x="54" y="24"/>
                  </a:lnTo>
                  <a:lnTo>
                    <a:pt x="39" y="8"/>
                  </a:lnTo>
                  <a:lnTo>
                    <a:pt x="23" y="0"/>
                  </a:lnTo>
                  <a:lnTo>
                    <a:pt x="8" y="8"/>
                  </a:lnTo>
                </a:path>
              </a:pathLst>
            </a:custGeom>
            <a:solidFill>
              <a:srgbClr val="ffffff"/>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2" name=""/>
            <p:cNvSpPr/>
            <p:nvPr/>
          </p:nvSpPr>
          <p:spPr>
            <a:xfrm>
              <a:off x="6123240" y="5355720"/>
              <a:ext cx="180720" cy="160560"/>
            </a:xfrm>
            <a:custGeom>
              <a:avLst/>
              <a:gdLst/>
              <a:ahLst/>
              <a:rect l="l" t="t" r="r" b="b"/>
              <a:pathLst>
                <a:path w="385" h="353">
                  <a:moveTo>
                    <a:pt x="165" y="0"/>
                  </a:moveTo>
                  <a:lnTo>
                    <a:pt x="149" y="8"/>
                  </a:lnTo>
                  <a:lnTo>
                    <a:pt x="149" y="31"/>
                  </a:lnTo>
                  <a:lnTo>
                    <a:pt x="149" y="55"/>
                  </a:lnTo>
                  <a:lnTo>
                    <a:pt x="141" y="63"/>
                  </a:lnTo>
                  <a:lnTo>
                    <a:pt x="118" y="70"/>
                  </a:lnTo>
                  <a:lnTo>
                    <a:pt x="94" y="94"/>
                  </a:lnTo>
                  <a:lnTo>
                    <a:pt x="71" y="110"/>
                  </a:lnTo>
                  <a:lnTo>
                    <a:pt x="63" y="125"/>
                  </a:lnTo>
                  <a:lnTo>
                    <a:pt x="55" y="149"/>
                  </a:lnTo>
                  <a:lnTo>
                    <a:pt x="39" y="156"/>
                  </a:lnTo>
                  <a:lnTo>
                    <a:pt x="24" y="156"/>
                  </a:lnTo>
                  <a:lnTo>
                    <a:pt x="0" y="172"/>
                  </a:lnTo>
                  <a:lnTo>
                    <a:pt x="0" y="188"/>
                  </a:lnTo>
                  <a:lnTo>
                    <a:pt x="8" y="211"/>
                  </a:lnTo>
                  <a:lnTo>
                    <a:pt x="16" y="242"/>
                  </a:lnTo>
                  <a:lnTo>
                    <a:pt x="31" y="274"/>
                  </a:lnTo>
                  <a:lnTo>
                    <a:pt x="47" y="282"/>
                  </a:lnTo>
                  <a:lnTo>
                    <a:pt x="71" y="282"/>
                  </a:lnTo>
                  <a:lnTo>
                    <a:pt x="71" y="297"/>
                  </a:lnTo>
                  <a:lnTo>
                    <a:pt x="86" y="321"/>
                  </a:lnTo>
                  <a:lnTo>
                    <a:pt x="102" y="329"/>
                  </a:lnTo>
                  <a:lnTo>
                    <a:pt x="118" y="313"/>
                  </a:lnTo>
                  <a:lnTo>
                    <a:pt x="125" y="297"/>
                  </a:lnTo>
                  <a:lnTo>
                    <a:pt x="157" y="289"/>
                  </a:lnTo>
                  <a:lnTo>
                    <a:pt x="180" y="282"/>
                  </a:lnTo>
                  <a:lnTo>
                    <a:pt x="204" y="282"/>
                  </a:lnTo>
                  <a:lnTo>
                    <a:pt x="235" y="282"/>
                  </a:lnTo>
                  <a:lnTo>
                    <a:pt x="259" y="313"/>
                  </a:lnTo>
                  <a:lnTo>
                    <a:pt x="274" y="344"/>
                  </a:lnTo>
                  <a:lnTo>
                    <a:pt x="298" y="352"/>
                  </a:lnTo>
                  <a:lnTo>
                    <a:pt x="329" y="352"/>
                  </a:lnTo>
                  <a:lnTo>
                    <a:pt x="353" y="329"/>
                  </a:lnTo>
                  <a:lnTo>
                    <a:pt x="353" y="305"/>
                  </a:lnTo>
                  <a:lnTo>
                    <a:pt x="345" y="274"/>
                  </a:lnTo>
                  <a:lnTo>
                    <a:pt x="345" y="266"/>
                  </a:lnTo>
                  <a:lnTo>
                    <a:pt x="360" y="258"/>
                  </a:lnTo>
                  <a:lnTo>
                    <a:pt x="376" y="258"/>
                  </a:lnTo>
                  <a:lnTo>
                    <a:pt x="384" y="235"/>
                  </a:lnTo>
                  <a:lnTo>
                    <a:pt x="376" y="196"/>
                  </a:lnTo>
                  <a:lnTo>
                    <a:pt x="360" y="156"/>
                  </a:lnTo>
                  <a:lnTo>
                    <a:pt x="337" y="117"/>
                  </a:lnTo>
                  <a:lnTo>
                    <a:pt x="306" y="70"/>
                  </a:lnTo>
                  <a:lnTo>
                    <a:pt x="298" y="47"/>
                  </a:lnTo>
                  <a:lnTo>
                    <a:pt x="290" y="23"/>
                  </a:lnTo>
                  <a:lnTo>
                    <a:pt x="274" y="8"/>
                  </a:lnTo>
                  <a:lnTo>
                    <a:pt x="259" y="8"/>
                  </a:lnTo>
                  <a:lnTo>
                    <a:pt x="243" y="8"/>
                  </a:lnTo>
                  <a:lnTo>
                    <a:pt x="243" y="23"/>
                  </a:lnTo>
                  <a:lnTo>
                    <a:pt x="235" y="39"/>
                  </a:lnTo>
                  <a:lnTo>
                    <a:pt x="212" y="39"/>
                  </a:lnTo>
                  <a:lnTo>
                    <a:pt x="188" y="31"/>
                  </a:lnTo>
                  <a:lnTo>
                    <a:pt x="180" y="8"/>
                  </a:lnTo>
                  <a:lnTo>
                    <a:pt x="172" y="0"/>
                  </a:lnTo>
                  <a:lnTo>
                    <a:pt x="165" y="0"/>
                  </a:lnTo>
                </a:path>
              </a:pathLst>
            </a:custGeom>
            <a:solidFill>
              <a:srgbClr val="ffffff"/>
            </a:solidFill>
            <a:ln cap="rnd" w="1260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pic>
        <p:nvPicPr>
          <p:cNvPr id="73" name="gs" descr=""/>
          <p:cNvPicPr/>
          <p:nvPr/>
        </p:nvPicPr>
        <p:blipFill>
          <a:blip r:embed="rId2"/>
          <a:stretch/>
        </p:blipFill>
        <p:spPr>
          <a:xfrm>
            <a:off x="4734000" y="2975040"/>
            <a:ext cx="849240" cy="849240"/>
          </a:xfrm>
          <a:prstGeom prst="rect">
            <a:avLst/>
          </a:prstGeom>
          <a:noFill/>
          <a:ln w="0">
            <a:noFill/>
          </a:ln>
        </p:spPr>
      </p:pic>
      <p:pic>
        <p:nvPicPr>
          <p:cNvPr id="74" name="ms-banner" descr=""/>
          <p:cNvPicPr/>
          <p:nvPr/>
        </p:nvPicPr>
        <p:blipFill>
          <a:blip r:embed="rId3"/>
          <a:srcRect l="0" t="0" r="41799" b="0"/>
          <a:stretch/>
        </p:blipFill>
        <p:spPr>
          <a:xfrm>
            <a:off x="912960" y="4286160"/>
            <a:ext cx="1293840" cy="533520"/>
          </a:xfrm>
          <a:prstGeom prst="rect">
            <a:avLst/>
          </a:prstGeom>
          <a:noFill/>
          <a:ln w="0">
            <a:noFill/>
          </a:ln>
        </p:spPr>
      </p:pic>
      <p:pic>
        <p:nvPicPr>
          <p:cNvPr id="75" name="ibm" descr=""/>
          <p:cNvPicPr/>
          <p:nvPr/>
        </p:nvPicPr>
        <p:blipFill>
          <a:blip r:embed="rId4"/>
          <a:stretch/>
        </p:blipFill>
        <p:spPr>
          <a:xfrm>
            <a:off x="912960" y="5356080"/>
            <a:ext cx="1293840" cy="750960"/>
          </a:xfrm>
          <a:prstGeom prst="rect">
            <a:avLst/>
          </a:prstGeom>
          <a:noFill/>
          <a:ln w="0">
            <a:noFill/>
          </a:ln>
        </p:spPr>
      </p:pic>
      <p:sp>
        <p:nvSpPr>
          <p:cNvPr id="3" name="PlaceHolder 2"/>
          <p:cNvSpPr>
            <a:spLocks noGrp="1"/>
          </p:cNvSpPr>
          <p:nvPr>
            <p:ph type="sldNum" idx="2"/>
          </p:nvPr>
        </p:nvSpPr>
        <p:spPr/>
        <p:txBody>
          <a:bodyPr/>
          <a:p>
            <a:fld id="{7BEAEE59-4054-4112-8B3A-783741CDD0C6}" type="slidenum">
              <a:t>5</a:t>
            </a:fld>
          </a:p>
        </p:txBody>
      </p:sp>
    </p:spTree>
  </p:cSld>
  <p:transition>
    <p:wipe dir="r"/>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KEY ATTRIBUTES OF SUCCESSFUL PROFESSIONAL PARTNERSHIP MODELS</a:t>
            </a:r>
            <a:endParaRPr b="0" lang="en-US" sz="3200" strike="noStrike" u="none">
              <a:solidFill>
                <a:srgbClr val="fefb00"/>
              </a:solidFill>
              <a:effectLst/>
              <a:uFillTx/>
              <a:latin typeface="Arial Black"/>
            </a:endParaRPr>
          </a:p>
        </p:txBody>
      </p:sp>
      <p:sp>
        <p:nvSpPr>
          <p:cNvPr id="77" name=""/>
          <p:cNvSpPr/>
          <p:nvPr/>
        </p:nvSpPr>
        <p:spPr>
          <a:xfrm>
            <a:off x="912960" y="1457280"/>
            <a:ext cx="7316640" cy="556020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Unlimited number of senior roles (i.e., continuous growth of the partnership)</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Meritocracy for advancement and compensation (not tenure or hierarchy driven)</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Transferability of skills and flexibility to pursue multiple career paths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Financial alignment (significant upside and significant risk) that creates strong sense of ownership and mutual accountability</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Collegiality and community fostered by common purpose and frequent ad hoc teaming/networks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Non-hierarchical governance; periodic rotation and broad involvement in leadership roles and duties</a:t>
            </a: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8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800" strike="noStrike" u="none">
                <a:solidFill>
                  <a:srgbClr val="ffffff"/>
                </a:solidFill>
                <a:effectLst/>
                <a:uFillTx/>
                <a:latin typeface="Arial"/>
              </a:rPr>
              <a:t>Strongly held set of shared values</a:t>
            </a:r>
            <a:endParaRPr b="0" lang="en-US" sz="18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3F327A28-D88E-4937-9CC5-66887CFFCE41}" type="slidenum">
              <a:t>6</a:t>
            </a:fld>
          </a:p>
        </p:txBody>
      </p:sp>
    </p:spTree>
  </p:cSld>
  <p:transition>
    <p:wipe dir="r"/>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78" name=""/>
          <p:cNvSpPr/>
          <p:nvPr/>
        </p:nvSpPr>
        <p:spPr>
          <a:xfrm>
            <a:off x="3852720" y="1297080"/>
            <a:ext cx="2908440" cy="547200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79" name="PlaceHolder 1"/>
          <p:cNvSpPr>
            <a:spLocks noGrp="1"/>
          </p:cNvSpPr>
          <p:nvPr>
            <p:ph type="title"/>
          </p:nvPr>
        </p:nvSpPr>
        <p:spPr>
          <a:xfrm>
            <a:off x="76320" y="228600"/>
            <a:ext cx="8991360" cy="9759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CREATING A PROFESSIONAL PARTNERSHIP MODEL FOR ENRON</a:t>
            </a:r>
            <a:endParaRPr b="0" lang="en-US" sz="3200" strike="noStrike" u="none">
              <a:solidFill>
                <a:srgbClr val="fefb00"/>
              </a:solidFill>
              <a:effectLst/>
              <a:uFillTx/>
              <a:latin typeface="Arial Black"/>
            </a:endParaRPr>
          </a:p>
        </p:txBody>
      </p:sp>
      <p:sp>
        <p:nvSpPr>
          <p:cNvPr id="80" name=""/>
          <p:cNvSpPr/>
          <p:nvPr/>
        </p:nvSpPr>
        <p:spPr>
          <a:xfrm>
            <a:off x="1746360" y="1297080"/>
            <a:ext cx="210636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Traditional Corporate Model</a:t>
            </a:r>
            <a:endParaRPr b="0" lang="en-US" sz="1500" strike="noStrike" u="none">
              <a:solidFill>
                <a:srgbClr val="ffffff"/>
              </a:solidFill>
              <a:effectLst/>
              <a:uFillTx/>
              <a:latin typeface="Arial"/>
            </a:endParaRPr>
          </a:p>
        </p:txBody>
      </p:sp>
      <p:sp>
        <p:nvSpPr>
          <p:cNvPr id="81" name=""/>
          <p:cNvSpPr/>
          <p:nvPr/>
        </p:nvSpPr>
        <p:spPr>
          <a:xfrm>
            <a:off x="4038480" y="1297080"/>
            <a:ext cx="244332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Enron’s Professional Partnership Model</a:t>
            </a:r>
            <a:endParaRPr b="0" lang="en-US" sz="1500" strike="noStrike" u="none">
              <a:solidFill>
                <a:srgbClr val="ffffff"/>
              </a:solidFill>
              <a:effectLst/>
              <a:uFillTx/>
              <a:latin typeface="Arial"/>
            </a:endParaRPr>
          </a:p>
        </p:txBody>
      </p:sp>
      <p:sp>
        <p:nvSpPr>
          <p:cNvPr id="82" name=""/>
          <p:cNvSpPr/>
          <p:nvPr/>
        </p:nvSpPr>
        <p:spPr>
          <a:xfrm>
            <a:off x="6940440" y="1297080"/>
            <a:ext cx="212724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High performing partnership</a:t>
            </a:r>
            <a:endParaRPr b="0" lang="en-US" sz="1500" strike="noStrike" u="none">
              <a:solidFill>
                <a:srgbClr val="ffffff"/>
              </a:solidFill>
              <a:effectLst/>
              <a:uFillTx/>
              <a:latin typeface="Arial"/>
            </a:endParaRPr>
          </a:p>
        </p:txBody>
      </p:sp>
      <p:sp>
        <p:nvSpPr>
          <p:cNvPr id="83" name=""/>
          <p:cNvSpPr/>
          <p:nvPr/>
        </p:nvSpPr>
        <p:spPr>
          <a:xfrm>
            <a:off x="68400" y="184320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Leadership</a:t>
            </a:r>
            <a:endParaRPr b="0" lang="en-US" sz="1500" strike="noStrike" u="none">
              <a:solidFill>
                <a:srgbClr val="ffffff"/>
              </a:solidFill>
              <a:effectLst/>
              <a:uFillTx/>
              <a:latin typeface="Arial"/>
            </a:endParaRPr>
          </a:p>
        </p:txBody>
      </p:sp>
      <p:sp>
        <p:nvSpPr>
          <p:cNvPr id="84" name=""/>
          <p:cNvSpPr/>
          <p:nvPr/>
        </p:nvSpPr>
        <p:spPr>
          <a:xfrm>
            <a:off x="68400" y="590076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Compensation</a:t>
            </a:r>
            <a:endParaRPr b="0" lang="en-US" sz="1500" strike="noStrike" u="none">
              <a:solidFill>
                <a:srgbClr val="ffffff"/>
              </a:solidFill>
              <a:effectLst/>
              <a:uFillTx/>
              <a:latin typeface="Arial"/>
            </a:endParaRPr>
          </a:p>
        </p:txBody>
      </p:sp>
      <p:sp>
        <p:nvSpPr>
          <p:cNvPr id="85" name=""/>
          <p:cNvSpPr/>
          <p:nvPr/>
        </p:nvSpPr>
        <p:spPr>
          <a:xfrm>
            <a:off x="68400" y="441648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Career paths</a:t>
            </a:r>
            <a:endParaRPr b="0" lang="en-US" sz="1500" strike="noStrike" u="none">
              <a:solidFill>
                <a:srgbClr val="ffffff"/>
              </a:solidFill>
              <a:effectLst/>
              <a:uFillTx/>
              <a:latin typeface="Arial"/>
            </a:endParaRPr>
          </a:p>
        </p:txBody>
      </p:sp>
      <p:sp>
        <p:nvSpPr>
          <p:cNvPr id="86" name=""/>
          <p:cNvSpPr/>
          <p:nvPr/>
        </p:nvSpPr>
        <p:spPr>
          <a:xfrm>
            <a:off x="68400" y="505296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Advancement</a:t>
            </a:r>
            <a:endParaRPr b="0" lang="en-US" sz="1500" strike="noStrike" u="none">
              <a:solidFill>
                <a:srgbClr val="ffffff"/>
              </a:solidFill>
              <a:effectLst/>
              <a:uFillTx/>
              <a:latin typeface="Arial"/>
            </a:endParaRPr>
          </a:p>
        </p:txBody>
      </p:sp>
      <p:sp>
        <p:nvSpPr>
          <p:cNvPr id="87" name=""/>
          <p:cNvSpPr/>
          <p:nvPr/>
        </p:nvSpPr>
        <p:spPr>
          <a:xfrm>
            <a:off x="1746360" y="1843200"/>
            <a:ext cx="1885680" cy="6861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Appointed by Board and senior management</a:t>
            </a:r>
            <a:endParaRPr b="0" lang="en-US" sz="1500" strike="noStrike" u="none">
              <a:solidFill>
                <a:srgbClr val="ffffff"/>
              </a:solidFill>
              <a:effectLst/>
              <a:uFillTx/>
              <a:latin typeface="Arial"/>
            </a:endParaRPr>
          </a:p>
        </p:txBody>
      </p:sp>
      <p:sp>
        <p:nvSpPr>
          <p:cNvPr id="88" name=""/>
          <p:cNvSpPr/>
          <p:nvPr/>
        </p:nvSpPr>
        <p:spPr>
          <a:xfrm>
            <a:off x="1746360" y="5900760"/>
            <a:ext cx="210636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Some bonus at risk</a:t>
            </a:r>
            <a:endParaRPr b="0" lang="en-US" sz="1500" strike="noStrike" u="none">
              <a:solidFill>
                <a:srgbClr val="ffffff"/>
              </a:solidFill>
              <a:effectLst/>
              <a:uFillTx/>
              <a:latin typeface="Arial"/>
            </a:endParaRPr>
          </a:p>
        </p:txBody>
      </p:sp>
      <p:sp>
        <p:nvSpPr>
          <p:cNvPr id="89" name=""/>
          <p:cNvSpPr/>
          <p:nvPr/>
        </p:nvSpPr>
        <p:spPr>
          <a:xfrm>
            <a:off x="1746360" y="4416480"/>
            <a:ext cx="210636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Well defined, inflexible career tracks</a:t>
            </a:r>
            <a:endParaRPr b="0" lang="en-US" sz="1500" strike="noStrike" u="none">
              <a:solidFill>
                <a:srgbClr val="ffffff"/>
              </a:solidFill>
              <a:effectLst/>
              <a:uFillTx/>
              <a:latin typeface="Arial"/>
            </a:endParaRPr>
          </a:p>
        </p:txBody>
      </p:sp>
      <p:sp>
        <p:nvSpPr>
          <p:cNvPr id="90" name=""/>
          <p:cNvSpPr/>
          <p:nvPr/>
        </p:nvSpPr>
        <p:spPr>
          <a:xfrm>
            <a:off x="1746360" y="5052960"/>
            <a:ext cx="2106360" cy="6861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Tenure based; assessed by direct supervisor</a:t>
            </a:r>
            <a:endParaRPr b="0" lang="en-US" sz="1500" strike="noStrike" u="none">
              <a:solidFill>
                <a:srgbClr val="ffffff"/>
              </a:solidFill>
              <a:effectLst/>
              <a:uFillTx/>
              <a:latin typeface="Arial"/>
            </a:endParaRPr>
          </a:p>
        </p:txBody>
      </p:sp>
      <p:sp>
        <p:nvSpPr>
          <p:cNvPr id="91" name=""/>
          <p:cNvSpPr/>
          <p:nvPr/>
        </p:nvSpPr>
        <p:spPr>
          <a:xfrm>
            <a:off x="4038480" y="1843200"/>
            <a:ext cx="2635200" cy="9147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Board appoints OTC; OTC appoints key positions; most partners elected by peers</a:t>
            </a:r>
            <a:endParaRPr b="0" lang="en-US" sz="1500" strike="noStrike" u="none">
              <a:solidFill>
                <a:srgbClr val="ffffff"/>
              </a:solidFill>
              <a:effectLst/>
              <a:uFillTx/>
              <a:latin typeface="Arial"/>
            </a:endParaRPr>
          </a:p>
        </p:txBody>
      </p:sp>
      <p:sp>
        <p:nvSpPr>
          <p:cNvPr id="92" name=""/>
          <p:cNvSpPr/>
          <p:nvPr/>
        </p:nvSpPr>
        <p:spPr>
          <a:xfrm>
            <a:off x="4038480" y="5900760"/>
            <a:ext cx="263520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Significant pay at risk</a:t>
            </a:r>
            <a:endParaRPr b="0" lang="en-US" sz="1500" strike="noStrike" u="none">
              <a:solidFill>
                <a:srgbClr val="ffffff"/>
              </a:solidFill>
              <a:effectLst/>
              <a:uFillTx/>
              <a:latin typeface="Arial"/>
            </a:endParaRPr>
          </a:p>
        </p:txBody>
      </p:sp>
      <p:sp>
        <p:nvSpPr>
          <p:cNvPr id="93" name=""/>
          <p:cNvSpPr/>
          <p:nvPr/>
        </p:nvSpPr>
        <p:spPr>
          <a:xfrm>
            <a:off x="4038480" y="4416480"/>
            <a:ext cx="263520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Mix of traditional career tracks and flexible tracks</a:t>
            </a:r>
            <a:endParaRPr b="0" lang="en-US" sz="1500" strike="noStrike" u="none">
              <a:solidFill>
                <a:srgbClr val="ffffff"/>
              </a:solidFill>
              <a:effectLst/>
              <a:uFillTx/>
              <a:latin typeface="Arial"/>
            </a:endParaRPr>
          </a:p>
        </p:txBody>
      </p:sp>
      <p:sp>
        <p:nvSpPr>
          <p:cNvPr id="94" name=""/>
          <p:cNvSpPr/>
          <p:nvPr/>
        </p:nvSpPr>
        <p:spPr>
          <a:xfrm>
            <a:off x="4038480" y="5052960"/>
            <a:ext cx="263520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Meritocracy based on clear criteria; assessed by peers</a:t>
            </a:r>
            <a:endParaRPr b="0" lang="en-US" sz="1500" strike="noStrike" u="none">
              <a:solidFill>
                <a:srgbClr val="ffffff"/>
              </a:solidFill>
              <a:effectLst/>
              <a:uFillTx/>
              <a:latin typeface="Arial"/>
            </a:endParaRPr>
          </a:p>
        </p:txBody>
      </p:sp>
      <p:sp>
        <p:nvSpPr>
          <p:cNvPr id="95" name=""/>
          <p:cNvSpPr/>
          <p:nvPr/>
        </p:nvSpPr>
        <p:spPr>
          <a:xfrm>
            <a:off x="6940440" y="1843200"/>
            <a:ext cx="212724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Elected by peers</a:t>
            </a:r>
            <a:endParaRPr b="0" lang="en-US" sz="1500" strike="noStrike" u="none">
              <a:solidFill>
                <a:srgbClr val="ffffff"/>
              </a:solidFill>
              <a:effectLst/>
              <a:uFillTx/>
              <a:latin typeface="Arial"/>
            </a:endParaRPr>
          </a:p>
        </p:txBody>
      </p:sp>
      <p:sp>
        <p:nvSpPr>
          <p:cNvPr id="96" name=""/>
          <p:cNvSpPr/>
          <p:nvPr/>
        </p:nvSpPr>
        <p:spPr>
          <a:xfrm>
            <a:off x="6940440" y="5900760"/>
            <a:ext cx="212724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Significant pay at risk</a:t>
            </a:r>
            <a:endParaRPr b="0" lang="en-US" sz="1500" strike="noStrike" u="none">
              <a:solidFill>
                <a:srgbClr val="ffffff"/>
              </a:solidFill>
              <a:effectLst/>
              <a:uFillTx/>
              <a:latin typeface="Arial"/>
            </a:endParaRPr>
          </a:p>
        </p:txBody>
      </p:sp>
      <p:sp>
        <p:nvSpPr>
          <p:cNvPr id="97" name=""/>
          <p:cNvSpPr/>
          <p:nvPr/>
        </p:nvSpPr>
        <p:spPr>
          <a:xfrm>
            <a:off x="6940440" y="4416480"/>
            <a:ext cx="212724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Flexible tracks; up or out policy</a:t>
            </a:r>
            <a:endParaRPr b="0" lang="en-US" sz="1500" strike="noStrike" u="none">
              <a:solidFill>
                <a:srgbClr val="ffffff"/>
              </a:solidFill>
              <a:effectLst/>
              <a:uFillTx/>
              <a:latin typeface="Arial"/>
            </a:endParaRPr>
          </a:p>
        </p:txBody>
      </p:sp>
      <p:sp>
        <p:nvSpPr>
          <p:cNvPr id="98" name=""/>
          <p:cNvSpPr/>
          <p:nvPr/>
        </p:nvSpPr>
        <p:spPr>
          <a:xfrm>
            <a:off x="6940440" y="5052960"/>
            <a:ext cx="2127240" cy="6861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Meritocracy based on clear criteria; assessed by peers</a:t>
            </a:r>
            <a:endParaRPr b="0" lang="en-US" sz="1500" strike="noStrike" u="none">
              <a:solidFill>
                <a:srgbClr val="ffffff"/>
              </a:solidFill>
              <a:effectLst/>
              <a:uFillTx/>
              <a:latin typeface="Arial"/>
            </a:endParaRPr>
          </a:p>
        </p:txBody>
      </p:sp>
      <p:sp>
        <p:nvSpPr>
          <p:cNvPr id="99" name=""/>
          <p:cNvSpPr/>
          <p:nvPr/>
        </p:nvSpPr>
        <p:spPr>
          <a:xfrm>
            <a:off x="68400" y="2700360"/>
            <a:ext cx="188568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Organizational structure</a:t>
            </a:r>
            <a:endParaRPr b="0" lang="en-US" sz="1500" strike="noStrike" u="none">
              <a:solidFill>
                <a:srgbClr val="ffffff"/>
              </a:solidFill>
              <a:effectLst/>
              <a:uFillTx/>
              <a:latin typeface="Arial"/>
            </a:endParaRPr>
          </a:p>
        </p:txBody>
      </p:sp>
      <p:sp>
        <p:nvSpPr>
          <p:cNvPr id="100" name=""/>
          <p:cNvSpPr/>
          <p:nvPr/>
        </p:nvSpPr>
        <p:spPr>
          <a:xfrm>
            <a:off x="1746360" y="2700360"/>
            <a:ext cx="2106360" cy="9147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Hierarchical line organization (e.g., small number of executives at the top)</a:t>
            </a:r>
            <a:endParaRPr b="0" lang="en-US" sz="1500" strike="noStrike" u="none">
              <a:solidFill>
                <a:srgbClr val="ffffff"/>
              </a:solidFill>
              <a:effectLst/>
              <a:uFillTx/>
              <a:latin typeface="Arial"/>
            </a:endParaRPr>
          </a:p>
        </p:txBody>
      </p:sp>
      <p:sp>
        <p:nvSpPr>
          <p:cNvPr id="101" name=""/>
          <p:cNvSpPr/>
          <p:nvPr/>
        </p:nvSpPr>
        <p:spPr>
          <a:xfrm>
            <a:off x="4038480" y="2700360"/>
            <a:ext cx="2635200" cy="6861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Some hierarchy/line authority, but few layers (e.g., 500 partners)</a:t>
            </a:r>
            <a:endParaRPr b="0" lang="en-US" sz="1500" strike="noStrike" u="none">
              <a:solidFill>
                <a:srgbClr val="ffffff"/>
              </a:solidFill>
              <a:effectLst/>
              <a:uFillTx/>
              <a:latin typeface="Arial"/>
            </a:endParaRPr>
          </a:p>
        </p:txBody>
      </p:sp>
      <p:sp>
        <p:nvSpPr>
          <p:cNvPr id="102" name=""/>
          <p:cNvSpPr/>
          <p:nvPr/>
        </p:nvSpPr>
        <p:spPr>
          <a:xfrm>
            <a:off x="6940440" y="2700360"/>
            <a:ext cx="2127240" cy="6861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Relatively flat organization; no limits on number of partners</a:t>
            </a:r>
            <a:endParaRPr b="0" lang="en-US" sz="1500" strike="noStrike" u="none">
              <a:solidFill>
                <a:srgbClr val="ffffff"/>
              </a:solidFill>
              <a:effectLst/>
              <a:uFillTx/>
              <a:latin typeface="Arial"/>
            </a:endParaRPr>
          </a:p>
        </p:txBody>
      </p:sp>
      <p:sp>
        <p:nvSpPr>
          <p:cNvPr id="103" name=""/>
          <p:cNvSpPr/>
          <p:nvPr/>
        </p:nvSpPr>
        <p:spPr>
          <a:xfrm>
            <a:off x="1746360" y="1755720"/>
            <a:ext cx="7342200" cy="0"/>
          </a:xfrm>
          <a:prstGeom prst="line">
            <a:avLst/>
          </a:prstGeom>
          <a:ln w="19080">
            <a:solidFill>
              <a:srgbClr val="ffffff"/>
            </a:solidFill>
            <a:miter/>
          </a:ln>
        </p:spPr>
        <p:style>
          <a:lnRef idx="0"/>
          <a:fillRef idx="0"/>
          <a:effectRef idx="0"/>
          <a:fontRef idx="minor"/>
        </p:style>
        <p:txBody>
          <a:bodyPr lIns="0" rIns="0" tIns="0" bIns="0" anchor="b">
            <a:noAutofit/>
          </a:bodyPr>
          <a:p>
            <a:endParaRPr b="0" lang="en-US" sz="2400" strike="noStrike" u="none">
              <a:solidFill>
                <a:srgbClr val="ffffff"/>
              </a:solidFill>
              <a:effectLst/>
              <a:uFillTx/>
              <a:latin typeface="Arial"/>
            </a:endParaRPr>
          </a:p>
        </p:txBody>
      </p:sp>
      <p:sp>
        <p:nvSpPr>
          <p:cNvPr id="104" name=""/>
          <p:cNvSpPr/>
          <p:nvPr/>
        </p:nvSpPr>
        <p:spPr>
          <a:xfrm>
            <a:off x="68400" y="631188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Accountability</a:t>
            </a:r>
            <a:endParaRPr b="0" lang="en-US" sz="1500" strike="noStrike" u="none">
              <a:solidFill>
                <a:srgbClr val="ffffff"/>
              </a:solidFill>
              <a:effectLst/>
              <a:uFillTx/>
              <a:latin typeface="Arial"/>
            </a:endParaRPr>
          </a:p>
        </p:txBody>
      </p:sp>
      <p:sp>
        <p:nvSpPr>
          <p:cNvPr id="105" name=""/>
          <p:cNvSpPr/>
          <p:nvPr/>
        </p:nvSpPr>
        <p:spPr>
          <a:xfrm>
            <a:off x="1746360" y="6311880"/>
            <a:ext cx="210636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Top down, metric driven</a:t>
            </a:r>
            <a:endParaRPr b="0" lang="en-US" sz="1500" strike="noStrike" u="none">
              <a:solidFill>
                <a:srgbClr val="ffffff"/>
              </a:solidFill>
              <a:effectLst/>
              <a:uFillTx/>
              <a:latin typeface="Arial"/>
            </a:endParaRPr>
          </a:p>
        </p:txBody>
      </p:sp>
      <p:sp>
        <p:nvSpPr>
          <p:cNvPr id="106" name=""/>
          <p:cNvSpPr/>
          <p:nvPr/>
        </p:nvSpPr>
        <p:spPr>
          <a:xfrm>
            <a:off x="4038480" y="6311880"/>
            <a:ext cx="263520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Mutual accountability; holistic</a:t>
            </a:r>
            <a:endParaRPr b="0" lang="en-US" sz="1500" strike="noStrike" u="none">
              <a:solidFill>
                <a:srgbClr val="ffffff"/>
              </a:solidFill>
              <a:effectLst/>
              <a:uFillTx/>
              <a:latin typeface="Arial"/>
            </a:endParaRPr>
          </a:p>
        </p:txBody>
      </p:sp>
      <p:sp>
        <p:nvSpPr>
          <p:cNvPr id="107" name=""/>
          <p:cNvSpPr/>
          <p:nvPr/>
        </p:nvSpPr>
        <p:spPr>
          <a:xfrm>
            <a:off x="6940440" y="6311880"/>
            <a:ext cx="212724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Mutual accountability; holistic</a:t>
            </a:r>
            <a:endParaRPr b="0" lang="en-US" sz="1500" strike="noStrike" u="none">
              <a:solidFill>
                <a:srgbClr val="ffffff"/>
              </a:solidFill>
              <a:effectLst/>
              <a:uFillTx/>
              <a:latin typeface="Arial"/>
            </a:endParaRPr>
          </a:p>
        </p:txBody>
      </p:sp>
      <p:sp>
        <p:nvSpPr>
          <p:cNvPr id="108" name=""/>
          <p:cNvSpPr/>
          <p:nvPr/>
        </p:nvSpPr>
        <p:spPr>
          <a:xfrm>
            <a:off x="68400" y="3786120"/>
            <a:ext cx="188568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Governance</a:t>
            </a:r>
            <a:endParaRPr b="0" lang="en-US" sz="1500" strike="noStrike" u="none">
              <a:solidFill>
                <a:srgbClr val="ffffff"/>
              </a:solidFill>
              <a:effectLst/>
              <a:uFillTx/>
              <a:latin typeface="Arial"/>
            </a:endParaRPr>
          </a:p>
        </p:txBody>
      </p:sp>
      <p:sp>
        <p:nvSpPr>
          <p:cNvPr id="109" name=""/>
          <p:cNvSpPr/>
          <p:nvPr/>
        </p:nvSpPr>
        <p:spPr>
          <a:xfrm>
            <a:off x="1746360" y="3786120"/>
            <a:ext cx="2106360" cy="2289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Hierarchical</a:t>
            </a:r>
            <a:endParaRPr b="0" lang="en-US" sz="1500" strike="noStrike" u="none">
              <a:solidFill>
                <a:srgbClr val="ffffff"/>
              </a:solidFill>
              <a:effectLst/>
              <a:uFillTx/>
              <a:latin typeface="Arial"/>
            </a:endParaRPr>
          </a:p>
        </p:txBody>
      </p:sp>
      <p:sp>
        <p:nvSpPr>
          <p:cNvPr id="110" name=""/>
          <p:cNvSpPr/>
          <p:nvPr/>
        </p:nvSpPr>
        <p:spPr>
          <a:xfrm>
            <a:off x="4038480" y="3786120"/>
            <a:ext cx="263520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Mix of Board, OTC, and committee leadership</a:t>
            </a:r>
            <a:endParaRPr b="0" lang="en-US" sz="1500" strike="noStrike" u="none">
              <a:solidFill>
                <a:srgbClr val="ffffff"/>
              </a:solidFill>
              <a:effectLst/>
              <a:uFillTx/>
              <a:latin typeface="Arial"/>
            </a:endParaRPr>
          </a:p>
        </p:txBody>
      </p:sp>
      <p:sp>
        <p:nvSpPr>
          <p:cNvPr id="111" name=""/>
          <p:cNvSpPr/>
          <p:nvPr/>
        </p:nvSpPr>
        <p:spPr>
          <a:xfrm>
            <a:off x="6940440" y="3786120"/>
            <a:ext cx="2127240" cy="457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Participative, led by committees</a:t>
            </a:r>
            <a:endParaRPr b="0" lang="en-US" sz="15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41FE6F58-3524-476D-A4DB-B224185A76EA}" type="slidenum">
              <a:t>7</a:t>
            </a:fld>
          </a:p>
        </p:txBody>
      </p:sp>
    </p:spTree>
  </p:cSld>
  <p:transition>
    <p:wipe dir="r"/>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2" name=""/>
          <p:cNvSpPr/>
          <p:nvPr/>
        </p:nvSpPr>
        <p:spPr>
          <a:xfrm>
            <a:off x="909720" y="2521080"/>
            <a:ext cx="4236840" cy="140652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13"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PPM GOVERNANCE STRUCTURE</a:t>
            </a:r>
            <a:endParaRPr b="0" lang="en-US" sz="3200" strike="noStrike" u="none">
              <a:solidFill>
                <a:srgbClr val="fefb00"/>
              </a:solidFill>
              <a:effectLst/>
              <a:uFillTx/>
              <a:latin typeface="Arial Black"/>
            </a:endParaRPr>
          </a:p>
        </p:txBody>
      </p:sp>
      <p:sp>
        <p:nvSpPr>
          <p:cNvPr id="114" name=""/>
          <p:cNvSpPr/>
          <p:nvPr/>
        </p:nvSpPr>
        <p:spPr>
          <a:xfrm>
            <a:off x="2030400" y="2978280"/>
            <a:ext cx="19954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Policy Committee</a:t>
            </a:r>
            <a:endParaRPr b="0" lang="en-US" sz="1500" strike="noStrike" u="none">
              <a:solidFill>
                <a:srgbClr val="ffffff"/>
              </a:solidFill>
              <a:effectLst/>
              <a:uFillTx/>
              <a:latin typeface="Arial"/>
            </a:endParaRPr>
          </a:p>
        </p:txBody>
      </p:sp>
      <p:sp>
        <p:nvSpPr>
          <p:cNvPr id="115" name=""/>
          <p:cNvSpPr/>
          <p:nvPr/>
        </p:nvSpPr>
        <p:spPr>
          <a:xfrm>
            <a:off x="909720" y="1989000"/>
            <a:ext cx="4236840" cy="46512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16" name=""/>
          <p:cNvSpPr/>
          <p:nvPr/>
        </p:nvSpPr>
        <p:spPr>
          <a:xfrm>
            <a:off x="1909800" y="2106720"/>
            <a:ext cx="22366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Office of the Chairman</a:t>
            </a:r>
            <a:endParaRPr b="0" lang="en-US" sz="1500" strike="noStrike" u="none">
              <a:solidFill>
                <a:srgbClr val="ffffff"/>
              </a:solidFill>
              <a:effectLst/>
              <a:uFillTx/>
              <a:latin typeface="Arial"/>
            </a:endParaRPr>
          </a:p>
        </p:txBody>
      </p:sp>
      <p:sp>
        <p:nvSpPr>
          <p:cNvPr id="117" name=""/>
          <p:cNvSpPr/>
          <p:nvPr/>
        </p:nvSpPr>
        <p:spPr>
          <a:xfrm>
            <a:off x="861840" y="3664080"/>
            <a:ext cx="1301760" cy="1326960"/>
          </a:xfrm>
          <a:prstGeom prst="ellipse">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18" name=""/>
          <p:cNvSpPr/>
          <p:nvPr/>
        </p:nvSpPr>
        <p:spPr>
          <a:xfrm>
            <a:off x="912960" y="4098960"/>
            <a:ext cx="1125360" cy="4575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People Committees</a:t>
            </a:r>
            <a:endParaRPr b="0" lang="en-US" sz="1500" strike="noStrike" u="none">
              <a:solidFill>
                <a:srgbClr val="ffffff"/>
              </a:solidFill>
              <a:effectLst/>
              <a:uFillTx/>
              <a:latin typeface="Arial"/>
            </a:endParaRPr>
          </a:p>
        </p:txBody>
      </p:sp>
      <p:sp>
        <p:nvSpPr>
          <p:cNvPr id="119" name=""/>
          <p:cNvSpPr/>
          <p:nvPr/>
        </p:nvSpPr>
        <p:spPr>
          <a:xfrm>
            <a:off x="2428920" y="3664080"/>
            <a:ext cx="1301760" cy="1326960"/>
          </a:xfrm>
          <a:prstGeom prst="ellipse">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20" name=""/>
          <p:cNvSpPr/>
          <p:nvPr/>
        </p:nvSpPr>
        <p:spPr>
          <a:xfrm>
            <a:off x="2506680" y="3984480"/>
            <a:ext cx="1125360" cy="6861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Special Initiatives/ Task Forces</a:t>
            </a:r>
            <a:endParaRPr b="0" lang="en-US" sz="1500" strike="noStrike" u="none">
              <a:solidFill>
                <a:srgbClr val="ffffff"/>
              </a:solidFill>
              <a:effectLst/>
              <a:uFillTx/>
              <a:latin typeface="Arial"/>
            </a:endParaRPr>
          </a:p>
        </p:txBody>
      </p:sp>
      <p:sp>
        <p:nvSpPr>
          <p:cNvPr id="121" name=""/>
          <p:cNvSpPr/>
          <p:nvPr/>
        </p:nvSpPr>
        <p:spPr>
          <a:xfrm>
            <a:off x="3927600" y="3664080"/>
            <a:ext cx="1301760" cy="1326960"/>
          </a:xfrm>
          <a:prstGeom prst="ellipse">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22" name=""/>
          <p:cNvSpPr/>
          <p:nvPr/>
        </p:nvSpPr>
        <p:spPr>
          <a:xfrm>
            <a:off x="3838680" y="4098960"/>
            <a:ext cx="1461960" cy="4575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Information Coordination</a:t>
            </a:r>
            <a:endParaRPr b="0" lang="en-US" sz="1500" strike="noStrike" u="none">
              <a:solidFill>
                <a:srgbClr val="ffffff"/>
              </a:solidFill>
              <a:effectLst/>
              <a:uFillTx/>
              <a:latin typeface="Arial"/>
            </a:endParaRPr>
          </a:p>
        </p:txBody>
      </p:sp>
      <p:sp>
        <p:nvSpPr>
          <p:cNvPr id="123" name=""/>
          <p:cNvSpPr/>
          <p:nvPr/>
        </p:nvSpPr>
        <p:spPr>
          <a:xfrm>
            <a:off x="4135320" y="5076720"/>
            <a:ext cx="1251000" cy="457560"/>
          </a:xfrm>
          <a:prstGeom prst="rect">
            <a:avLst/>
          </a:prstGeom>
          <a:noFill/>
          <a:ln w="0">
            <a:noFill/>
          </a:ln>
        </p:spPr>
        <p:style>
          <a:lnRef idx="0"/>
          <a:fillRef idx="0"/>
          <a:effectRef idx="0"/>
          <a:fontRef idx="minor"/>
        </p:style>
        <p:txBody>
          <a:bodyPr lIns="0" rIns="0" tIns="0" bIns="0" anchor="t">
            <a:spAutoFit/>
          </a:bodyPr>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Executive Committee</a:t>
            </a:r>
            <a:endParaRPr b="0" lang="en-US" sz="1500" strike="noStrike" u="none">
              <a:solidFill>
                <a:srgbClr val="ffffff"/>
              </a:solidFill>
              <a:effectLst/>
              <a:uFillTx/>
              <a:latin typeface="Arial"/>
            </a:endParaRPr>
          </a:p>
        </p:txBody>
      </p:sp>
      <p:sp>
        <p:nvSpPr>
          <p:cNvPr id="124" name=""/>
          <p:cNvSpPr/>
          <p:nvPr/>
        </p:nvSpPr>
        <p:spPr>
          <a:xfrm>
            <a:off x="385920" y="5076720"/>
            <a:ext cx="1828800" cy="1371960"/>
          </a:xfrm>
          <a:prstGeom prst="rect">
            <a:avLst/>
          </a:prstGeom>
          <a:noFill/>
          <a:ln w="0">
            <a:noFill/>
          </a:ln>
        </p:spPr>
        <p:style>
          <a:lnRef idx="0"/>
          <a:fillRef idx="0"/>
          <a:effectRef idx="0"/>
          <a:fontRef idx="minor"/>
        </p:style>
        <p:txBody>
          <a:bodyPr lIns="0" rIns="0" tIns="0" bIns="0" anchor="t">
            <a:spAutoFit/>
          </a:bodyPr>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Personnel Review Committees (PRCs)</a:t>
            </a:r>
            <a:endParaRPr b="0" lang="en-US" sz="15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Analyst/ Associate Committee</a:t>
            </a:r>
            <a:endParaRPr b="0" lang="en-US" sz="1500" strike="noStrike" u="none">
              <a:solidFill>
                <a:srgbClr val="ffffff"/>
              </a:solidFill>
              <a:effectLst/>
              <a:uFillTx/>
              <a:latin typeface="Arial"/>
            </a:endParaRPr>
          </a:p>
        </p:txBody>
      </p:sp>
      <p:sp>
        <p:nvSpPr>
          <p:cNvPr id="125" name=""/>
          <p:cNvSpPr/>
          <p:nvPr/>
        </p:nvSpPr>
        <p:spPr>
          <a:xfrm>
            <a:off x="2359080" y="5076720"/>
            <a:ext cx="2060640" cy="1600560"/>
          </a:xfrm>
          <a:prstGeom prst="rect">
            <a:avLst/>
          </a:prstGeom>
          <a:noFill/>
          <a:ln w="0">
            <a:noFill/>
          </a:ln>
        </p:spPr>
        <p:style>
          <a:lnRef idx="0"/>
          <a:fillRef idx="0"/>
          <a:effectRef idx="0"/>
          <a:fontRef idx="minor"/>
        </p:style>
        <p:txBody>
          <a:bodyPr lIns="0" rIns="0" tIns="0" bIns="0" anchor="t">
            <a:spAutoFit/>
          </a:bodyPr>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New business building</a:t>
            </a:r>
            <a:endParaRPr b="0" lang="en-US" sz="15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Vision and values </a:t>
            </a:r>
            <a:endParaRPr b="0" lang="en-US" sz="15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Cost reduction</a:t>
            </a:r>
            <a:endParaRPr b="0" lang="en-US" sz="15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Balance sheet improvement</a:t>
            </a:r>
            <a:endParaRPr b="0" lang="en-US" sz="1500" strike="noStrike" u="none">
              <a:solidFill>
                <a:srgbClr val="ffffff"/>
              </a:solidFill>
              <a:effectLst/>
              <a:uFillTx/>
              <a:latin typeface="Arial"/>
            </a:endParaRPr>
          </a:p>
          <a:p>
            <a:pPr lvl="1" marL="171360" indent="-1699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Accelerated M&amp;A</a:t>
            </a:r>
            <a:endParaRPr b="0" lang="en-US" sz="1500" strike="noStrike" u="none">
              <a:solidFill>
                <a:srgbClr val="ffffff"/>
              </a:solidFill>
              <a:effectLst/>
              <a:uFillTx/>
              <a:latin typeface="Arial"/>
            </a:endParaRPr>
          </a:p>
        </p:txBody>
      </p:sp>
      <p:sp>
        <p:nvSpPr>
          <p:cNvPr id="126" name=""/>
          <p:cNvSpPr/>
          <p:nvPr/>
        </p:nvSpPr>
        <p:spPr>
          <a:xfrm>
            <a:off x="5514840" y="2463840"/>
            <a:ext cx="3552840" cy="9147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Responsible for setting/approving overall corporate policy, personnel management policy, and corporate strategy</a:t>
            </a:r>
            <a:endParaRPr b="0" lang="en-US" sz="1500" strike="noStrike" u="none">
              <a:solidFill>
                <a:srgbClr val="ffffff"/>
              </a:solidFill>
              <a:effectLst/>
              <a:uFillTx/>
              <a:latin typeface="Arial"/>
            </a:endParaRPr>
          </a:p>
        </p:txBody>
      </p:sp>
      <p:sp>
        <p:nvSpPr>
          <p:cNvPr id="127" name=""/>
          <p:cNvSpPr/>
          <p:nvPr/>
        </p:nvSpPr>
        <p:spPr>
          <a:xfrm>
            <a:off x="909720" y="901800"/>
            <a:ext cx="4236840" cy="70164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28" name=""/>
          <p:cNvSpPr/>
          <p:nvPr/>
        </p:nvSpPr>
        <p:spPr>
          <a:xfrm>
            <a:off x="1909800" y="1138320"/>
            <a:ext cx="2236680" cy="228960"/>
          </a:xfrm>
          <a:prstGeom prst="rect">
            <a:avLst/>
          </a:prstGeom>
          <a:noFill/>
          <a:ln w="0">
            <a:noFill/>
          </a:ln>
        </p:spPr>
        <p:style>
          <a:lnRef idx="0"/>
          <a:fillRef idx="0"/>
          <a:effectRef idx="0"/>
          <a:fontRef idx="minor"/>
        </p:style>
        <p:txBody>
          <a:bodyPr lIns="0" rIns="0" tIns="0" bIns="0" anchor="t">
            <a:spAutoFit/>
          </a:bodyPr>
          <a:p>
            <a:pPr algn="ct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efb00"/>
                </a:solidFill>
                <a:effectLst/>
                <a:uFillTx/>
                <a:latin typeface="Arial"/>
              </a:rPr>
              <a:t>Board of Directors</a:t>
            </a:r>
            <a:endParaRPr b="0" lang="en-US" sz="1500" strike="noStrike" u="none">
              <a:solidFill>
                <a:srgbClr val="ffffff"/>
              </a:solidFill>
              <a:effectLst/>
              <a:uFillTx/>
              <a:latin typeface="Arial"/>
            </a:endParaRPr>
          </a:p>
        </p:txBody>
      </p:sp>
      <p:sp>
        <p:nvSpPr>
          <p:cNvPr id="129" name=""/>
          <p:cNvSpPr/>
          <p:nvPr/>
        </p:nvSpPr>
        <p:spPr>
          <a:xfrm>
            <a:off x="5514840" y="981000"/>
            <a:ext cx="3552840" cy="11433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Responsibility to shareholders in appointing/removing Office of the Chairman and key leadership positions and authorizing major policies and strategy</a:t>
            </a:r>
            <a:endParaRPr b="0" lang="en-US" sz="1500" strike="noStrike" u="none">
              <a:solidFill>
                <a:srgbClr val="ffffff"/>
              </a:solidFill>
              <a:effectLst/>
              <a:uFillTx/>
              <a:latin typeface="Arial"/>
            </a:endParaRPr>
          </a:p>
        </p:txBody>
      </p:sp>
      <p:sp>
        <p:nvSpPr>
          <p:cNvPr id="130" name=""/>
          <p:cNvSpPr/>
          <p:nvPr/>
        </p:nvSpPr>
        <p:spPr>
          <a:xfrm>
            <a:off x="5514840" y="3927600"/>
            <a:ext cx="3552840" cy="45756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500" strike="noStrike" u="none">
                <a:solidFill>
                  <a:srgbClr val="ffffff"/>
                </a:solidFill>
                <a:effectLst/>
                <a:uFillTx/>
                <a:latin typeface="Arial"/>
              </a:rPr>
              <a:t>Responsible for tactical, ongoing PPM management</a:t>
            </a:r>
            <a:endParaRPr b="0" lang="en-US" sz="1500" strike="noStrike" u="none">
              <a:solidFill>
                <a:srgbClr val="ffffff"/>
              </a:solidFill>
              <a:effectLst/>
              <a:uFillTx/>
              <a:latin typeface="Arial"/>
            </a:endParaRPr>
          </a:p>
        </p:txBody>
      </p:sp>
      <p:sp>
        <p:nvSpPr>
          <p:cNvPr id="131" name=""/>
          <p:cNvSpPr/>
          <p:nvPr/>
        </p:nvSpPr>
        <p:spPr>
          <a:xfrm>
            <a:off x="5256360" y="1989000"/>
            <a:ext cx="129960" cy="1217880"/>
          </a:xfrm>
          <a:custGeom>
            <a:avLst/>
            <a:gdLst>
              <a:gd name="textAreaLeft" fmla="*/ 0 w 129960"/>
              <a:gd name="textAreaRight" fmla="*/ 46800 w 129960"/>
              <a:gd name="textAreaTop" fmla="*/ 31680 h 1217880"/>
              <a:gd name="textAreaBottom" fmla="*/ 1186200 h 121788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1908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3" name="PlaceHolder 2"/>
          <p:cNvSpPr>
            <a:spLocks noGrp="1"/>
          </p:cNvSpPr>
          <p:nvPr>
            <p:ph type="sldNum" idx="2"/>
          </p:nvPr>
        </p:nvSpPr>
        <p:spPr/>
        <p:txBody>
          <a:bodyPr/>
          <a:p>
            <a:fld id="{6164EF98-722A-4BD6-A9A3-E8E08A802FB4}" type="slidenum">
              <a:t>8</a:t>
            </a:fld>
          </a:p>
        </p:txBody>
      </p:sp>
    </p:spTree>
  </p:cSld>
  <p:transition>
    <p:wipe dir="r"/>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2" name=""/>
          <p:cNvSpPr/>
          <p:nvPr/>
        </p:nvSpPr>
        <p:spPr>
          <a:xfrm>
            <a:off x="98280" y="1816200"/>
            <a:ext cx="2063880" cy="2857320"/>
          </a:xfrm>
          <a:prstGeom prst="rect">
            <a:avLst/>
          </a:prstGeom>
          <a:gradFill rotWithShape="0">
            <a:gsLst>
              <a:gs pos="0">
                <a:srgbClr val="000075"/>
              </a:gs>
              <a:gs pos="50000">
                <a:srgbClr val="0000fe"/>
              </a:gs>
              <a:gs pos="100000">
                <a:srgbClr val="000075"/>
              </a:gs>
            </a:gsLst>
            <a:lin ang="13500000"/>
          </a:gradFill>
          <a:ln w="28440">
            <a:solidFill>
              <a:srgbClr val="ffffff"/>
            </a:solidFill>
            <a:miter/>
          </a:ln>
        </p:spPr>
        <p:style>
          <a:lnRef idx="0"/>
          <a:fillRef idx="0"/>
          <a:effectRef idx="0"/>
          <a:fontRef idx="minor"/>
        </p:style>
        <p:txBody>
          <a:bodyPr lIns="0" rIns="0" tIns="0" bIns="0" anchor="ctr">
            <a:spAutoFit/>
          </a:bodyPr>
          <a:p>
            <a:endParaRPr b="0" lang="en-US" sz="2400" strike="noStrike" u="none">
              <a:solidFill>
                <a:srgbClr val="ffffff"/>
              </a:solidFill>
              <a:effectLst/>
              <a:uFillTx/>
              <a:latin typeface="Arial"/>
            </a:endParaRPr>
          </a:p>
        </p:txBody>
      </p:sp>
      <p:sp>
        <p:nvSpPr>
          <p:cNvPr id="133" name="PlaceHolder 1"/>
          <p:cNvSpPr>
            <a:spLocks noGrp="1"/>
          </p:cNvSpPr>
          <p:nvPr>
            <p:ph type="title"/>
          </p:nvPr>
        </p:nvSpPr>
        <p:spPr>
          <a:xfrm>
            <a:off x="76320" y="228600"/>
            <a:ext cx="8991360" cy="48816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3200" strike="noStrike" u="none">
                <a:solidFill>
                  <a:srgbClr val="fefb00"/>
                </a:solidFill>
                <a:effectLst/>
                <a:uFillTx/>
                <a:latin typeface="Arial Black"/>
              </a:rPr>
              <a:t>ARCHITECTURE OF ENRON’S PPM</a:t>
            </a:r>
            <a:endParaRPr b="0" lang="en-US" sz="3200" strike="noStrike" u="none">
              <a:solidFill>
                <a:srgbClr val="fefb00"/>
              </a:solidFill>
              <a:effectLst/>
              <a:uFillTx/>
              <a:latin typeface="Arial Black"/>
            </a:endParaRPr>
          </a:p>
        </p:txBody>
      </p:sp>
      <p:sp>
        <p:nvSpPr>
          <p:cNvPr id="134" name="PlaceHolder 2"/>
          <p:cNvSpPr>
            <a:spLocks noGrp="1"/>
          </p:cNvSpPr>
          <p:nvPr>
            <p:ph/>
          </p:nvPr>
        </p:nvSpPr>
        <p:spPr>
          <a:xfrm>
            <a:off x="236160" y="1936440"/>
            <a:ext cx="1733400" cy="305280"/>
          </a:xfrm>
          <a:prstGeom prst="rect">
            <a:avLst/>
          </a:prstGeom>
          <a:noFill/>
          <a:ln w="0">
            <a:noFill/>
          </a:ln>
        </p:spPr>
        <p:txBody>
          <a:bodyPr lIns="0" rIns="0" tIns="0" bIns="0" anchor="t">
            <a:norm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Partners</a:t>
            </a:r>
            <a:endParaRPr b="1" lang="en-US" sz="2000" strike="noStrike" u="none">
              <a:solidFill>
                <a:srgbClr val="ffffff"/>
              </a:solidFill>
              <a:effectLst/>
              <a:uFillTx/>
              <a:latin typeface="Arial"/>
            </a:endParaRPr>
          </a:p>
        </p:txBody>
      </p:sp>
      <p:sp>
        <p:nvSpPr>
          <p:cNvPr id="135" name=""/>
          <p:cNvSpPr/>
          <p:nvPr/>
        </p:nvSpPr>
        <p:spPr>
          <a:xfrm>
            <a:off x="98280" y="3271680"/>
            <a:ext cx="8904600" cy="0"/>
          </a:xfrm>
          <a:prstGeom prst="line">
            <a:avLst/>
          </a:prstGeom>
          <a:ln w="2556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36" name=""/>
          <p:cNvSpPr/>
          <p:nvPr/>
        </p:nvSpPr>
        <p:spPr>
          <a:xfrm>
            <a:off x="236520" y="3392640"/>
            <a:ext cx="1733400" cy="305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efb00"/>
                </a:solidFill>
                <a:effectLst/>
                <a:uFillTx/>
                <a:latin typeface="Arial"/>
              </a:rPr>
              <a:t>Non-partners</a:t>
            </a:r>
            <a:endParaRPr b="0" lang="en-US" sz="2000" strike="noStrike" u="none">
              <a:solidFill>
                <a:srgbClr val="ffffff"/>
              </a:solidFill>
              <a:effectLst/>
              <a:uFillTx/>
              <a:latin typeface="Arial"/>
            </a:endParaRPr>
          </a:p>
        </p:txBody>
      </p:sp>
      <p:sp>
        <p:nvSpPr>
          <p:cNvPr id="137" name=""/>
          <p:cNvSpPr/>
          <p:nvPr/>
        </p:nvSpPr>
        <p:spPr>
          <a:xfrm>
            <a:off x="2679840" y="1327320"/>
            <a:ext cx="5162400" cy="182988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Obligation to build the organization</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Broad skill sets/diverse management responsibilities</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Strong people leadership</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Evaluated by corporate PRC (higher career/compensation risk)</a:t>
            </a:r>
            <a:endParaRPr b="0" lang="en-US" sz="2000" strike="noStrike" u="none">
              <a:solidFill>
                <a:srgbClr val="ffffff"/>
              </a:solidFill>
              <a:effectLst/>
              <a:uFillTx/>
              <a:latin typeface="Arial"/>
            </a:endParaRPr>
          </a:p>
        </p:txBody>
      </p:sp>
      <p:sp>
        <p:nvSpPr>
          <p:cNvPr id="138" name=""/>
          <p:cNvSpPr/>
          <p:nvPr/>
        </p:nvSpPr>
        <p:spPr>
          <a:xfrm>
            <a:off x="2679840" y="3392640"/>
            <a:ext cx="5559120" cy="915120"/>
          </a:xfrm>
          <a:prstGeom prst="rect">
            <a:avLst/>
          </a:prstGeom>
          <a:noFill/>
          <a:ln w="0">
            <a:noFill/>
          </a:ln>
        </p:spPr>
        <p:style>
          <a:lnRef idx="0"/>
          <a:fillRef idx="0"/>
          <a:effectRef idx="0"/>
          <a:fontRef idx="minor"/>
        </p:style>
        <p:txBody>
          <a:bodyPr lIns="0" rIns="0" tIns="0" bIns="0" anchor="t">
            <a:spAutoFit/>
          </a:bodyPr>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More focused activities and roles</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Pre-defined positions and career tracks</a:t>
            </a:r>
            <a:endParaRPr b="0" lang="en-US" sz="2000" strike="noStrike" u="none">
              <a:solidFill>
                <a:srgbClr val="ffffff"/>
              </a:solidFill>
              <a:effectLst/>
              <a:uFillTx/>
              <a:latin typeface="Arial"/>
            </a:endParaRPr>
          </a:p>
          <a:p>
            <a:pPr lvl="1" marL="266760" indent="-265320">
              <a:buClr>
                <a:srgbClr val="ffffff"/>
              </a:buClr>
              <a:buSzPct val="130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2000" strike="noStrike" u="none">
                <a:solidFill>
                  <a:srgbClr val="ffffff"/>
                </a:solidFill>
                <a:effectLst/>
                <a:uFillTx/>
                <a:latin typeface="Arial"/>
              </a:rPr>
              <a:t>Lower compensation at risk</a:t>
            </a:r>
            <a:endParaRPr b="0" lang="en-US" sz="2000" strike="noStrike" u="none">
              <a:solidFill>
                <a:srgbClr val="ffffff"/>
              </a:solidFill>
              <a:effectLst/>
              <a:uFillTx/>
              <a:latin typeface="Arial"/>
            </a:endParaRPr>
          </a:p>
        </p:txBody>
      </p:sp>
      <p:sp>
        <p:nvSpPr>
          <p:cNvPr id="4" name="PlaceHolder 3"/>
          <p:cNvSpPr>
            <a:spLocks noGrp="1"/>
          </p:cNvSpPr>
          <p:nvPr>
            <p:ph type="sldNum" idx="2"/>
          </p:nvPr>
        </p:nvSpPr>
        <p:spPr/>
        <p:txBody>
          <a:bodyPr/>
          <a:p>
            <a:fld id="{0F70A329-5EF7-49F7-A930-518CB5262389}" type="slidenum">
              <a:t>9</a:t>
            </a:fld>
          </a:p>
        </p:txBody>
      </p:sp>
    </p:spTree>
  </p:cSld>
  <p:transition>
    <p:wipe dir="r"/>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3619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2000-10-11T10:57:43Z</dcterms:created>
  <dc:creator>Dan marcontell</dc:creator>
  <dc:description>Final version 7/30/99
Finnish/czech removed
times new roman removed
italic non bold unit of measure
italic non bold client on title page</dc:description>
  <dc:language>en-US</dc:language>
  <cp:lastModifiedBy>Dan marcontell</cp:lastModifiedBy>
  <cp:lastPrinted>2000-12-01T16:09:33Z</cp:lastPrinted>
  <dcterms:modified xsi:type="dcterms:W3CDTF">2000-12-01T16:19:34Z</dcterms:modified>
  <cp:revision>277</cp:revision>
  <dc:subject/>
  <dc:title>ENHANCING THE DISTINCTIVENESS OF OUR FUNCTIONAL KNOWLEDGE AND CAPABILITIES</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D">
    <vt:lpwstr>01204dm6 ENX119.ppt</vt:lpwstr>
  </property>
  <property fmtid="{D5CDD505-2E9C-101B-9397-08002B2CF9AE}" pid="3" name="DocIDPosition">
    <vt:r8>0</vt:r8>
  </property>
  <property fmtid="{D5CDD505-2E9C-101B-9397-08002B2CF9AE}" pid="4" name="DocIDinSlide">
    <vt:bool>1</vt:bool>
  </property>
  <property fmtid="{D5CDD505-2E9C-101B-9397-08002B2CF9AE}" pid="5" name="DocIDinTitle">
    <vt:bool>1</vt:bool>
  </property>
  <property fmtid="{D5CDD505-2E9C-101B-9397-08002B2CF9AE}" pid="6" name="Large Audience Objects">
    <vt:bool>1</vt:bool>
  </property>
  <property fmtid="{D5CDD505-2E9C-101B-9397-08002B2CF9AE}" pid="7" name="NotesPageLayout">
    <vt:lpwstr>Message</vt:lpwstr>
  </property>
</Properties>
</file>