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_rels/presentation.xml.rels" ContentType="application/vnd.openxmlformats-package.relationships+xml"/>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Override PartName="/ppt/media/image7.jpeg" ContentType="image/jpeg"/>
  <Override PartName="/ppt/media/image8.jpeg" ContentType="image/jpe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2"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0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3"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000" strike="noStrike" u="none">
              <a:solidFill>
                <a:srgbClr val="000000"/>
              </a:solidFill>
              <a:effectLst/>
              <a:uFillTx/>
              <a:latin typeface="Arial"/>
            </a:endParaRPr>
          </a:p>
        </p:txBody>
      </p:sp>
      <p:sp>
        <p:nvSpPr>
          <p:cNvPr id="4" name="PlaceHolder 2"/>
          <p:cNvSpPr>
            <a:spLocks noGrp="1"/>
          </p:cNvSpPr>
          <p:nvPr>
            <p:ph/>
          </p:nvPr>
        </p:nvSpPr>
        <p:spPr>
          <a:xfrm>
            <a:off x="685800" y="1676520"/>
            <a:ext cx="7772400" cy="350496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000" strike="noStrike" u="none">
              <a:solidFill>
                <a:srgbClr val="000000"/>
              </a:solidFill>
              <a:effectLst/>
              <a:uFillTx/>
              <a:latin typeface="Arial"/>
            </a:endParaRPr>
          </a:p>
        </p:txBody>
      </p:sp>
      <p:sp>
        <p:nvSpPr>
          <p:cNvPr id="6" name="PlaceHolder 2"/>
          <p:cNvSpPr>
            <a:spLocks noGrp="1"/>
          </p:cNvSpPr>
          <p:nvPr>
            <p:ph type="subTitle"/>
          </p:nvPr>
        </p:nvSpPr>
        <p:spPr>
          <a:xfrm>
            <a:off x="685800" y="1676520"/>
            <a:ext cx="7772400" cy="3504960"/>
          </a:xfrm>
          <a:prstGeom prst="rect">
            <a:avLst/>
          </a:prstGeom>
          <a:noFill/>
          <a:ln w="0">
            <a:noFill/>
          </a:ln>
        </p:spPr>
        <p:txBody>
          <a:bodyPr lIns="0" rIns="0" tIns="0" bIns="0" anchor="ctr">
            <a:sp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Click to edit the title text format</a:t>
            </a:r>
            <a:endParaRPr b="1" i="1" lang="en-US" sz="3000" strike="noStrike" u="none">
              <a:solidFill>
                <a:srgbClr val="000000"/>
              </a:solidFill>
              <a:effectLst/>
              <a:uFillTx/>
              <a:latin typeface="Arial"/>
            </a:endParaRPr>
          </a:p>
        </p:txBody>
      </p:sp>
      <p:sp>
        <p:nvSpPr>
          <p:cNvPr id="1" name="PlaceHolder 2"/>
          <p:cNvSpPr>
            <a:spLocks noGrp="1"/>
          </p:cNvSpPr>
          <p:nvPr>
            <p:ph type="body"/>
          </p:nvPr>
        </p:nvSpPr>
        <p:spPr>
          <a:xfrm>
            <a:off x="685800" y="1676520"/>
            <a:ext cx="7772400" cy="3504960"/>
          </a:xfrm>
          <a:prstGeom prst="rect">
            <a:avLst/>
          </a:prstGeom>
          <a:noFill/>
          <a:ln w="0">
            <a:noFill/>
          </a:ln>
        </p:spPr>
        <p:txBody>
          <a:bodyPr lIns="90000" rIns="90000" tIns="46800" bIns="46800" anchor="t">
            <a:normAutofit/>
          </a:bodyPr>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1430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6002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20574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20574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20574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image" Target="../media/image2.jpeg"/><Relationship Id="rId3"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image" Target="../media/image2.jpeg"/><Relationship Id="rId3"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image" Target="../media/image2.jpeg"/><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image" Target="../media/image2.jpeg"/><Relationship Id="rId3"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7.jpeg"/><Relationship Id="rId3" Type="http://schemas.openxmlformats.org/officeDocument/2006/relationships/image" Target="../media/image2.jpeg"/><Relationship Id="rId4"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8.jpeg"/><Relationship Id="rId2" Type="http://schemas.openxmlformats.org/officeDocument/2006/relationships/image" Target="../media/image2.jpeg"/><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subTitle"/>
          </p:nvPr>
        </p:nvSpPr>
        <p:spPr>
          <a:xfrm>
            <a:off x="1371600" y="1905120"/>
            <a:ext cx="6400800" cy="1752480"/>
          </a:xfrm>
          <a:prstGeom prst="rect">
            <a:avLst/>
          </a:prstGeom>
          <a:noFill/>
          <a:ln w="0">
            <a:noFill/>
          </a:ln>
        </p:spPr>
        <p:txBody>
          <a:bodyPr lIns="90000" rIns="90000" tIns="46800" bIns="46800" anchor="t">
            <a:no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cc00"/>
                </a:solidFill>
                <a:effectLst/>
                <a:uFillTx/>
                <a:latin typeface="Arial"/>
              </a:rPr>
              <a:t>Diversity…It’s not only about </a:t>
            </a:r>
            <a:endParaRPr b="1" lang="en-US" sz="3000" strike="noStrike" u="none">
              <a:solidFill>
                <a:srgbClr val="000000"/>
              </a:solidFill>
              <a:effectLst/>
              <a:uFillTx/>
              <a:latin typeface="Arial"/>
            </a:endParaRPr>
          </a:p>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cc00"/>
                </a:solidFill>
                <a:effectLst/>
                <a:uFillTx/>
                <a:latin typeface="Arial"/>
              </a:rPr>
              <a:t>the numbers…It’s about our </a:t>
            </a:r>
            <a:endParaRPr b="1" lang="en-US" sz="3000" strike="noStrike" u="none">
              <a:solidFill>
                <a:srgbClr val="000000"/>
              </a:solidFill>
              <a:effectLst/>
              <a:uFillTx/>
              <a:latin typeface="Arial"/>
            </a:endParaRPr>
          </a:p>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cc00"/>
                </a:solidFill>
                <a:effectLst/>
                <a:uFillTx/>
                <a:latin typeface="Arial"/>
              </a:rPr>
              <a:t>ability to innovate.</a:t>
            </a:r>
            <a:endParaRPr b="1" lang="en-US" sz="3000" strike="noStrike" u="none">
              <a:solidFill>
                <a:srgbClr val="000000"/>
              </a:solidFill>
              <a:effectLst/>
              <a:uFillTx/>
              <a:latin typeface="Arial"/>
            </a:endParaRPr>
          </a:p>
        </p:txBody>
      </p:sp>
      <p:pic>
        <p:nvPicPr>
          <p:cNvPr id="8" name="" descr=""/>
          <p:cNvPicPr/>
          <p:nvPr/>
        </p:nvPicPr>
        <p:blipFill>
          <a:blip r:embed="rId1"/>
          <a:srcRect l="0" t="0" r="77858" b="0"/>
          <a:stretch/>
        </p:blipFill>
        <p:spPr>
          <a:xfrm>
            <a:off x="2971800" y="5202360"/>
            <a:ext cx="1316160" cy="1427040"/>
          </a:xfrm>
          <a:prstGeom prst="rect">
            <a:avLst/>
          </a:prstGeom>
          <a:noFill/>
          <a:ln w="0">
            <a:noFill/>
          </a:ln>
        </p:spPr>
      </p:pic>
      <p:sp>
        <p:nvSpPr>
          <p:cNvPr id="9" name=""/>
          <p:cNvSpPr/>
          <p:nvPr/>
        </p:nvSpPr>
        <p:spPr>
          <a:xfrm>
            <a:off x="4343400" y="5418000"/>
            <a:ext cx="990720" cy="998640"/>
          </a:xfrm>
          <a:custGeom>
            <a:avLst/>
            <a:gdLst>
              <a:gd name="textAreaLeft" fmla="*/ 48240 w 990720"/>
              <a:gd name="textAreaRight" fmla="*/ 942480 w 990720"/>
              <a:gd name="textAreaTop" fmla="*/ 48240 h 998640"/>
              <a:gd name="textAreaBottom" fmla="*/ 950400 h 998640"/>
            </a:gdLst>
            <a:ahLst/>
            <a:cxnLst/>
            <a:rect l="textAreaLeft" t="textAreaTop" r="textAreaRight" b="textAreaBottom"/>
            <a:pathLst>
              <a:path w="21600" h="21773">
                <a:moveTo>
                  <a:pt x="3600" y="0"/>
                </a:moveTo>
                <a:arcTo wR="3600" hR="3600" stAng="16200000" swAng="-5400000"/>
                <a:lnTo>
                  <a:pt x="0" y="18173"/>
                </a:lnTo>
                <a:arcTo wR="3600" hR="3600" stAng="10800000" swAng="-5400000"/>
                <a:lnTo>
                  <a:pt x="18000" y="21773"/>
                </a:lnTo>
                <a:arcTo wR="3600" hR="3600" stAng="5400000" swAng="-5400000"/>
                <a:lnTo>
                  <a:pt x="21600" y="3600"/>
                </a:lnTo>
                <a:arcTo wR="3600" hR="3600" stAng="0" swAng="-5400000"/>
                <a:close/>
              </a:path>
            </a:pathLst>
          </a:custGeom>
          <a:noFill/>
          <a:ln w="9360">
            <a:solidFill>
              <a:srgbClr val="00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 name=""/>
          <p:cNvSpPr/>
          <p:nvPr/>
        </p:nvSpPr>
        <p:spPr>
          <a:xfrm>
            <a:off x="5457960" y="5418000"/>
            <a:ext cx="990360" cy="998640"/>
          </a:xfrm>
          <a:custGeom>
            <a:avLst/>
            <a:gdLst>
              <a:gd name="textAreaLeft" fmla="*/ 48240 w 990360"/>
              <a:gd name="textAreaRight" fmla="*/ 942120 w 990360"/>
              <a:gd name="textAreaTop" fmla="*/ 48240 h 998640"/>
              <a:gd name="textAreaBottom" fmla="*/ 950400 h 998640"/>
            </a:gdLst>
            <a:ahLst/>
            <a:cxnLst/>
            <a:rect l="textAreaLeft" t="textAreaTop" r="textAreaRight" b="textAreaBottom"/>
            <a:pathLst>
              <a:path w="21600" h="21781">
                <a:moveTo>
                  <a:pt x="3600" y="0"/>
                </a:moveTo>
                <a:arcTo wR="3600" hR="3600" stAng="16200000" swAng="-5400000"/>
                <a:lnTo>
                  <a:pt x="0" y="18181"/>
                </a:lnTo>
                <a:arcTo wR="3600" hR="3600" stAng="10800000" swAng="-5400000"/>
                <a:lnTo>
                  <a:pt x="18000" y="21781"/>
                </a:lnTo>
                <a:arcTo wR="3600" hR="3600" stAng="5400000" swAng="-5400000"/>
                <a:lnTo>
                  <a:pt x="21600" y="3600"/>
                </a:lnTo>
                <a:arcTo wR="3600" hR="3600" stAng="0" swAng="-5400000"/>
                <a:close/>
              </a:path>
            </a:pathLst>
          </a:custGeom>
          <a:noFill/>
          <a:ln w="9360">
            <a:solidFill>
              <a:srgbClr val="7de6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1" name=""/>
          <p:cNvGrpSpPr/>
          <p:nvPr/>
        </p:nvGrpSpPr>
        <p:grpSpPr>
          <a:xfrm>
            <a:off x="6562800" y="5418000"/>
            <a:ext cx="990360" cy="998640"/>
            <a:chOff x="6562800" y="5418000"/>
            <a:chExt cx="990360" cy="998640"/>
          </a:xfrm>
        </p:grpSpPr>
        <p:pic>
          <p:nvPicPr>
            <p:cNvPr id="12" name="" descr=""/>
            <p:cNvPicPr/>
            <p:nvPr/>
          </p:nvPicPr>
          <p:blipFill>
            <a:blip r:embed="rId2"/>
            <a:stretch/>
          </p:blipFill>
          <p:spPr>
            <a:xfrm>
              <a:off x="6594480" y="5450040"/>
              <a:ext cx="933480" cy="933120"/>
            </a:xfrm>
            <a:prstGeom prst="rect">
              <a:avLst/>
            </a:prstGeom>
            <a:noFill/>
            <a:ln w="0">
              <a:noFill/>
            </a:ln>
          </p:spPr>
        </p:pic>
        <p:sp>
          <p:nvSpPr>
            <p:cNvPr id="13" name=""/>
            <p:cNvSpPr/>
            <p:nvPr/>
          </p:nvSpPr>
          <p:spPr>
            <a:xfrm>
              <a:off x="6562800" y="5418000"/>
              <a:ext cx="990360" cy="998640"/>
            </a:xfrm>
            <a:custGeom>
              <a:avLst/>
              <a:gdLst>
                <a:gd name="textAreaLeft" fmla="*/ 48240 w 990360"/>
                <a:gd name="textAreaRight" fmla="*/ 942120 w 990360"/>
                <a:gd name="textAreaTop" fmla="*/ 48240 h 998640"/>
                <a:gd name="textAreaBottom" fmla="*/ 950400 h 998640"/>
              </a:gdLst>
              <a:ahLst/>
              <a:cxnLst/>
              <a:rect l="textAreaLeft" t="textAreaTop" r="textAreaRight" b="textAreaBottom"/>
              <a:pathLst>
                <a:path w="21600" h="21781">
                  <a:moveTo>
                    <a:pt x="3600" y="0"/>
                  </a:moveTo>
                  <a:arcTo wR="3600" hR="3600" stAng="16200000" swAng="-5400000"/>
                  <a:lnTo>
                    <a:pt x="0" y="18181"/>
                  </a:lnTo>
                  <a:arcTo wR="3600" hR="3600" stAng="10800000" swAng="-5400000"/>
                  <a:lnTo>
                    <a:pt x="18000" y="21781"/>
                  </a:lnTo>
                  <a:arcTo wR="3600" hR="3600" stAng="5400000" swAng="-5400000"/>
                  <a:lnTo>
                    <a:pt x="21600" y="3600"/>
                  </a:lnTo>
                  <a:arcTo wR="3600" hR="3600" stAng="0" swAng="-5400000"/>
                  <a:close/>
                </a:path>
              </a:pathLst>
            </a:custGeom>
            <a:noFill/>
            <a:ln w="9360">
              <a:solidFill>
                <a:srgbClr val="abe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4" name=""/>
          <p:cNvSpPr/>
          <p:nvPr/>
        </p:nvSpPr>
        <p:spPr>
          <a:xfrm>
            <a:off x="7684920" y="5418000"/>
            <a:ext cx="990720" cy="998640"/>
          </a:xfrm>
          <a:custGeom>
            <a:avLst/>
            <a:gdLst>
              <a:gd name="textAreaLeft" fmla="*/ 48240 w 990720"/>
              <a:gd name="textAreaRight" fmla="*/ 942480 w 990720"/>
              <a:gd name="textAreaTop" fmla="*/ 48240 h 998640"/>
              <a:gd name="textAreaBottom" fmla="*/ 950400 h 998640"/>
            </a:gdLst>
            <a:ahLst/>
            <a:cxnLst/>
            <a:rect l="textAreaLeft" t="textAreaTop" r="textAreaRight" b="textAreaBottom"/>
            <a:pathLst>
              <a:path w="21600" h="21773">
                <a:moveTo>
                  <a:pt x="3600" y="0"/>
                </a:moveTo>
                <a:arcTo wR="3600" hR="3600" stAng="16200000" swAng="-5400000"/>
                <a:lnTo>
                  <a:pt x="0" y="18173"/>
                </a:lnTo>
                <a:arcTo wR="3600" hR="3600" stAng="10800000" swAng="-5400000"/>
                <a:lnTo>
                  <a:pt x="18000" y="21773"/>
                </a:lnTo>
                <a:arcTo wR="3600" hR="3600" stAng="5400000" swAng="-5400000"/>
                <a:lnTo>
                  <a:pt x="21600" y="3600"/>
                </a:lnTo>
                <a:arcTo wR="3600" hR="3600" stAng="0" swAng="-5400000"/>
                <a:close/>
              </a:path>
            </a:pathLst>
          </a:custGeom>
          <a:noFill/>
          <a:ln w="9360">
            <a:solidFill>
              <a:srgbClr val="bbf2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5" name="" descr=""/>
          <p:cNvPicPr/>
          <p:nvPr/>
        </p:nvPicPr>
        <p:blipFill>
          <a:blip r:embed="rId1"/>
          <a:srcRect l="0" t="0" r="77472" b="0"/>
          <a:stretch/>
        </p:blipFill>
        <p:spPr>
          <a:xfrm>
            <a:off x="2971800" y="5145120"/>
            <a:ext cx="1351080" cy="1484280"/>
          </a:xfrm>
          <a:prstGeom prst="rect">
            <a:avLst/>
          </a:prstGeom>
          <a:noFill/>
          <a:ln w="0">
            <a:noFill/>
          </a:ln>
        </p:spPr>
      </p:pic>
      <p:sp>
        <p:nvSpPr>
          <p:cNvPr id="16"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cc00"/>
                </a:solidFill>
                <a:effectLst/>
                <a:uFillTx/>
                <a:latin typeface="Arial"/>
              </a:rPr>
              <a:t>DIVERSITY WITHIN OUR CULTURE</a:t>
            </a:r>
            <a:endParaRPr b="1" i="1" lang="en-US" sz="3000" strike="noStrike" u="none">
              <a:solidFill>
                <a:srgbClr val="000000"/>
              </a:solidFill>
              <a:effectLst/>
              <a:uFillTx/>
              <a:latin typeface="Arial"/>
            </a:endParaRPr>
          </a:p>
        </p:txBody>
      </p:sp>
      <p:sp>
        <p:nvSpPr>
          <p:cNvPr id="17" name="PlaceHolder 2"/>
          <p:cNvSpPr>
            <a:spLocks noGrp="1"/>
          </p:cNvSpPr>
          <p:nvPr>
            <p:ph/>
          </p:nvPr>
        </p:nvSpPr>
        <p:spPr>
          <a:xfrm>
            <a:off x="685800" y="1447920"/>
            <a:ext cx="7772400" cy="3776400"/>
          </a:xfrm>
          <a:prstGeom prst="rect">
            <a:avLst/>
          </a:prstGeom>
          <a:noFill/>
          <a:ln w="0">
            <a:noFill/>
          </a:ln>
        </p:spPr>
        <p:txBody>
          <a:bodyPr lIns="90000" rIns="90000" tIns="46800" bIns="46800" anchor="t">
            <a:normAutofit/>
          </a:bodyPr>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Respect, Integrity, Communication and Excellence are based on appreciation of individuals and their ideas</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Seeing things differently is essential to creating </a:t>
            </a:r>
            <a:br>
              <a:rPr sz="2000"/>
            </a:br>
            <a:r>
              <a:rPr b="1" lang="en-US" sz="2000" strike="noStrike" u="none">
                <a:solidFill>
                  <a:srgbClr val="000000"/>
                </a:solidFill>
                <a:effectLst/>
                <a:uFillTx/>
                <a:latin typeface="Arial"/>
              </a:rPr>
              <a:t>Excellence at Enron</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Cultivating and merging individual ideas across Enron is the cornerstone of our culture</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Open systems thrive while closed systems wither</a:t>
            </a:r>
            <a:endParaRPr b="1" lang="en-US" sz="2000" strike="noStrike" u="none">
              <a:solidFill>
                <a:srgbClr val="000000"/>
              </a:solidFill>
              <a:effectLst/>
              <a:uFillTx/>
              <a:latin typeface="Arial"/>
            </a:endParaRPr>
          </a:p>
        </p:txBody>
      </p:sp>
      <p:sp>
        <p:nvSpPr>
          <p:cNvPr id="18" name=""/>
          <p:cNvSpPr/>
          <p:nvPr/>
        </p:nvSpPr>
        <p:spPr>
          <a:xfrm>
            <a:off x="4343400" y="5418000"/>
            <a:ext cx="990720" cy="998640"/>
          </a:xfrm>
          <a:custGeom>
            <a:avLst/>
            <a:gdLst>
              <a:gd name="textAreaLeft" fmla="*/ 48240 w 990720"/>
              <a:gd name="textAreaRight" fmla="*/ 942480 w 990720"/>
              <a:gd name="textAreaTop" fmla="*/ 48240 h 998640"/>
              <a:gd name="textAreaBottom" fmla="*/ 950400 h 998640"/>
            </a:gdLst>
            <a:ahLst/>
            <a:cxnLst/>
            <a:rect l="textAreaLeft" t="textAreaTop" r="textAreaRight" b="textAreaBottom"/>
            <a:pathLst>
              <a:path w="21600" h="21773">
                <a:moveTo>
                  <a:pt x="3600" y="0"/>
                </a:moveTo>
                <a:arcTo wR="3600" hR="3600" stAng="16200000" swAng="-5400000"/>
                <a:lnTo>
                  <a:pt x="0" y="18173"/>
                </a:lnTo>
                <a:arcTo wR="3600" hR="3600" stAng="10800000" swAng="-5400000"/>
                <a:lnTo>
                  <a:pt x="18000" y="21773"/>
                </a:lnTo>
                <a:arcTo wR="3600" hR="3600" stAng="5400000" swAng="-5400000"/>
                <a:lnTo>
                  <a:pt x="21600" y="3600"/>
                </a:lnTo>
                <a:arcTo wR="3600" hR="3600" stAng="0" swAng="-5400000"/>
                <a:close/>
              </a:path>
            </a:pathLst>
          </a:custGeom>
          <a:noFill/>
          <a:ln w="9360">
            <a:solidFill>
              <a:srgbClr val="00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5457960" y="5418000"/>
            <a:ext cx="990360" cy="998640"/>
          </a:xfrm>
          <a:custGeom>
            <a:avLst/>
            <a:gdLst>
              <a:gd name="textAreaLeft" fmla="*/ 48240 w 990360"/>
              <a:gd name="textAreaRight" fmla="*/ 942120 w 990360"/>
              <a:gd name="textAreaTop" fmla="*/ 48240 h 998640"/>
              <a:gd name="textAreaBottom" fmla="*/ 950400 h 998640"/>
            </a:gdLst>
            <a:ahLst/>
            <a:cxnLst/>
            <a:rect l="textAreaLeft" t="textAreaTop" r="textAreaRight" b="textAreaBottom"/>
            <a:pathLst>
              <a:path w="21600" h="21781">
                <a:moveTo>
                  <a:pt x="3600" y="0"/>
                </a:moveTo>
                <a:arcTo wR="3600" hR="3600" stAng="16200000" swAng="-5400000"/>
                <a:lnTo>
                  <a:pt x="0" y="18181"/>
                </a:lnTo>
                <a:arcTo wR="3600" hR="3600" stAng="10800000" swAng="-5400000"/>
                <a:lnTo>
                  <a:pt x="18000" y="21781"/>
                </a:lnTo>
                <a:arcTo wR="3600" hR="3600" stAng="5400000" swAng="-5400000"/>
                <a:lnTo>
                  <a:pt x="21600" y="3600"/>
                </a:lnTo>
                <a:arcTo wR="3600" hR="3600" stAng="0" swAng="-5400000"/>
                <a:close/>
              </a:path>
            </a:pathLst>
          </a:custGeom>
          <a:noFill/>
          <a:ln w="9360">
            <a:solidFill>
              <a:srgbClr val="7de6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0" name=""/>
          <p:cNvGrpSpPr/>
          <p:nvPr/>
        </p:nvGrpSpPr>
        <p:grpSpPr>
          <a:xfrm>
            <a:off x="6562800" y="5418000"/>
            <a:ext cx="990360" cy="998640"/>
            <a:chOff x="6562800" y="5418000"/>
            <a:chExt cx="990360" cy="998640"/>
          </a:xfrm>
        </p:grpSpPr>
        <p:pic>
          <p:nvPicPr>
            <p:cNvPr id="21" name="" descr=""/>
            <p:cNvPicPr/>
            <p:nvPr/>
          </p:nvPicPr>
          <p:blipFill>
            <a:blip r:embed="rId2"/>
            <a:stretch/>
          </p:blipFill>
          <p:spPr>
            <a:xfrm>
              <a:off x="6594480" y="5450040"/>
              <a:ext cx="933480" cy="933120"/>
            </a:xfrm>
            <a:prstGeom prst="rect">
              <a:avLst/>
            </a:prstGeom>
            <a:noFill/>
            <a:ln w="0">
              <a:noFill/>
            </a:ln>
          </p:spPr>
        </p:pic>
        <p:sp>
          <p:nvSpPr>
            <p:cNvPr id="22" name=""/>
            <p:cNvSpPr/>
            <p:nvPr/>
          </p:nvSpPr>
          <p:spPr>
            <a:xfrm>
              <a:off x="6562800" y="5418000"/>
              <a:ext cx="990360" cy="998640"/>
            </a:xfrm>
            <a:custGeom>
              <a:avLst/>
              <a:gdLst>
                <a:gd name="textAreaLeft" fmla="*/ 48240 w 990360"/>
                <a:gd name="textAreaRight" fmla="*/ 942120 w 990360"/>
                <a:gd name="textAreaTop" fmla="*/ 48240 h 998640"/>
                <a:gd name="textAreaBottom" fmla="*/ 950400 h 998640"/>
              </a:gdLst>
              <a:ahLst/>
              <a:cxnLst/>
              <a:rect l="textAreaLeft" t="textAreaTop" r="textAreaRight" b="textAreaBottom"/>
              <a:pathLst>
                <a:path w="21600" h="21781">
                  <a:moveTo>
                    <a:pt x="3600" y="0"/>
                  </a:moveTo>
                  <a:arcTo wR="3600" hR="3600" stAng="16200000" swAng="-5400000"/>
                  <a:lnTo>
                    <a:pt x="0" y="18181"/>
                  </a:lnTo>
                  <a:arcTo wR="3600" hR="3600" stAng="10800000" swAng="-5400000"/>
                  <a:lnTo>
                    <a:pt x="18000" y="21781"/>
                  </a:lnTo>
                  <a:arcTo wR="3600" hR="3600" stAng="5400000" swAng="-5400000"/>
                  <a:lnTo>
                    <a:pt x="21600" y="3600"/>
                  </a:lnTo>
                  <a:arcTo wR="3600" hR="3600" stAng="0" swAng="-5400000"/>
                  <a:close/>
                </a:path>
              </a:pathLst>
            </a:custGeom>
            <a:noFill/>
            <a:ln w="9360">
              <a:solidFill>
                <a:srgbClr val="abe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23" name=""/>
          <p:cNvSpPr/>
          <p:nvPr/>
        </p:nvSpPr>
        <p:spPr>
          <a:xfrm>
            <a:off x="7684920" y="5418000"/>
            <a:ext cx="990720" cy="998640"/>
          </a:xfrm>
          <a:custGeom>
            <a:avLst/>
            <a:gdLst>
              <a:gd name="textAreaLeft" fmla="*/ 48240 w 990720"/>
              <a:gd name="textAreaRight" fmla="*/ 942480 w 990720"/>
              <a:gd name="textAreaTop" fmla="*/ 48240 h 998640"/>
              <a:gd name="textAreaBottom" fmla="*/ 950400 h 998640"/>
            </a:gdLst>
            <a:ahLst/>
            <a:cxnLst/>
            <a:rect l="textAreaLeft" t="textAreaTop" r="textAreaRight" b="textAreaBottom"/>
            <a:pathLst>
              <a:path w="21600" h="21773">
                <a:moveTo>
                  <a:pt x="3600" y="0"/>
                </a:moveTo>
                <a:arcTo wR="3600" hR="3600" stAng="16200000" swAng="-5400000"/>
                <a:lnTo>
                  <a:pt x="0" y="18173"/>
                </a:lnTo>
                <a:arcTo wR="3600" hR="3600" stAng="10800000" swAng="-5400000"/>
                <a:lnTo>
                  <a:pt x="18000" y="21773"/>
                </a:lnTo>
                <a:arcTo wR="3600" hR="3600" stAng="5400000" swAng="-5400000"/>
                <a:lnTo>
                  <a:pt x="21600" y="3600"/>
                </a:lnTo>
                <a:arcTo wR="3600" hR="3600" stAng="0" swAng="-5400000"/>
                <a:close/>
              </a:path>
            </a:pathLst>
          </a:custGeom>
          <a:noFill/>
          <a:ln w="9360">
            <a:solidFill>
              <a:srgbClr val="bbf2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4" name="" descr=""/>
          <p:cNvPicPr/>
          <p:nvPr/>
        </p:nvPicPr>
        <p:blipFill>
          <a:blip r:embed="rId1"/>
          <a:srcRect l="0" t="0" r="77746" b="0"/>
          <a:stretch/>
        </p:blipFill>
        <p:spPr>
          <a:xfrm>
            <a:off x="2895480" y="5149800"/>
            <a:ext cx="1339920" cy="1479600"/>
          </a:xfrm>
          <a:prstGeom prst="rect">
            <a:avLst/>
          </a:prstGeom>
          <a:noFill/>
          <a:ln w="0">
            <a:noFill/>
          </a:ln>
        </p:spPr>
      </p:pic>
      <p:sp>
        <p:nvSpPr>
          <p:cNvPr id="25"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cc00"/>
                </a:solidFill>
                <a:effectLst/>
                <a:uFillTx/>
                <a:latin typeface="Arial"/>
              </a:rPr>
              <a:t>DIVERSITY CREATES INNOVATION</a:t>
            </a:r>
            <a:endParaRPr b="1" i="1" lang="en-US" sz="3000" strike="noStrike" u="none">
              <a:solidFill>
                <a:srgbClr val="000000"/>
              </a:solidFill>
              <a:effectLst/>
              <a:uFillTx/>
              <a:latin typeface="Arial"/>
            </a:endParaRPr>
          </a:p>
        </p:txBody>
      </p:sp>
      <p:sp>
        <p:nvSpPr>
          <p:cNvPr id="26" name="PlaceHolder 2"/>
          <p:cNvSpPr>
            <a:spLocks noGrp="1"/>
          </p:cNvSpPr>
          <p:nvPr>
            <p:ph/>
          </p:nvPr>
        </p:nvSpPr>
        <p:spPr>
          <a:xfrm>
            <a:off x="685800" y="1676160"/>
            <a:ext cx="7772400" cy="2840040"/>
          </a:xfrm>
          <a:prstGeom prst="rect">
            <a:avLst/>
          </a:prstGeom>
          <a:noFill/>
          <a:ln w="0">
            <a:noFill/>
          </a:ln>
        </p:spPr>
        <p:txBody>
          <a:bodyPr lIns="90000" rIns="90000" tIns="46800" bIns="46800" anchor="t">
            <a:normAutofit/>
          </a:bodyPr>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Everyday, with their individual ideas, Enron employees change the world</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Different backgrounds and ideas are recruited, encouraged and rewarded</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Key to our success is the expectation of employees to identify new ways of doing things </a:t>
            </a:r>
            <a:endParaRPr b="1" lang="en-US" sz="2000" strike="noStrike" u="none">
              <a:solidFill>
                <a:srgbClr val="000000"/>
              </a:solidFill>
              <a:effectLst/>
              <a:uFillTx/>
              <a:latin typeface="Arial"/>
            </a:endParaRPr>
          </a:p>
        </p:txBody>
      </p:sp>
      <p:sp>
        <p:nvSpPr>
          <p:cNvPr id="27" name=""/>
          <p:cNvSpPr/>
          <p:nvPr/>
        </p:nvSpPr>
        <p:spPr>
          <a:xfrm>
            <a:off x="4343400" y="5418000"/>
            <a:ext cx="990720" cy="998640"/>
          </a:xfrm>
          <a:custGeom>
            <a:avLst/>
            <a:gdLst>
              <a:gd name="textAreaLeft" fmla="*/ 48240 w 990720"/>
              <a:gd name="textAreaRight" fmla="*/ 942480 w 990720"/>
              <a:gd name="textAreaTop" fmla="*/ 48240 h 998640"/>
              <a:gd name="textAreaBottom" fmla="*/ 950400 h 998640"/>
            </a:gdLst>
            <a:ahLst/>
            <a:cxnLst/>
            <a:rect l="textAreaLeft" t="textAreaTop" r="textAreaRight" b="textAreaBottom"/>
            <a:pathLst>
              <a:path w="21600" h="21773">
                <a:moveTo>
                  <a:pt x="3600" y="0"/>
                </a:moveTo>
                <a:arcTo wR="3600" hR="3600" stAng="16200000" swAng="-5400000"/>
                <a:lnTo>
                  <a:pt x="0" y="18173"/>
                </a:lnTo>
                <a:arcTo wR="3600" hR="3600" stAng="10800000" swAng="-5400000"/>
                <a:lnTo>
                  <a:pt x="18000" y="21773"/>
                </a:lnTo>
                <a:arcTo wR="3600" hR="3600" stAng="5400000" swAng="-5400000"/>
                <a:lnTo>
                  <a:pt x="21600" y="3600"/>
                </a:lnTo>
                <a:arcTo wR="3600" hR="3600" stAng="0" swAng="-5400000"/>
                <a:close/>
              </a:path>
            </a:pathLst>
          </a:custGeom>
          <a:noFill/>
          <a:ln w="9360">
            <a:solidFill>
              <a:srgbClr val="00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5457960" y="5418000"/>
            <a:ext cx="990360" cy="998640"/>
          </a:xfrm>
          <a:custGeom>
            <a:avLst/>
            <a:gdLst>
              <a:gd name="textAreaLeft" fmla="*/ 48240 w 990360"/>
              <a:gd name="textAreaRight" fmla="*/ 942120 w 990360"/>
              <a:gd name="textAreaTop" fmla="*/ 48240 h 998640"/>
              <a:gd name="textAreaBottom" fmla="*/ 950400 h 998640"/>
            </a:gdLst>
            <a:ahLst/>
            <a:cxnLst/>
            <a:rect l="textAreaLeft" t="textAreaTop" r="textAreaRight" b="textAreaBottom"/>
            <a:pathLst>
              <a:path w="21600" h="21781">
                <a:moveTo>
                  <a:pt x="3600" y="0"/>
                </a:moveTo>
                <a:arcTo wR="3600" hR="3600" stAng="16200000" swAng="-5400000"/>
                <a:lnTo>
                  <a:pt x="0" y="18181"/>
                </a:lnTo>
                <a:arcTo wR="3600" hR="3600" stAng="10800000" swAng="-5400000"/>
                <a:lnTo>
                  <a:pt x="18000" y="21781"/>
                </a:lnTo>
                <a:arcTo wR="3600" hR="3600" stAng="5400000" swAng="-5400000"/>
                <a:lnTo>
                  <a:pt x="21600" y="3600"/>
                </a:lnTo>
                <a:arcTo wR="3600" hR="3600" stAng="0" swAng="-5400000"/>
                <a:close/>
              </a:path>
            </a:pathLst>
          </a:custGeom>
          <a:noFill/>
          <a:ln w="9360">
            <a:solidFill>
              <a:srgbClr val="7de6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9" name=""/>
          <p:cNvGrpSpPr/>
          <p:nvPr/>
        </p:nvGrpSpPr>
        <p:grpSpPr>
          <a:xfrm>
            <a:off x="6562800" y="5418000"/>
            <a:ext cx="990360" cy="998640"/>
            <a:chOff x="6562800" y="5418000"/>
            <a:chExt cx="990360" cy="998640"/>
          </a:xfrm>
        </p:grpSpPr>
        <p:pic>
          <p:nvPicPr>
            <p:cNvPr id="30" name="" descr=""/>
            <p:cNvPicPr/>
            <p:nvPr/>
          </p:nvPicPr>
          <p:blipFill>
            <a:blip r:embed="rId2"/>
            <a:stretch/>
          </p:blipFill>
          <p:spPr>
            <a:xfrm>
              <a:off x="6594480" y="5450040"/>
              <a:ext cx="933480" cy="933120"/>
            </a:xfrm>
            <a:prstGeom prst="rect">
              <a:avLst/>
            </a:prstGeom>
            <a:noFill/>
            <a:ln w="0">
              <a:noFill/>
            </a:ln>
          </p:spPr>
        </p:pic>
        <p:sp>
          <p:nvSpPr>
            <p:cNvPr id="31" name=""/>
            <p:cNvSpPr/>
            <p:nvPr/>
          </p:nvSpPr>
          <p:spPr>
            <a:xfrm>
              <a:off x="6562800" y="5418000"/>
              <a:ext cx="990360" cy="998640"/>
            </a:xfrm>
            <a:custGeom>
              <a:avLst/>
              <a:gdLst>
                <a:gd name="textAreaLeft" fmla="*/ 48240 w 990360"/>
                <a:gd name="textAreaRight" fmla="*/ 942120 w 990360"/>
                <a:gd name="textAreaTop" fmla="*/ 48240 h 998640"/>
                <a:gd name="textAreaBottom" fmla="*/ 950400 h 998640"/>
              </a:gdLst>
              <a:ahLst/>
              <a:cxnLst/>
              <a:rect l="textAreaLeft" t="textAreaTop" r="textAreaRight" b="textAreaBottom"/>
              <a:pathLst>
                <a:path w="21600" h="21781">
                  <a:moveTo>
                    <a:pt x="3600" y="0"/>
                  </a:moveTo>
                  <a:arcTo wR="3600" hR="3600" stAng="16200000" swAng="-5400000"/>
                  <a:lnTo>
                    <a:pt x="0" y="18181"/>
                  </a:lnTo>
                  <a:arcTo wR="3600" hR="3600" stAng="10800000" swAng="-5400000"/>
                  <a:lnTo>
                    <a:pt x="18000" y="21781"/>
                  </a:lnTo>
                  <a:arcTo wR="3600" hR="3600" stAng="5400000" swAng="-5400000"/>
                  <a:lnTo>
                    <a:pt x="21600" y="3600"/>
                  </a:lnTo>
                  <a:arcTo wR="3600" hR="3600" stAng="0" swAng="-5400000"/>
                  <a:close/>
                </a:path>
              </a:pathLst>
            </a:custGeom>
            <a:noFill/>
            <a:ln w="9360">
              <a:solidFill>
                <a:srgbClr val="abe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2" name=""/>
          <p:cNvSpPr/>
          <p:nvPr/>
        </p:nvSpPr>
        <p:spPr>
          <a:xfrm>
            <a:off x="7684920" y="5418000"/>
            <a:ext cx="990720" cy="998640"/>
          </a:xfrm>
          <a:custGeom>
            <a:avLst/>
            <a:gdLst>
              <a:gd name="textAreaLeft" fmla="*/ 48240 w 990720"/>
              <a:gd name="textAreaRight" fmla="*/ 942480 w 990720"/>
              <a:gd name="textAreaTop" fmla="*/ 48240 h 998640"/>
              <a:gd name="textAreaBottom" fmla="*/ 950400 h 998640"/>
            </a:gdLst>
            <a:ahLst/>
            <a:cxnLst/>
            <a:rect l="textAreaLeft" t="textAreaTop" r="textAreaRight" b="textAreaBottom"/>
            <a:pathLst>
              <a:path w="21600" h="21773">
                <a:moveTo>
                  <a:pt x="3600" y="0"/>
                </a:moveTo>
                <a:arcTo wR="3600" hR="3600" stAng="16200000" swAng="-5400000"/>
                <a:lnTo>
                  <a:pt x="0" y="18173"/>
                </a:lnTo>
                <a:arcTo wR="3600" hR="3600" stAng="10800000" swAng="-5400000"/>
                <a:lnTo>
                  <a:pt x="18000" y="21773"/>
                </a:lnTo>
                <a:arcTo wR="3600" hR="3600" stAng="5400000" swAng="-5400000"/>
                <a:lnTo>
                  <a:pt x="21600" y="3600"/>
                </a:lnTo>
                <a:arcTo wR="3600" hR="3600" stAng="0" swAng="-5400000"/>
                <a:close/>
              </a:path>
            </a:pathLst>
          </a:custGeom>
          <a:noFill/>
          <a:ln w="9360">
            <a:solidFill>
              <a:srgbClr val="bbf2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cc00"/>
                </a:solidFill>
                <a:effectLst/>
                <a:uFillTx/>
                <a:latin typeface="Arial"/>
              </a:rPr>
              <a:t>DIVERSITY IN OUR WORLD CLASS TEAM</a:t>
            </a:r>
            <a:endParaRPr b="1" i="1" lang="en-US" sz="3000" strike="noStrike" u="none">
              <a:solidFill>
                <a:srgbClr val="000000"/>
              </a:solidFill>
              <a:effectLst/>
              <a:uFillTx/>
              <a:latin typeface="Arial"/>
            </a:endParaRPr>
          </a:p>
        </p:txBody>
      </p:sp>
      <p:sp>
        <p:nvSpPr>
          <p:cNvPr id="34" name="PlaceHolder 2"/>
          <p:cNvSpPr>
            <a:spLocks noGrp="1"/>
          </p:cNvSpPr>
          <p:nvPr>
            <p:ph/>
          </p:nvPr>
        </p:nvSpPr>
        <p:spPr>
          <a:xfrm>
            <a:off x="685800" y="1676160"/>
            <a:ext cx="7772400" cy="3276360"/>
          </a:xfrm>
          <a:prstGeom prst="rect">
            <a:avLst/>
          </a:prstGeom>
          <a:noFill/>
          <a:ln w="0">
            <a:noFill/>
          </a:ln>
        </p:spPr>
        <p:txBody>
          <a:bodyPr lIns="90000" rIns="90000" tIns="46800" bIns="46800" anchor="t">
            <a:normAutofit/>
          </a:bodyPr>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We track employee statistics but they do not tell the </a:t>
            </a:r>
            <a:br>
              <a:rPr sz="2000"/>
            </a:br>
            <a:r>
              <a:rPr b="1" lang="en-US" sz="2000" strike="noStrike" u="none">
                <a:solidFill>
                  <a:srgbClr val="000000"/>
                </a:solidFill>
                <a:effectLst/>
                <a:uFillTx/>
                <a:latin typeface="Arial"/>
              </a:rPr>
              <a:t>Enron Diversity story</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 team of open minds brings a higher return on our human capital</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Working together with our different backgrounds and ideas generates amazing things</a:t>
            </a:r>
            <a:endParaRPr b="1" lang="en-US" sz="2000" strike="noStrike" u="none">
              <a:solidFill>
                <a:srgbClr val="000000"/>
              </a:solidFill>
              <a:effectLst/>
              <a:uFillTx/>
              <a:latin typeface="Arial"/>
            </a:endParaRPr>
          </a:p>
        </p:txBody>
      </p:sp>
      <p:pic>
        <p:nvPicPr>
          <p:cNvPr id="35" name="" descr=""/>
          <p:cNvPicPr/>
          <p:nvPr/>
        </p:nvPicPr>
        <p:blipFill>
          <a:blip r:embed="rId1"/>
          <a:srcRect l="0" t="0" r="78390" b="0"/>
          <a:stretch/>
        </p:blipFill>
        <p:spPr>
          <a:xfrm>
            <a:off x="2938320" y="5151600"/>
            <a:ext cx="1328760" cy="1477800"/>
          </a:xfrm>
          <a:prstGeom prst="rect">
            <a:avLst/>
          </a:prstGeom>
          <a:noFill/>
          <a:ln w="0">
            <a:noFill/>
          </a:ln>
        </p:spPr>
      </p:pic>
      <p:sp>
        <p:nvSpPr>
          <p:cNvPr id="36" name=""/>
          <p:cNvSpPr/>
          <p:nvPr/>
        </p:nvSpPr>
        <p:spPr>
          <a:xfrm>
            <a:off x="4343400" y="5418000"/>
            <a:ext cx="990720" cy="998640"/>
          </a:xfrm>
          <a:custGeom>
            <a:avLst/>
            <a:gdLst>
              <a:gd name="textAreaLeft" fmla="*/ 48240 w 990720"/>
              <a:gd name="textAreaRight" fmla="*/ 942480 w 990720"/>
              <a:gd name="textAreaTop" fmla="*/ 48240 h 998640"/>
              <a:gd name="textAreaBottom" fmla="*/ 950400 h 998640"/>
            </a:gdLst>
            <a:ahLst/>
            <a:cxnLst/>
            <a:rect l="textAreaLeft" t="textAreaTop" r="textAreaRight" b="textAreaBottom"/>
            <a:pathLst>
              <a:path w="21600" h="21773">
                <a:moveTo>
                  <a:pt x="3600" y="0"/>
                </a:moveTo>
                <a:arcTo wR="3600" hR="3600" stAng="16200000" swAng="-5400000"/>
                <a:lnTo>
                  <a:pt x="0" y="18173"/>
                </a:lnTo>
                <a:arcTo wR="3600" hR="3600" stAng="10800000" swAng="-5400000"/>
                <a:lnTo>
                  <a:pt x="18000" y="21773"/>
                </a:lnTo>
                <a:arcTo wR="3600" hR="3600" stAng="5400000" swAng="-5400000"/>
                <a:lnTo>
                  <a:pt x="21600" y="3600"/>
                </a:lnTo>
                <a:arcTo wR="3600" hR="3600" stAng="0" swAng="-5400000"/>
                <a:close/>
              </a:path>
            </a:pathLst>
          </a:custGeom>
          <a:noFill/>
          <a:ln w="9360">
            <a:solidFill>
              <a:srgbClr val="00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5457960" y="5418000"/>
            <a:ext cx="990360" cy="998640"/>
          </a:xfrm>
          <a:custGeom>
            <a:avLst/>
            <a:gdLst>
              <a:gd name="textAreaLeft" fmla="*/ 48240 w 990360"/>
              <a:gd name="textAreaRight" fmla="*/ 942120 w 990360"/>
              <a:gd name="textAreaTop" fmla="*/ 48240 h 998640"/>
              <a:gd name="textAreaBottom" fmla="*/ 950400 h 998640"/>
            </a:gdLst>
            <a:ahLst/>
            <a:cxnLst/>
            <a:rect l="textAreaLeft" t="textAreaTop" r="textAreaRight" b="textAreaBottom"/>
            <a:pathLst>
              <a:path w="21600" h="21781">
                <a:moveTo>
                  <a:pt x="3600" y="0"/>
                </a:moveTo>
                <a:arcTo wR="3600" hR="3600" stAng="16200000" swAng="-5400000"/>
                <a:lnTo>
                  <a:pt x="0" y="18181"/>
                </a:lnTo>
                <a:arcTo wR="3600" hR="3600" stAng="10800000" swAng="-5400000"/>
                <a:lnTo>
                  <a:pt x="18000" y="21781"/>
                </a:lnTo>
                <a:arcTo wR="3600" hR="3600" stAng="5400000" swAng="-5400000"/>
                <a:lnTo>
                  <a:pt x="21600" y="3600"/>
                </a:lnTo>
                <a:arcTo wR="3600" hR="3600" stAng="0" swAng="-5400000"/>
                <a:close/>
              </a:path>
            </a:pathLst>
          </a:custGeom>
          <a:noFill/>
          <a:ln w="9360">
            <a:solidFill>
              <a:srgbClr val="7de6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8" name=""/>
          <p:cNvGrpSpPr/>
          <p:nvPr/>
        </p:nvGrpSpPr>
        <p:grpSpPr>
          <a:xfrm>
            <a:off x="6562800" y="5418000"/>
            <a:ext cx="990360" cy="998640"/>
            <a:chOff x="6562800" y="5418000"/>
            <a:chExt cx="990360" cy="998640"/>
          </a:xfrm>
        </p:grpSpPr>
        <p:pic>
          <p:nvPicPr>
            <p:cNvPr id="39" name="" descr=""/>
            <p:cNvPicPr/>
            <p:nvPr/>
          </p:nvPicPr>
          <p:blipFill>
            <a:blip r:embed="rId2"/>
            <a:stretch/>
          </p:blipFill>
          <p:spPr>
            <a:xfrm>
              <a:off x="6594480" y="5450040"/>
              <a:ext cx="933480" cy="933120"/>
            </a:xfrm>
            <a:prstGeom prst="rect">
              <a:avLst/>
            </a:prstGeom>
            <a:noFill/>
            <a:ln w="0">
              <a:noFill/>
            </a:ln>
          </p:spPr>
        </p:pic>
        <p:sp>
          <p:nvSpPr>
            <p:cNvPr id="40" name=""/>
            <p:cNvSpPr/>
            <p:nvPr/>
          </p:nvSpPr>
          <p:spPr>
            <a:xfrm>
              <a:off x="6562800" y="5418000"/>
              <a:ext cx="990360" cy="998640"/>
            </a:xfrm>
            <a:custGeom>
              <a:avLst/>
              <a:gdLst>
                <a:gd name="textAreaLeft" fmla="*/ 48240 w 990360"/>
                <a:gd name="textAreaRight" fmla="*/ 942120 w 990360"/>
                <a:gd name="textAreaTop" fmla="*/ 48240 h 998640"/>
                <a:gd name="textAreaBottom" fmla="*/ 950400 h 998640"/>
              </a:gdLst>
              <a:ahLst/>
              <a:cxnLst/>
              <a:rect l="textAreaLeft" t="textAreaTop" r="textAreaRight" b="textAreaBottom"/>
              <a:pathLst>
                <a:path w="21600" h="21781">
                  <a:moveTo>
                    <a:pt x="3600" y="0"/>
                  </a:moveTo>
                  <a:arcTo wR="3600" hR="3600" stAng="16200000" swAng="-5400000"/>
                  <a:lnTo>
                    <a:pt x="0" y="18181"/>
                  </a:lnTo>
                  <a:arcTo wR="3600" hR="3600" stAng="10800000" swAng="-5400000"/>
                  <a:lnTo>
                    <a:pt x="18000" y="21781"/>
                  </a:lnTo>
                  <a:arcTo wR="3600" hR="3600" stAng="5400000" swAng="-5400000"/>
                  <a:lnTo>
                    <a:pt x="21600" y="3600"/>
                  </a:lnTo>
                  <a:arcTo wR="3600" hR="3600" stAng="0" swAng="-5400000"/>
                  <a:close/>
                </a:path>
              </a:pathLst>
            </a:custGeom>
            <a:noFill/>
            <a:ln w="9360">
              <a:solidFill>
                <a:srgbClr val="abe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41" name=""/>
          <p:cNvSpPr/>
          <p:nvPr/>
        </p:nvSpPr>
        <p:spPr>
          <a:xfrm>
            <a:off x="7684920" y="5418000"/>
            <a:ext cx="990720" cy="998640"/>
          </a:xfrm>
          <a:custGeom>
            <a:avLst/>
            <a:gdLst>
              <a:gd name="textAreaLeft" fmla="*/ 48240 w 990720"/>
              <a:gd name="textAreaRight" fmla="*/ 942480 w 990720"/>
              <a:gd name="textAreaTop" fmla="*/ 48240 h 998640"/>
              <a:gd name="textAreaBottom" fmla="*/ 950400 h 998640"/>
            </a:gdLst>
            <a:ahLst/>
            <a:cxnLst/>
            <a:rect l="textAreaLeft" t="textAreaTop" r="textAreaRight" b="textAreaBottom"/>
            <a:pathLst>
              <a:path w="21600" h="21773">
                <a:moveTo>
                  <a:pt x="3600" y="0"/>
                </a:moveTo>
                <a:arcTo wR="3600" hR="3600" stAng="16200000" swAng="-5400000"/>
                <a:lnTo>
                  <a:pt x="0" y="18173"/>
                </a:lnTo>
                <a:arcTo wR="3600" hR="3600" stAng="10800000" swAng="-5400000"/>
                <a:lnTo>
                  <a:pt x="18000" y="21773"/>
                </a:lnTo>
                <a:arcTo wR="3600" hR="3600" stAng="5400000" swAng="-5400000"/>
                <a:lnTo>
                  <a:pt x="21600" y="3600"/>
                </a:lnTo>
                <a:arcTo wR="3600" hR="3600" stAng="0" swAng="-5400000"/>
                <a:close/>
              </a:path>
            </a:pathLst>
          </a:custGeom>
          <a:noFill/>
          <a:ln w="9360">
            <a:solidFill>
              <a:srgbClr val="bbf2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2" name="" descr=""/>
          <p:cNvPicPr/>
          <p:nvPr/>
        </p:nvPicPr>
        <p:blipFill>
          <a:blip r:embed="rId1"/>
          <a:srcRect l="0" t="0" r="78580" b="0"/>
          <a:stretch/>
        </p:blipFill>
        <p:spPr>
          <a:xfrm>
            <a:off x="3027240" y="5219640"/>
            <a:ext cx="1273320" cy="1409760"/>
          </a:xfrm>
          <a:prstGeom prst="rect">
            <a:avLst/>
          </a:prstGeom>
          <a:noFill/>
          <a:ln w="0">
            <a:noFill/>
          </a:ln>
        </p:spPr>
      </p:pic>
      <p:sp>
        <p:nvSpPr>
          <p:cNvPr id="43"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cc00"/>
                </a:solidFill>
                <a:effectLst/>
                <a:uFillTx/>
                <a:latin typeface="Arial"/>
              </a:rPr>
              <a:t>DIVERSITY IS A COMPONENT OF</a:t>
            </a:r>
            <a:br>
              <a:rPr sz="3000"/>
            </a:br>
            <a:r>
              <a:rPr b="1" i="1" lang="en-US" sz="3000" strike="noStrike" u="none">
                <a:solidFill>
                  <a:srgbClr val="00cc00"/>
                </a:solidFill>
                <a:effectLst/>
                <a:uFillTx/>
                <a:latin typeface="Arial"/>
              </a:rPr>
              <a:t>OUR VISION &amp; VALUES</a:t>
            </a:r>
            <a:endParaRPr b="1" i="1" lang="en-US" sz="3000" strike="noStrike" u="none">
              <a:solidFill>
                <a:srgbClr val="000000"/>
              </a:solidFill>
              <a:effectLst/>
              <a:uFillTx/>
              <a:latin typeface="Arial"/>
            </a:endParaRPr>
          </a:p>
        </p:txBody>
      </p:sp>
      <p:sp>
        <p:nvSpPr>
          <p:cNvPr id="44" name="PlaceHolder 2"/>
          <p:cNvSpPr>
            <a:spLocks noGrp="1"/>
          </p:cNvSpPr>
          <p:nvPr>
            <p:ph/>
          </p:nvPr>
        </p:nvSpPr>
        <p:spPr>
          <a:xfrm>
            <a:off x="2971800" y="2057400"/>
            <a:ext cx="5486400" cy="3200400"/>
          </a:xfrm>
          <a:prstGeom prst="rect">
            <a:avLst/>
          </a:prstGeom>
          <a:noFill/>
          <a:ln w="0">
            <a:noFill/>
          </a:ln>
        </p:spPr>
        <p:txBody>
          <a:bodyPr lIns="90000" rIns="90000" tIns="46800" bIns="46800" anchor="t">
            <a:normAutofit/>
          </a:bodyPr>
          <a:p>
            <a:pPr marL="343080" indent="-343080">
              <a:lnSpc>
                <a:spcPct val="7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RESPECT </a:t>
            </a:r>
            <a:endParaRPr b="1" lang="en-US" sz="2800" strike="noStrike" u="none">
              <a:solidFill>
                <a:srgbClr val="000000"/>
              </a:solidFill>
              <a:effectLst/>
              <a:uFillTx/>
              <a:latin typeface="Arial"/>
            </a:endParaRPr>
          </a:p>
          <a:p>
            <a:pPr marL="343080" indent="0">
              <a:lnSpc>
                <a:spcPct val="7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marL="343080" indent="-343080">
              <a:lnSpc>
                <a:spcPct val="7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INTEGRITY </a:t>
            </a:r>
            <a:endParaRPr b="1" lang="en-US" sz="2800" strike="noStrike" u="none">
              <a:solidFill>
                <a:srgbClr val="000000"/>
              </a:solidFill>
              <a:effectLst/>
              <a:uFillTx/>
              <a:latin typeface="Arial"/>
            </a:endParaRPr>
          </a:p>
          <a:p>
            <a:pPr marL="343080" indent="0">
              <a:lnSpc>
                <a:spcPct val="7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marL="343080" indent="-343080">
              <a:lnSpc>
                <a:spcPct val="7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COMMUNCIATION </a:t>
            </a:r>
            <a:endParaRPr b="1" lang="en-US" sz="2800" strike="noStrike" u="none">
              <a:solidFill>
                <a:srgbClr val="000000"/>
              </a:solidFill>
              <a:effectLst/>
              <a:uFillTx/>
              <a:latin typeface="Arial"/>
            </a:endParaRPr>
          </a:p>
          <a:p>
            <a:pPr marL="343080" indent="0">
              <a:lnSpc>
                <a:spcPct val="7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marL="343080" indent="-343080">
              <a:lnSpc>
                <a:spcPct val="7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EXCELLENCE</a:t>
            </a:r>
            <a:endParaRPr b="1" lang="en-US" sz="2800" strike="noStrike" u="none">
              <a:solidFill>
                <a:srgbClr val="000000"/>
              </a:solidFill>
              <a:effectLst/>
              <a:uFillTx/>
              <a:latin typeface="Arial"/>
            </a:endParaRPr>
          </a:p>
        </p:txBody>
      </p:sp>
      <p:sp>
        <p:nvSpPr>
          <p:cNvPr id="45" name=""/>
          <p:cNvSpPr/>
          <p:nvPr/>
        </p:nvSpPr>
        <p:spPr>
          <a:xfrm>
            <a:off x="4343400" y="5418000"/>
            <a:ext cx="990720" cy="998640"/>
          </a:xfrm>
          <a:custGeom>
            <a:avLst/>
            <a:gdLst>
              <a:gd name="textAreaLeft" fmla="*/ 48240 w 990720"/>
              <a:gd name="textAreaRight" fmla="*/ 942480 w 990720"/>
              <a:gd name="textAreaTop" fmla="*/ 48240 h 998640"/>
              <a:gd name="textAreaBottom" fmla="*/ 950400 h 998640"/>
            </a:gdLst>
            <a:ahLst/>
            <a:cxnLst/>
            <a:rect l="textAreaLeft" t="textAreaTop" r="textAreaRight" b="textAreaBottom"/>
            <a:pathLst>
              <a:path w="21600" h="21773">
                <a:moveTo>
                  <a:pt x="3600" y="0"/>
                </a:moveTo>
                <a:arcTo wR="3600" hR="3600" stAng="16200000" swAng="-5400000"/>
                <a:lnTo>
                  <a:pt x="0" y="18173"/>
                </a:lnTo>
                <a:arcTo wR="3600" hR="3600" stAng="10800000" swAng="-5400000"/>
                <a:lnTo>
                  <a:pt x="18000" y="21773"/>
                </a:lnTo>
                <a:arcTo wR="3600" hR="3600" stAng="5400000" swAng="-5400000"/>
                <a:lnTo>
                  <a:pt x="21600" y="3600"/>
                </a:lnTo>
                <a:arcTo wR="3600" hR="3600" stAng="0" swAng="-5400000"/>
                <a:close/>
              </a:path>
            </a:pathLst>
          </a:custGeom>
          <a:noFill/>
          <a:ln w="9360">
            <a:solidFill>
              <a:srgbClr val="00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5457960" y="5418000"/>
            <a:ext cx="990360" cy="998640"/>
          </a:xfrm>
          <a:custGeom>
            <a:avLst/>
            <a:gdLst>
              <a:gd name="textAreaLeft" fmla="*/ 48240 w 990360"/>
              <a:gd name="textAreaRight" fmla="*/ 942120 w 990360"/>
              <a:gd name="textAreaTop" fmla="*/ 48240 h 998640"/>
              <a:gd name="textAreaBottom" fmla="*/ 950400 h 998640"/>
            </a:gdLst>
            <a:ahLst/>
            <a:cxnLst/>
            <a:rect l="textAreaLeft" t="textAreaTop" r="textAreaRight" b="textAreaBottom"/>
            <a:pathLst>
              <a:path w="21600" h="21781">
                <a:moveTo>
                  <a:pt x="3600" y="0"/>
                </a:moveTo>
                <a:arcTo wR="3600" hR="3600" stAng="16200000" swAng="-5400000"/>
                <a:lnTo>
                  <a:pt x="0" y="18181"/>
                </a:lnTo>
                <a:arcTo wR="3600" hR="3600" stAng="10800000" swAng="-5400000"/>
                <a:lnTo>
                  <a:pt x="18000" y="21781"/>
                </a:lnTo>
                <a:arcTo wR="3600" hR="3600" stAng="5400000" swAng="-5400000"/>
                <a:lnTo>
                  <a:pt x="21600" y="3600"/>
                </a:lnTo>
                <a:arcTo wR="3600" hR="3600" stAng="0" swAng="-5400000"/>
                <a:close/>
              </a:path>
            </a:pathLst>
          </a:custGeom>
          <a:noFill/>
          <a:ln w="9360">
            <a:solidFill>
              <a:srgbClr val="7de6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47" name=""/>
          <p:cNvGrpSpPr/>
          <p:nvPr/>
        </p:nvGrpSpPr>
        <p:grpSpPr>
          <a:xfrm>
            <a:off x="6562800" y="5418000"/>
            <a:ext cx="990360" cy="998640"/>
            <a:chOff x="6562800" y="5418000"/>
            <a:chExt cx="990360" cy="998640"/>
          </a:xfrm>
        </p:grpSpPr>
        <p:pic>
          <p:nvPicPr>
            <p:cNvPr id="48" name="" descr=""/>
            <p:cNvPicPr/>
            <p:nvPr/>
          </p:nvPicPr>
          <p:blipFill>
            <a:blip r:embed="rId2"/>
            <a:stretch/>
          </p:blipFill>
          <p:spPr>
            <a:xfrm>
              <a:off x="6594480" y="5450040"/>
              <a:ext cx="933480" cy="933120"/>
            </a:xfrm>
            <a:prstGeom prst="rect">
              <a:avLst/>
            </a:prstGeom>
            <a:noFill/>
            <a:ln w="0">
              <a:noFill/>
            </a:ln>
          </p:spPr>
        </p:pic>
        <p:sp>
          <p:nvSpPr>
            <p:cNvPr id="49" name=""/>
            <p:cNvSpPr/>
            <p:nvPr/>
          </p:nvSpPr>
          <p:spPr>
            <a:xfrm>
              <a:off x="6562800" y="5418000"/>
              <a:ext cx="990360" cy="998640"/>
            </a:xfrm>
            <a:custGeom>
              <a:avLst/>
              <a:gdLst>
                <a:gd name="textAreaLeft" fmla="*/ 48240 w 990360"/>
                <a:gd name="textAreaRight" fmla="*/ 942120 w 990360"/>
                <a:gd name="textAreaTop" fmla="*/ 48240 h 998640"/>
                <a:gd name="textAreaBottom" fmla="*/ 950400 h 998640"/>
              </a:gdLst>
              <a:ahLst/>
              <a:cxnLst/>
              <a:rect l="textAreaLeft" t="textAreaTop" r="textAreaRight" b="textAreaBottom"/>
              <a:pathLst>
                <a:path w="21600" h="21781">
                  <a:moveTo>
                    <a:pt x="3600" y="0"/>
                  </a:moveTo>
                  <a:arcTo wR="3600" hR="3600" stAng="16200000" swAng="-5400000"/>
                  <a:lnTo>
                    <a:pt x="0" y="18181"/>
                  </a:lnTo>
                  <a:arcTo wR="3600" hR="3600" stAng="10800000" swAng="-5400000"/>
                  <a:lnTo>
                    <a:pt x="18000" y="21781"/>
                  </a:lnTo>
                  <a:arcTo wR="3600" hR="3600" stAng="5400000" swAng="-5400000"/>
                  <a:lnTo>
                    <a:pt x="21600" y="3600"/>
                  </a:lnTo>
                  <a:arcTo wR="3600" hR="3600" stAng="0" swAng="-5400000"/>
                  <a:close/>
                </a:path>
              </a:pathLst>
            </a:custGeom>
            <a:noFill/>
            <a:ln w="9360">
              <a:solidFill>
                <a:srgbClr val="abe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50" name=""/>
          <p:cNvSpPr/>
          <p:nvPr/>
        </p:nvSpPr>
        <p:spPr>
          <a:xfrm>
            <a:off x="7684920" y="5418000"/>
            <a:ext cx="990720" cy="998640"/>
          </a:xfrm>
          <a:custGeom>
            <a:avLst/>
            <a:gdLst>
              <a:gd name="textAreaLeft" fmla="*/ 48240 w 990720"/>
              <a:gd name="textAreaRight" fmla="*/ 942480 w 990720"/>
              <a:gd name="textAreaTop" fmla="*/ 48240 h 998640"/>
              <a:gd name="textAreaBottom" fmla="*/ 950400 h 998640"/>
            </a:gdLst>
            <a:ahLst/>
            <a:cxnLst/>
            <a:rect l="textAreaLeft" t="textAreaTop" r="textAreaRight" b="textAreaBottom"/>
            <a:pathLst>
              <a:path w="21600" h="21773">
                <a:moveTo>
                  <a:pt x="3600" y="0"/>
                </a:moveTo>
                <a:arcTo wR="3600" hR="3600" stAng="16200000" swAng="-5400000"/>
                <a:lnTo>
                  <a:pt x="0" y="18173"/>
                </a:lnTo>
                <a:arcTo wR="3600" hR="3600" stAng="10800000" swAng="-5400000"/>
                <a:lnTo>
                  <a:pt x="18000" y="21773"/>
                </a:lnTo>
                <a:arcTo wR="3600" hR="3600" stAng="5400000" swAng="-5400000"/>
                <a:lnTo>
                  <a:pt x="21600" y="3600"/>
                </a:lnTo>
                <a:arcTo wR="3600" hR="3600" stAng="0" swAng="-5400000"/>
                <a:close/>
              </a:path>
            </a:pathLst>
          </a:custGeom>
          <a:noFill/>
          <a:ln w="9360">
            <a:solidFill>
              <a:srgbClr val="bbf2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1" name="" descr=""/>
          <p:cNvPicPr/>
          <p:nvPr/>
        </p:nvPicPr>
        <p:blipFill>
          <a:blip r:embed="rId1"/>
          <a:srcRect l="0" t="0" r="78154" b="0"/>
          <a:stretch/>
        </p:blipFill>
        <p:spPr>
          <a:xfrm>
            <a:off x="2971800" y="5202360"/>
            <a:ext cx="1298520" cy="1427040"/>
          </a:xfrm>
          <a:prstGeom prst="rect">
            <a:avLst/>
          </a:prstGeom>
          <a:noFill/>
          <a:ln w="0">
            <a:noFill/>
          </a:ln>
        </p:spPr>
      </p:pic>
      <p:pic>
        <p:nvPicPr>
          <p:cNvPr id="52" name="" descr=""/>
          <p:cNvPicPr/>
          <p:nvPr/>
        </p:nvPicPr>
        <p:blipFill>
          <a:blip r:embed="rId2"/>
          <a:stretch/>
        </p:blipFill>
        <p:spPr>
          <a:xfrm>
            <a:off x="1828800" y="581040"/>
            <a:ext cx="5559480" cy="4438800"/>
          </a:xfrm>
          <a:prstGeom prst="rect">
            <a:avLst/>
          </a:prstGeom>
          <a:noFill/>
          <a:ln w="0">
            <a:noFill/>
          </a:ln>
        </p:spPr>
      </p:pic>
      <p:sp>
        <p:nvSpPr>
          <p:cNvPr id="53" name=""/>
          <p:cNvSpPr/>
          <p:nvPr/>
        </p:nvSpPr>
        <p:spPr>
          <a:xfrm>
            <a:off x="4343400" y="5418000"/>
            <a:ext cx="990720" cy="998640"/>
          </a:xfrm>
          <a:custGeom>
            <a:avLst/>
            <a:gdLst>
              <a:gd name="textAreaLeft" fmla="*/ 48240 w 990720"/>
              <a:gd name="textAreaRight" fmla="*/ 942480 w 990720"/>
              <a:gd name="textAreaTop" fmla="*/ 48240 h 998640"/>
              <a:gd name="textAreaBottom" fmla="*/ 950400 h 998640"/>
            </a:gdLst>
            <a:ahLst/>
            <a:cxnLst/>
            <a:rect l="textAreaLeft" t="textAreaTop" r="textAreaRight" b="textAreaBottom"/>
            <a:pathLst>
              <a:path w="21600" h="21773">
                <a:moveTo>
                  <a:pt x="3600" y="0"/>
                </a:moveTo>
                <a:arcTo wR="3600" hR="3600" stAng="16200000" swAng="-5400000"/>
                <a:lnTo>
                  <a:pt x="0" y="18173"/>
                </a:lnTo>
                <a:arcTo wR="3600" hR="3600" stAng="10800000" swAng="-5400000"/>
                <a:lnTo>
                  <a:pt x="18000" y="21773"/>
                </a:lnTo>
                <a:arcTo wR="3600" hR="3600" stAng="5400000" swAng="-5400000"/>
                <a:lnTo>
                  <a:pt x="21600" y="3600"/>
                </a:lnTo>
                <a:arcTo wR="3600" hR="3600" stAng="0" swAng="-5400000"/>
                <a:close/>
              </a:path>
            </a:pathLst>
          </a:custGeom>
          <a:noFill/>
          <a:ln w="9360">
            <a:solidFill>
              <a:srgbClr val="00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5457960" y="5418000"/>
            <a:ext cx="990360" cy="998640"/>
          </a:xfrm>
          <a:custGeom>
            <a:avLst/>
            <a:gdLst>
              <a:gd name="textAreaLeft" fmla="*/ 48240 w 990360"/>
              <a:gd name="textAreaRight" fmla="*/ 942120 w 990360"/>
              <a:gd name="textAreaTop" fmla="*/ 48240 h 998640"/>
              <a:gd name="textAreaBottom" fmla="*/ 950400 h 998640"/>
            </a:gdLst>
            <a:ahLst/>
            <a:cxnLst/>
            <a:rect l="textAreaLeft" t="textAreaTop" r="textAreaRight" b="textAreaBottom"/>
            <a:pathLst>
              <a:path w="21600" h="21781">
                <a:moveTo>
                  <a:pt x="3600" y="0"/>
                </a:moveTo>
                <a:arcTo wR="3600" hR="3600" stAng="16200000" swAng="-5400000"/>
                <a:lnTo>
                  <a:pt x="0" y="18181"/>
                </a:lnTo>
                <a:arcTo wR="3600" hR="3600" stAng="10800000" swAng="-5400000"/>
                <a:lnTo>
                  <a:pt x="18000" y="21781"/>
                </a:lnTo>
                <a:arcTo wR="3600" hR="3600" stAng="5400000" swAng="-5400000"/>
                <a:lnTo>
                  <a:pt x="21600" y="3600"/>
                </a:lnTo>
                <a:arcTo wR="3600" hR="3600" stAng="0" swAng="-5400000"/>
                <a:close/>
              </a:path>
            </a:pathLst>
          </a:custGeom>
          <a:noFill/>
          <a:ln w="9360">
            <a:solidFill>
              <a:srgbClr val="7de6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55" name=""/>
          <p:cNvGrpSpPr/>
          <p:nvPr/>
        </p:nvGrpSpPr>
        <p:grpSpPr>
          <a:xfrm>
            <a:off x="6562800" y="5418000"/>
            <a:ext cx="990360" cy="998640"/>
            <a:chOff x="6562800" y="5418000"/>
            <a:chExt cx="990360" cy="998640"/>
          </a:xfrm>
        </p:grpSpPr>
        <p:pic>
          <p:nvPicPr>
            <p:cNvPr id="56" name="" descr=""/>
            <p:cNvPicPr/>
            <p:nvPr/>
          </p:nvPicPr>
          <p:blipFill>
            <a:blip r:embed="rId3"/>
            <a:stretch/>
          </p:blipFill>
          <p:spPr>
            <a:xfrm>
              <a:off x="6594480" y="5450040"/>
              <a:ext cx="933480" cy="933120"/>
            </a:xfrm>
            <a:prstGeom prst="rect">
              <a:avLst/>
            </a:prstGeom>
            <a:noFill/>
            <a:ln w="0">
              <a:noFill/>
            </a:ln>
          </p:spPr>
        </p:pic>
        <p:sp>
          <p:nvSpPr>
            <p:cNvPr id="57" name=""/>
            <p:cNvSpPr/>
            <p:nvPr/>
          </p:nvSpPr>
          <p:spPr>
            <a:xfrm>
              <a:off x="6562800" y="5418000"/>
              <a:ext cx="990360" cy="998640"/>
            </a:xfrm>
            <a:custGeom>
              <a:avLst/>
              <a:gdLst>
                <a:gd name="textAreaLeft" fmla="*/ 48240 w 990360"/>
                <a:gd name="textAreaRight" fmla="*/ 942120 w 990360"/>
                <a:gd name="textAreaTop" fmla="*/ 48240 h 998640"/>
                <a:gd name="textAreaBottom" fmla="*/ 950400 h 998640"/>
              </a:gdLst>
              <a:ahLst/>
              <a:cxnLst/>
              <a:rect l="textAreaLeft" t="textAreaTop" r="textAreaRight" b="textAreaBottom"/>
              <a:pathLst>
                <a:path w="21600" h="21781">
                  <a:moveTo>
                    <a:pt x="3600" y="0"/>
                  </a:moveTo>
                  <a:arcTo wR="3600" hR="3600" stAng="16200000" swAng="-5400000"/>
                  <a:lnTo>
                    <a:pt x="0" y="18181"/>
                  </a:lnTo>
                  <a:arcTo wR="3600" hR="3600" stAng="10800000" swAng="-5400000"/>
                  <a:lnTo>
                    <a:pt x="18000" y="21781"/>
                  </a:lnTo>
                  <a:arcTo wR="3600" hR="3600" stAng="5400000" swAng="-5400000"/>
                  <a:lnTo>
                    <a:pt x="21600" y="3600"/>
                  </a:lnTo>
                  <a:arcTo wR="3600" hR="3600" stAng="0" swAng="-5400000"/>
                  <a:close/>
                </a:path>
              </a:pathLst>
            </a:custGeom>
            <a:noFill/>
            <a:ln w="9360">
              <a:solidFill>
                <a:srgbClr val="abe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58" name=""/>
          <p:cNvSpPr/>
          <p:nvPr/>
        </p:nvSpPr>
        <p:spPr>
          <a:xfrm>
            <a:off x="7684920" y="5418000"/>
            <a:ext cx="990720" cy="998640"/>
          </a:xfrm>
          <a:custGeom>
            <a:avLst/>
            <a:gdLst>
              <a:gd name="textAreaLeft" fmla="*/ 48240 w 990720"/>
              <a:gd name="textAreaRight" fmla="*/ 942480 w 990720"/>
              <a:gd name="textAreaTop" fmla="*/ 48240 h 998640"/>
              <a:gd name="textAreaBottom" fmla="*/ 950400 h 998640"/>
            </a:gdLst>
            <a:ahLst/>
            <a:cxnLst/>
            <a:rect l="textAreaLeft" t="textAreaTop" r="textAreaRight" b="textAreaBottom"/>
            <a:pathLst>
              <a:path w="21600" h="21773">
                <a:moveTo>
                  <a:pt x="3600" y="0"/>
                </a:moveTo>
                <a:arcTo wR="3600" hR="3600" stAng="16200000" swAng="-5400000"/>
                <a:lnTo>
                  <a:pt x="0" y="18173"/>
                </a:lnTo>
                <a:arcTo wR="3600" hR="3600" stAng="10800000" swAng="-5400000"/>
                <a:lnTo>
                  <a:pt x="18000" y="21773"/>
                </a:lnTo>
                <a:arcTo wR="3600" hR="3600" stAng="5400000" swAng="-5400000"/>
                <a:lnTo>
                  <a:pt x="21600" y="3600"/>
                </a:lnTo>
                <a:arcTo wR="3600" hR="3600" stAng="0" swAng="-5400000"/>
                <a:close/>
              </a:path>
            </a:pathLst>
          </a:custGeom>
          <a:noFill/>
          <a:ln w="9360">
            <a:solidFill>
              <a:srgbClr val="bbf2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cc00"/>
                </a:solidFill>
                <a:effectLst/>
                <a:uFillTx/>
                <a:latin typeface="Arial"/>
              </a:rPr>
              <a:t>Diversity in Action at Enron</a:t>
            </a:r>
            <a:endParaRPr b="1" i="1" lang="en-US" sz="3000" strike="noStrike" u="none">
              <a:solidFill>
                <a:srgbClr val="000000"/>
              </a:solidFill>
              <a:effectLst/>
              <a:uFillTx/>
              <a:latin typeface="Arial"/>
            </a:endParaRPr>
          </a:p>
        </p:txBody>
      </p:sp>
      <p:sp>
        <p:nvSpPr>
          <p:cNvPr id="60" name="PlaceHolder 2"/>
          <p:cNvSpPr>
            <a:spLocks noGrp="1"/>
          </p:cNvSpPr>
          <p:nvPr>
            <p:ph/>
          </p:nvPr>
        </p:nvSpPr>
        <p:spPr>
          <a:xfrm>
            <a:off x="685800" y="1523520"/>
            <a:ext cx="7772400" cy="3505320"/>
          </a:xfrm>
          <a:prstGeom prst="rect">
            <a:avLst/>
          </a:prstGeom>
          <a:noFill/>
          <a:ln w="0">
            <a:noFill/>
          </a:ln>
        </p:spPr>
        <p:txBody>
          <a:bodyPr lIns="90000" rIns="90000" tIns="46800" bIns="46800" anchor="t">
            <a:normAutofit/>
          </a:bodyPr>
          <a:p>
            <a:pPr marL="343080" indent="-343080">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There is probably no better recent “big ticket” example of Enron capitalizing on “out of the box” thinking than the conceptualization and successful start-up of EBS - extending our wholesale business model to a new industry. This was consistently cited by focus group participants and is certainly a strategic choice that is highly visible to the market place and our shareholders.</a:t>
            </a:r>
            <a:endParaRPr b="1" lang="en-US" sz="1000" strike="noStrike" u="none">
              <a:solidFill>
                <a:srgbClr val="000000"/>
              </a:solidFill>
              <a:effectLst/>
              <a:uFillTx/>
              <a:latin typeface="Arial"/>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000" strike="noStrike" u="none">
              <a:solidFill>
                <a:srgbClr val="000000"/>
              </a:solidFill>
              <a:effectLst/>
              <a:uFillTx/>
              <a:latin typeface="Arial"/>
            </a:endParaRPr>
          </a:p>
          <a:p>
            <a:pPr marL="343080" indent="-343080">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In 1999, funding projects in emerging markets was difficult due to macroeconomic factors. To overcome these difficulties, the India Dahbol Phase II Project required a team of people from diverse functional and geographical backgrounds. There were developers, engineers, people with accounting tax, finance, and legal backgrounds. The expertise of all these people was necessary to achieve financial close. On May 6, 1999 the Enron India team closed $1.8 billion of financing for the Dabhol Phase II project. It was important to "close" financing so that construction on what will be the largest gas-fired plant in the world could begin. </a:t>
            </a:r>
            <a:endParaRPr b="1" lang="en-US" sz="1000" strike="noStrike" u="none">
              <a:solidFill>
                <a:srgbClr val="000000"/>
              </a:solidFill>
              <a:effectLst/>
              <a:uFillTx/>
              <a:latin typeface="Arial"/>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000" strike="noStrike" u="none">
              <a:solidFill>
                <a:srgbClr val="000000"/>
              </a:solidFill>
              <a:effectLst/>
              <a:uFillTx/>
              <a:latin typeface="Arial"/>
            </a:endParaRPr>
          </a:p>
          <a:p>
            <a:pPr marL="343080" indent="-343080">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An opportunity that led to a transaction of significance to Enron was the Peoples Gas project. Because of the diversity of individuals who were on the team a transaction was closed and significantly impacted the bottom line. Enron put a team of people together from legal, finance, customer relations, risk and tax - of all capabilities and skills to come together and grow a new business. Because of the diversity of the people, Enron now has offices in Chicago and several multi-year contracts.</a:t>
            </a:r>
            <a:endParaRPr b="1" lang="en-US" sz="1000" strike="noStrike" u="none">
              <a:solidFill>
                <a:srgbClr val="000000"/>
              </a:solidFill>
              <a:effectLst/>
              <a:uFillTx/>
              <a:latin typeface="Arial"/>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000" strike="noStrike" u="none">
              <a:solidFill>
                <a:srgbClr val="000000"/>
              </a:solidFill>
              <a:effectLst/>
              <a:uFillTx/>
              <a:latin typeface="Arial"/>
            </a:endParaRPr>
          </a:p>
          <a:p>
            <a:pPr marL="343080" indent="-343080">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Florida Gas continues to create successes by utilizing creative input. For example, an employee who spent a lot of time in Europe shared a new approach he learned there - This was to use electricity to compress gas instead of natural gas. This was not only cost effective but also environmentally friendly.</a:t>
            </a:r>
            <a:endParaRPr b="1" lang="en-US" sz="1000" strike="noStrike" u="none">
              <a:solidFill>
                <a:srgbClr val="000000"/>
              </a:solidFill>
              <a:effectLst/>
              <a:uFillTx/>
              <a:latin typeface="Arial"/>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000" strike="noStrike" u="none">
              <a:solidFill>
                <a:srgbClr val="000000"/>
              </a:solidFill>
              <a:effectLst/>
              <a:uFillTx/>
              <a:latin typeface="Arial"/>
            </a:endParaRPr>
          </a:p>
        </p:txBody>
      </p:sp>
      <p:pic>
        <p:nvPicPr>
          <p:cNvPr id="61" name="" descr=""/>
          <p:cNvPicPr/>
          <p:nvPr/>
        </p:nvPicPr>
        <p:blipFill>
          <a:blip r:embed="rId1"/>
          <a:srcRect l="0" t="0" r="79516" b="0"/>
          <a:stretch/>
        </p:blipFill>
        <p:spPr>
          <a:xfrm>
            <a:off x="3067200" y="5297400"/>
            <a:ext cx="1212840" cy="1357560"/>
          </a:xfrm>
          <a:prstGeom prst="rect">
            <a:avLst/>
          </a:prstGeom>
          <a:noFill/>
          <a:ln w="0">
            <a:noFill/>
          </a:ln>
        </p:spPr>
      </p:pic>
      <p:sp>
        <p:nvSpPr>
          <p:cNvPr id="62" name=""/>
          <p:cNvSpPr/>
          <p:nvPr/>
        </p:nvSpPr>
        <p:spPr>
          <a:xfrm>
            <a:off x="4343400" y="5418000"/>
            <a:ext cx="990720" cy="998640"/>
          </a:xfrm>
          <a:custGeom>
            <a:avLst/>
            <a:gdLst>
              <a:gd name="textAreaLeft" fmla="*/ 48240 w 990720"/>
              <a:gd name="textAreaRight" fmla="*/ 942480 w 990720"/>
              <a:gd name="textAreaTop" fmla="*/ 48240 h 998640"/>
              <a:gd name="textAreaBottom" fmla="*/ 950400 h 998640"/>
            </a:gdLst>
            <a:ahLst/>
            <a:cxnLst/>
            <a:rect l="textAreaLeft" t="textAreaTop" r="textAreaRight" b="textAreaBottom"/>
            <a:pathLst>
              <a:path w="21600" h="21773">
                <a:moveTo>
                  <a:pt x="3600" y="0"/>
                </a:moveTo>
                <a:arcTo wR="3600" hR="3600" stAng="16200000" swAng="-5400000"/>
                <a:lnTo>
                  <a:pt x="0" y="18173"/>
                </a:lnTo>
                <a:arcTo wR="3600" hR="3600" stAng="10800000" swAng="-5400000"/>
                <a:lnTo>
                  <a:pt x="18000" y="21773"/>
                </a:lnTo>
                <a:arcTo wR="3600" hR="3600" stAng="5400000" swAng="-5400000"/>
                <a:lnTo>
                  <a:pt x="21600" y="3600"/>
                </a:lnTo>
                <a:arcTo wR="3600" hR="3600" stAng="0" swAng="-5400000"/>
                <a:close/>
              </a:path>
            </a:pathLst>
          </a:custGeom>
          <a:noFill/>
          <a:ln w="9360">
            <a:solidFill>
              <a:srgbClr val="00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5457960" y="5418000"/>
            <a:ext cx="990360" cy="998640"/>
          </a:xfrm>
          <a:custGeom>
            <a:avLst/>
            <a:gdLst>
              <a:gd name="textAreaLeft" fmla="*/ 48240 w 990360"/>
              <a:gd name="textAreaRight" fmla="*/ 942120 w 990360"/>
              <a:gd name="textAreaTop" fmla="*/ 48240 h 998640"/>
              <a:gd name="textAreaBottom" fmla="*/ 950400 h 998640"/>
            </a:gdLst>
            <a:ahLst/>
            <a:cxnLst/>
            <a:rect l="textAreaLeft" t="textAreaTop" r="textAreaRight" b="textAreaBottom"/>
            <a:pathLst>
              <a:path w="21600" h="21781">
                <a:moveTo>
                  <a:pt x="3600" y="0"/>
                </a:moveTo>
                <a:arcTo wR="3600" hR="3600" stAng="16200000" swAng="-5400000"/>
                <a:lnTo>
                  <a:pt x="0" y="18181"/>
                </a:lnTo>
                <a:arcTo wR="3600" hR="3600" stAng="10800000" swAng="-5400000"/>
                <a:lnTo>
                  <a:pt x="18000" y="21781"/>
                </a:lnTo>
                <a:arcTo wR="3600" hR="3600" stAng="5400000" swAng="-5400000"/>
                <a:lnTo>
                  <a:pt x="21600" y="3600"/>
                </a:lnTo>
                <a:arcTo wR="3600" hR="3600" stAng="0" swAng="-5400000"/>
                <a:close/>
              </a:path>
            </a:pathLst>
          </a:custGeom>
          <a:noFill/>
          <a:ln w="9360">
            <a:solidFill>
              <a:srgbClr val="7de6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4" name=""/>
          <p:cNvGrpSpPr/>
          <p:nvPr/>
        </p:nvGrpSpPr>
        <p:grpSpPr>
          <a:xfrm>
            <a:off x="6562800" y="5418000"/>
            <a:ext cx="990360" cy="998640"/>
            <a:chOff x="6562800" y="5418000"/>
            <a:chExt cx="990360" cy="998640"/>
          </a:xfrm>
        </p:grpSpPr>
        <p:pic>
          <p:nvPicPr>
            <p:cNvPr id="65" name="" descr=""/>
            <p:cNvPicPr/>
            <p:nvPr/>
          </p:nvPicPr>
          <p:blipFill>
            <a:blip r:embed="rId2"/>
            <a:stretch/>
          </p:blipFill>
          <p:spPr>
            <a:xfrm>
              <a:off x="6594480" y="5450040"/>
              <a:ext cx="933480" cy="933120"/>
            </a:xfrm>
            <a:prstGeom prst="rect">
              <a:avLst/>
            </a:prstGeom>
            <a:noFill/>
            <a:ln w="0">
              <a:noFill/>
            </a:ln>
          </p:spPr>
        </p:pic>
        <p:sp>
          <p:nvSpPr>
            <p:cNvPr id="66" name=""/>
            <p:cNvSpPr/>
            <p:nvPr/>
          </p:nvSpPr>
          <p:spPr>
            <a:xfrm>
              <a:off x="6562800" y="5418000"/>
              <a:ext cx="990360" cy="998640"/>
            </a:xfrm>
            <a:custGeom>
              <a:avLst/>
              <a:gdLst>
                <a:gd name="textAreaLeft" fmla="*/ 48240 w 990360"/>
                <a:gd name="textAreaRight" fmla="*/ 942120 w 990360"/>
                <a:gd name="textAreaTop" fmla="*/ 48240 h 998640"/>
                <a:gd name="textAreaBottom" fmla="*/ 950400 h 998640"/>
              </a:gdLst>
              <a:ahLst/>
              <a:cxnLst/>
              <a:rect l="textAreaLeft" t="textAreaTop" r="textAreaRight" b="textAreaBottom"/>
              <a:pathLst>
                <a:path w="21600" h="21781">
                  <a:moveTo>
                    <a:pt x="3600" y="0"/>
                  </a:moveTo>
                  <a:arcTo wR="3600" hR="3600" stAng="16200000" swAng="-5400000"/>
                  <a:lnTo>
                    <a:pt x="0" y="18181"/>
                  </a:lnTo>
                  <a:arcTo wR="3600" hR="3600" stAng="10800000" swAng="-5400000"/>
                  <a:lnTo>
                    <a:pt x="18000" y="21781"/>
                  </a:lnTo>
                  <a:arcTo wR="3600" hR="3600" stAng="5400000" swAng="-5400000"/>
                  <a:lnTo>
                    <a:pt x="21600" y="3600"/>
                  </a:lnTo>
                  <a:arcTo wR="3600" hR="3600" stAng="0" swAng="-5400000"/>
                  <a:close/>
                </a:path>
              </a:pathLst>
            </a:custGeom>
            <a:noFill/>
            <a:ln w="9360">
              <a:solidFill>
                <a:srgbClr val="abe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67" name=""/>
          <p:cNvSpPr/>
          <p:nvPr/>
        </p:nvSpPr>
        <p:spPr>
          <a:xfrm>
            <a:off x="7684920" y="5418000"/>
            <a:ext cx="990720" cy="998640"/>
          </a:xfrm>
          <a:custGeom>
            <a:avLst/>
            <a:gdLst>
              <a:gd name="textAreaLeft" fmla="*/ 48240 w 990720"/>
              <a:gd name="textAreaRight" fmla="*/ 942480 w 990720"/>
              <a:gd name="textAreaTop" fmla="*/ 48240 h 998640"/>
              <a:gd name="textAreaBottom" fmla="*/ 950400 h 998640"/>
            </a:gdLst>
            <a:ahLst/>
            <a:cxnLst/>
            <a:rect l="textAreaLeft" t="textAreaTop" r="textAreaRight" b="textAreaBottom"/>
            <a:pathLst>
              <a:path w="21600" h="21773">
                <a:moveTo>
                  <a:pt x="3600" y="0"/>
                </a:moveTo>
                <a:arcTo wR="3600" hR="3600" stAng="16200000" swAng="-5400000"/>
                <a:lnTo>
                  <a:pt x="0" y="18173"/>
                </a:lnTo>
                <a:arcTo wR="3600" hR="3600" stAng="10800000" swAng="-5400000"/>
                <a:lnTo>
                  <a:pt x="18000" y="21773"/>
                </a:lnTo>
                <a:arcTo wR="3600" hR="3600" stAng="5400000" swAng="-5400000"/>
                <a:lnTo>
                  <a:pt x="21600" y="3600"/>
                </a:lnTo>
                <a:arcTo wR="3600" hR="3600" stAng="0" swAng="-5400000"/>
                <a:close/>
              </a:path>
            </a:pathLst>
          </a:custGeom>
          <a:noFill/>
          <a:ln w="9360">
            <a:solidFill>
              <a:srgbClr val="bbf2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273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2000-09-20T14:41:46Z</dcterms:created>
  <dc:creator>Clint Haffelfinger</dc:creator>
  <dc:description/>
  <dc:language>en-US</dc:language>
  <cp:lastModifiedBy>gdernehl</cp:lastModifiedBy>
  <dcterms:modified xsi:type="dcterms:W3CDTF">2000-12-06T19:40:19Z</dcterms:modified>
  <cp:revision>13</cp:revision>
  <dc:subject/>
  <dc:title>No Slide Title</dc:title>
</cp:coreProperties>
</file>