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7042150" cy="9283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8153280" y="5818320"/>
            <a:ext cx="887400" cy="962640"/>
            <a:chOff x="8153280" y="5818320"/>
            <a:chExt cx="887400" cy="962640"/>
          </a:xfrm>
        </p:grpSpPr>
        <p:grpSp>
          <p:nvGrpSpPr>
            <p:cNvPr id="1" name=""/>
            <p:cNvGrpSpPr/>
            <p:nvPr/>
          </p:nvGrpSpPr>
          <p:grpSpPr>
            <a:xfrm>
              <a:off x="8153280" y="6173640"/>
              <a:ext cx="887400" cy="607320"/>
              <a:chOff x="8153280" y="6173640"/>
              <a:chExt cx="887400" cy="607320"/>
            </a:xfrm>
          </p:grpSpPr>
          <p:sp>
            <p:nvSpPr>
              <p:cNvPr id="2" name=""/>
              <p:cNvSpPr/>
              <p:nvPr/>
            </p:nvSpPr>
            <p:spPr>
              <a:xfrm>
                <a:off x="8153280" y="6176520"/>
                <a:ext cx="179640" cy="191880"/>
              </a:xfrm>
              <a:custGeom>
                <a:avLst/>
                <a:gdLst/>
                <a:ahLst/>
                <a:rect l="l" t="t" r="r" b="b"/>
                <a:pathLst>
                  <a:path w="113" h="121">
                    <a:moveTo>
                      <a:pt x="0" y="77"/>
                    </a:moveTo>
                    <a:lnTo>
                      <a:pt x="72" y="0"/>
                    </a:lnTo>
                    <a:lnTo>
                      <a:pt x="112" y="42"/>
                    </a:lnTo>
                    <a:lnTo>
                      <a:pt x="98" y="57"/>
                    </a:lnTo>
                    <a:lnTo>
                      <a:pt x="73" y="30"/>
                    </a:lnTo>
                    <a:lnTo>
                      <a:pt x="60" y="44"/>
                    </a:lnTo>
                    <a:lnTo>
                      <a:pt x="84" y="71"/>
                    </a:lnTo>
                    <a:lnTo>
                      <a:pt x="70" y="85"/>
                    </a:lnTo>
                    <a:lnTo>
                      <a:pt x="46" y="59"/>
                    </a:lnTo>
                    <a:lnTo>
                      <a:pt x="28" y="78"/>
                    </a:lnTo>
                    <a:lnTo>
                      <a:pt x="53" y="105"/>
                    </a:lnTo>
                    <a:lnTo>
                      <a:pt x="40" y="120"/>
                    </a:lnTo>
                    <a:lnTo>
                      <a:pt x="0" y="77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" name=""/>
              <p:cNvSpPr/>
              <p:nvPr/>
            </p:nvSpPr>
            <p:spPr>
              <a:xfrm>
                <a:off x="8239320" y="6270120"/>
                <a:ext cx="190440" cy="205920"/>
              </a:xfrm>
              <a:custGeom>
                <a:avLst/>
                <a:gdLst/>
                <a:ahLst/>
                <a:rect l="l" t="t" r="r" b="b"/>
                <a:pathLst>
                  <a:path w="120" h="130">
                    <a:moveTo>
                      <a:pt x="72" y="0"/>
                    </a:moveTo>
                    <a:lnTo>
                      <a:pt x="89" y="19"/>
                    </a:lnTo>
                    <a:lnTo>
                      <a:pt x="63" y="77"/>
                    </a:lnTo>
                    <a:lnTo>
                      <a:pt x="64" y="78"/>
                    </a:lnTo>
                    <a:lnTo>
                      <a:pt x="104" y="34"/>
                    </a:lnTo>
                    <a:lnTo>
                      <a:pt x="119" y="50"/>
                    </a:lnTo>
                    <a:lnTo>
                      <a:pt x="47" y="129"/>
                    </a:lnTo>
                    <a:lnTo>
                      <a:pt x="29" y="110"/>
                    </a:lnTo>
                    <a:lnTo>
                      <a:pt x="55" y="50"/>
                    </a:lnTo>
                    <a:lnTo>
                      <a:pt x="15" y="94"/>
                    </a:lnTo>
                    <a:lnTo>
                      <a:pt x="0" y="77"/>
                    </a:lnTo>
                    <a:lnTo>
                      <a:pt x="72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" name=""/>
              <p:cNvSpPr/>
              <p:nvPr/>
            </p:nvSpPr>
            <p:spPr>
              <a:xfrm>
                <a:off x="8523360" y="6576480"/>
                <a:ext cx="189000" cy="204480"/>
              </a:xfrm>
              <a:custGeom>
                <a:avLst/>
                <a:gdLst/>
                <a:ahLst/>
                <a:rect l="l" t="t" r="r" b="b"/>
                <a:pathLst>
                  <a:path w="119" h="129">
                    <a:moveTo>
                      <a:pt x="71" y="0"/>
                    </a:moveTo>
                    <a:lnTo>
                      <a:pt x="89" y="19"/>
                    </a:lnTo>
                    <a:lnTo>
                      <a:pt x="63" y="78"/>
                    </a:lnTo>
                    <a:lnTo>
                      <a:pt x="103" y="34"/>
                    </a:lnTo>
                    <a:lnTo>
                      <a:pt x="118" y="50"/>
                    </a:lnTo>
                    <a:lnTo>
                      <a:pt x="46" y="128"/>
                    </a:lnTo>
                    <a:lnTo>
                      <a:pt x="29" y="110"/>
                    </a:lnTo>
                    <a:lnTo>
                      <a:pt x="55" y="50"/>
                    </a:lnTo>
                    <a:lnTo>
                      <a:pt x="14" y="94"/>
                    </a:lnTo>
                    <a:lnTo>
                      <a:pt x="0" y="77"/>
                    </a:lnTo>
                    <a:lnTo>
                      <a:pt x="71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" name=""/>
              <p:cNvSpPr/>
              <p:nvPr/>
            </p:nvSpPr>
            <p:spPr>
              <a:xfrm>
                <a:off x="8450280" y="6495480"/>
                <a:ext cx="27000" cy="31680"/>
              </a:xfrm>
              <a:custGeom>
                <a:avLst/>
                <a:gdLst/>
                <a:ahLst/>
                <a:rect l="l" t="t" r="r" b="b"/>
                <a:pathLst>
                  <a:path w="17" h="20">
                    <a:moveTo>
                      <a:pt x="0" y="0"/>
                    </a:moveTo>
                    <a:lnTo>
                      <a:pt x="0" y="19"/>
                    </a:lnTo>
                    <a:lnTo>
                      <a:pt x="2" y="17"/>
                    </a:lnTo>
                    <a:lnTo>
                      <a:pt x="16" y="11"/>
                    </a:lnTo>
                    <a:lnTo>
                      <a:pt x="13" y="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" name=""/>
              <p:cNvSpPr/>
              <p:nvPr/>
            </p:nvSpPr>
            <p:spPr>
              <a:xfrm>
                <a:off x="8450280" y="6376680"/>
                <a:ext cx="57240" cy="121680"/>
              </a:xfrm>
              <a:custGeom>
                <a:avLst/>
                <a:gdLst/>
                <a:ahLst/>
                <a:rect l="l" t="t" r="r" b="b"/>
                <a:pathLst>
                  <a:path w="36" h="77">
                    <a:moveTo>
                      <a:pt x="0" y="56"/>
                    </a:moveTo>
                    <a:lnTo>
                      <a:pt x="0" y="72"/>
                    </a:lnTo>
                    <a:lnTo>
                      <a:pt x="3" y="73"/>
                    </a:lnTo>
                    <a:lnTo>
                      <a:pt x="6" y="75"/>
                    </a:lnTo>
                    <a:lnTo>
                      <a:pt x="10" y="76"/>
                    </a:lnTo>
                    <a:lnTo>
                      <a:pt x="13" y="75"/>
                    </a:lnTo>
                    <a:lnTo>
                      <a:pt x="20" y="72"/>
                    </a:lnTo>
                    <a:lnTo>
                      <a:pt x="27" y="65"/>
                    </a:lnTo>
                    <a:lnTo>
                      <a:pt x="31" y="59"/>
                    </a:lnTo>
                    <a:lnTo>
                      <a:pt x="34" y="53"/>
                    </a:lnTo>
                    <a:lnTo>
                      <a:pt x="35" y="47"/>
                    </a:lnTo>
                    <a:lnTo>
                      <a:pt x="33" y="41"/>
                    </a:lnTo>
                    <a:lnTo>
                      <a:pt x="31" y="35"/>
                    </a:lnTo>
                    <a:lnTo>
                      <a:pt x="27" y="29"/>
                    </a:lnTo>
                    <a:lnTo>
                      <a:pt x="16" y="16"/>
                    </a:lnTo>
                    <a:lnTo>
                      <a:pt x="1" y="0"/>
                    </a:lnTo>
                    <a:lnTo>
                      <a:pt x="0" y="2"/>
                    </a:lnTo>
                    <a:lnTo>
                      <a:pt x="0" y="34"/>
                    </a:lnTo>
                    <a:lnTo>
                      <a:pt x="5" y="28"/>
                    </a:lnTo>
                    <a:lnTo>
                      <a:pt x="10" y="34"/>
                    </a:lnTo>
                    <a:lnTo>
                      <a:pt x="12" y="40"/>
                    </a:lnTo>
                    <a:lnTo>
                      <a:pt x="12" y="45"/>
                    </a:lnTo>
                    <a:lnTo>
                      <a:pt x="8" y="51"/>
                    </a:lnTo>
                    <a:lnTo>
                      <a:pt x="3" y="55"/>
                    </a:lnTo>
                    <a:lnTo>
                      <a:pt x="0" y="56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8339040" y="6381360"/>
                <a:ext cx="112680" cy="198000"/>
              </a:xfrm>
              <a:custGeom>
                <a:avLst/>
                <a:gdLst/>
                <a:ahLst/>
                <a:rect l="l" t="t" r="r" b="b"/>
                <a:pathLst>
                  <a:path w="71" h="125">
                    <a:moveTo>
                      <a:pt x="70" y="32"/>
                    </a:moveTo>
                    <a:lnTo>
                      <a:pt x="70" y="0"/>
                    </a:lnTo>
                    <a:lnTo>
                      <a:pt x="0" y="75"/>
                    </a:lnTo>
                    <a:lnTo>
                      <a:pt x="14" y="91"/>
                    </a:lnTo>
                    <a:lnTo>
                      <a:pt x="45" y="58"/>
                    </a:lnTo>
                    <a:lnTo>
                      <a:pt x="48" y="61"/>
                    </a:lnTo>
                    <a:lnTo>
                      <a:pt x="51" y="64"/>
                    </a:lnTo>
                    <a:lnTo>
                      <a:pt x="53" y="69"/>
                    </a:lnTo>
                    <a:lnTo>
                      <a:pt x="53" y="75"/>
                    </a:lnTo>
                    <a:lnTo>
                      <a:pt x="50" y="80"/>
                    </a:lnTo>
                    <a:lnTo>
                      <a:pt x="38" y="93"/>
                    </a:lnTo>
                    <a:lnTo>
                      <a:pt x="33" y="100"/>
                    </a:lnTo>
                    <a:lnTo>
                      <a:pt x="31" y="103"/>
                    </a:lnTo>
                    <a:lnTo>
                      <a:pt x="30" y="107"/>
                    </a:lnTo>
                    <a:lnTo>
                      <a:pt x="45" y="124"/>
                    </a:lnTo>
                    <a:lnTo>
                      <a:pt x="46" y="119"/>
                    </a:lnTo>
                    <a:lnTo>
                      <a:pt x="48" y="116"/>
                    </a:lnTo>
                    <a:lnTo>
                      <a:pt x="53" y="109"/>
                    </a:lnTo>
                    <a:lnTo>
                      <a:pt x="63" y="97"/>
                    </a:lnTo>
                    <a:lnTo>
                      <a:pt x="70" y="90"/>
                    </a:lnTo>
                    <a:lnTo>
                      <a:pt x="70" y="71"/>
                    </a:lnTo>
                    <a:lnTo>
                      <a:pt x="68" y="69"/>
                    </a:lnTo>
                    <a:lnTo>
                      <a:pt x="69" y="69"/>
                    </a:lnTo>
                    <a:lnTo>
                      <a:pt x="70" y="70"/>
                    </a:lnTo>
                    <a:lnTo>
                      <a:pt x="70" y="54"/>
                    </a:lnTo>
                    <a:lnTo>
                      <a:pt x="68" y="54"/>
                    </a:lnTo>
                    <a:lnTo>
                      <a:pt x="62" y="51"/>
                    </a:lnTo>
                    <a:lnTo>
                      <a:pt x="56" y="46"/>
                    </a:lnTo>
                    <a:lnTo>
                      <a:pt x="70" y="3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8521560" y="6495480"/>
                <a:ext cx="78120" cy="153720"/>
              </a:xfrm>
              <a:custGeom>
                <a:avLst/>
                <a:gdLst/>
                <a:ahLst/>
                <a:rect l="l" t="t" r="r" b="b"/>
                <a:pathLst>
                  <a:path w="49" h="97">
                    <a:moveTo>
                      <a:pt x="0" y="64"/>
                    </a:moveTo>
                    <a:lnTo>
                      <a:pt x="0" y="96"/>
                    </a:lnTo>
                    <a:lnTo>
                      <a:pt x="6" y="90"/>
                    </a:lnTo>
                    <a:lnTo>
                      <a:pt x="37" y="57"/>
                    </a:lnTo>
                    <a:lnTo>
                      <a:pt x="42" y="50"/>
                    </a:lnTo>
                    <a:lnTo>
                      <a:pt x="46" y="43"/>
                    </a:lnTo>
                    <a:lnTo>
                      <a:pt x="47" y="37"/>
                    </a:lnTo>
                    <a:lnTo>
                      <a:pt x="48" y="31"/>
                    </a:lnTo>
                    <a:lnTo>
                      <a:pt x="46" y="25"/>
                    </a:lnTo>
                    <a:lnTo>
                      <a:pt x="44" y="19"/>
                    </a:lnTo>
                    <a:lnTo>
                      <a:pt x="37" y="10"/>
                    </a:lnTo>
                    <a:lnTo>
                      <a:pt x="28" y="3"/>
                    </a:lnTo>
                    <a:lnTo>
                      <a:pt x="23" y="1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6" y="1"/>
                    </a:lnTo>
                    <a:lnTo>
                      <a:pt x="0" y="5"/>
                    </a:lnTo>
                    <a:lnTo>
                      <a:pt x="0" y="37"/>
                    </a:lnTo>
                    <a:lnTo>
                      <a:pt x="12" y="22"/>
                    </a:lnTo>
                    <a:lnTo>
                      <a:pt x="15" y="20"/>
                    </a:lnTo>
                    <a:lnTo>
                      <a:pt x="18" y="20"/>
                    </a:lnTo>
                    <a:lnTo>
                      <a:pt x="22" y="21"/>
                    </a:lnTo>
                    <a:lnTo>
                      <a:pt x="25" y="23"/>
                    </a:lnTo>
                    <a:lnTo>
                      <a:pt x="27" y="26"/>
                    </a:lnTo>
                    <a:lnTo>
                      <a:pt x="28" y="30"/>
                    </a:lnTo>
                    <a:lnTo>
                      <a:pt x="28" y="33"/>
                    </a:lnTo>
                    <a:lnTo>
                      <a:pt x="26" y="36"/>
                    </a:lnTo>
                    <a:lnTo>
                      <a:pt x="0" y="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8447040" y="6503400"/>
                <a:ext cx="76320" cy="155520"/>
              </a:xfrm>
              <a:custGeom>
                <a:avLst/>
                <a:gdLst/>
                <a:ahLst/>
                <a:rect l="l" t="t" r="r" b="b"/>
                <a:pathLst>
                  <a:path w="48" h="98">
                    <a:moveTo>
                      <a:pt x="47" y="31"/>
                    </a:moveTo>
                    <a:lnTo>
                      <a:pt x="47" y="0"/>
                    </a:lnTo>
                    <a:lnTo>
                      <a:pt x="40" y="5"/>
                    </a:lnTo>
                    <a:lnTo>
                      <a:pt x="10" y="39"/>
                    </a:lnTo>
                    <a:lnTo>
                      <a:pt x="5" y="45"/>
                    </a:lnTo>
                    <a:lnTo>
                      <a:pt x="1" y="52"/>
                    </a:lnTo>
                    <a:lnTo>
                      <a:pt x="0" y="58"/>
                    </a:lnTo>
                    <a:lnTo>
                      <a:pt x="0" y="65"/>
                    </a:lnTo>
                    <a:lnTo>
                      <a:pt x="0" y="71"/>
                    </a:lnTo>
                    <a:lnTo>
                      <a:pt x="3" y="76"/>
                    </a:lnTo>
                    <a:lnTo>
                      <a:pt x="9" y="85"/>
                    </a:lnTo>
                    <a:lnTo>
                      <a:pt x="18" y="93"/>
                    </a:lnTo>
                    <a:lnTo>
                      <a:pt x="23" y="95"/>
                    </a:lnTo>
                    <a:lnTo>
                      <a:pt x="28" y="97"/>
                    </a:lnTo>
                    <a:lnTo>
                      <a:pt x="34" y="96"/>
                    </a:lnTo>
                    <a:lnTo>
                      <a:pt x="40" y="94"/>
                    </a:lnTo>
                    <a:lnTo>
                      <a:pt x="47" y="91"/>
                    </a:lnTo>
                    <a:lnTo>
                      <a:pt x="47" y="59"/>
                    </a:lnTo>
                    <a:lnTo>
                      <a:pt x="34" y="73"/>
                    </a:lnTo>
                    <a:lnTo>
                      <a:pt x="31" y="75"/>
                    </a:lnTo>
                    <a:lnTo>
                      <a:pt x="28" y="75"/>
                    </a:lnTo>
                    <a:lnTo>
                      <a:pt x="24" y="75"/>
                    </a:lnTo>
                    <a:lnTo>
                      <a:pt x="21" y="72"/>
                    </a:lnTo>
                    <a:lnTo>
                      <a:pt x="19" y="69"/>
                    </a:lnTo>
                    <a:lnTo>
                      <a:pt x="19" y="65"/>
                    </a:lnTo>
                    <a:lnTo>
                      <a:pt x="19" y="62"/>
                    </a:lnTo>
                    <a:lnTo>
                      <a:pt x="21" y="59"/>
                    </a:lnTo>
                    <a:lnTo>
                      <a:pt x="47" y="31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8686800" y="6173640"/>
                <a:ext cx="353880" cy="485640"/>
              </a:xfrm>
              <a:custGeom>
                <a:avLst/>
                <a:gdLst/>
                <a:ahLst/>
                <a:rect l="l" t="t" r="r" b="b"/>
                <a:pathLst>
                  <a:path w="223" h="306">
                    <a:moveTo>
                      <a:pt x="222" y="79"/>
                    </a:moveTo>
                    <a:lnTo>
                      <a:pt x="149" y="0"/>
                    </a:lnTo>
                    <a:lnTo>
                      <a:pt x="2" y="159"/>
                    </a:lnTo>
                    <a:lnTo>
                      <a:pt x="17" y="176"/>
                    </a:lnTo>
                    <a:lnTo>
                      <a:pt x="149" y="32"/>
                    </a:lnTo>
                    <a:lnTo>
                      <a:pt x="192" y="79"/>
                    </a:lnTo>
                    <a:lnTo>
                      <a:pt x="0" y="288"/>
                    </a:lnTo>
                    <a:lnTo>
                      <a:pt x="14" y="305"/>
                    </a:lnTo>
                    <a:lnTo>
                      <a:pt x="222" y="7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ff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11" name=""/>
            <p:cNvSpPr/>
            <p:nvPr/>
          </p:nvSpPr>
          <p:spPr>
            <a:xfrm>
              <a:off x="8267760" y="5818320"/>
              <a:ext cx="447480" cy="485640"/>
            </a:xfrm>
            <a:custGeom>
              <a:avLst/>
              <a:gdLst/>
              <a:ahLst/>
              <a:rect l="l" t="t" r="r" b="b"/>
              <a:pathLst>
                <a:path w="282" h="306">
                  <a:moveTo>
                    <a:pt x="178" y="288"/>
                  </a:moveTo>
                  <a:lnTo>
                    <a:pt x="133" y="239"/>
                  </a:lnTo>
                  <a:lnTo>
                    <a:pt x="281" y="79"/>
                  </a:lnTo>
                  <a:lnTo>
                    <a:pt x="207" y="0"/>
                  </a:lnTo>
                  <a:lnTo>
                    <a:pt x="0" y="226"/>
                  </a:lnTo>
                  <a:lnTo>
                    <a:pt x="14" y="242"/>
                  </a:lnTo>
                  <a:lnTo>
                    <a:pt x="207" y="32"/>
                  </a:lnTo>
                  <a:lnTo>
                    <a:pt x="250" y="79"/>
                  </a:lnTo>
                  <a:lnTo>
                    <a:pt x="103" y="239"/>
                  </a:lnTo>
                  <a:lnTo>
                    <a:pt x="163" y="305"/>
                  </a:lnTo>
                  <a:lnTo>
                    <a:pt x="178" y="288"/>
                  </a:lnTo>
                </a:path>
              </a:pathLst>
            </a:custGeom>
            <a:solidFill>
              <a:srgbClr val="ff00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8526600" y="5995800"/>
              <a:ext cx="352440" cy="485640"/>
            </a:xfrm>
            <a:custGeom>
              <a:avLst/>
              <a:gdLst/>
              <a:ahLst/>
              <a:rect l="l" t="t" r="r" b="b"/>
              <a:pathLst>
                <a:path w="222" h="306">
                  <a:moveTo>
                    <a:pt x="118" y="288"/>
                  </a:moveTo>
                  <a:lnTo>
                    <a:pt x="73" y="239"/>
                  </a:lnTo>
                  <a:lnTo>
                    <a:pt x="221" y="79"/>
                  </a:lnTo>
                  <a:lnTo>
                    <a:pt x="147" y="0"/>
                  </a:lnTo>
                  <a:lnTo>
                    <a:pt x="0" y="160"/>
                  </a:lnTo>
                  <a:lnTo>
                    <a:pt x="14" y="176"/>
                  </a:lnTo>
                  <a:lnTo>
                    <a:pt x="147" y="32"/>
                  </a:lnTo>
                  <a:lnTo>
                    <a:pt x="190" y="79"/>
                  </a:lnTo>
                  <a:lnTo>
                    <a:pt x="43" y="239"/>
                  </a:lnTo>
                  <a:lnTo>
                    <a:pt x="103" y="305"/>
                  </a:lnTo>
                  <a:lnTo>
                    <a:pt x="118" y="288"/>
                  </a:lnTo>
                </a:path>
              </a:pathLst>
            </a:custGeom>
            <a:solidFill>
              <a:srgbClr val="00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endParaRPr>
            </a:p>
          </p:txBody>
        </p:sp>
      </p:grp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"/>
          <p:cNvSpPr/>
          <p:nvPr/>
        </p:nvSpPr>
        <p:spPr>
          <a:xfrm>
            <a:off x="777960" y="762120"/>
            <a:ext cx="7603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Functions</a:t>
            </a:r>
            <a:endParaRPr b="0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14" name=""/>
          <p:cNvSpPr/>
          <p:nvPr/>
        </p:nvSpPr>
        <p:spPr>
          <a:xfrm>
            <a:off x="228600" y="1698480"/>
            <a:ext cx="1824120" cy="687600"/>
          </a:xfrm>
          <a:prstGeom prst="roundRect">
            <a:avLst>
              <a:gd name="adj" fmla="val 16667"/>
            </a:avLst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Property</a:t>
            </a:r>
            <a:endParaRPr b="0" lang="en-US" sz="16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</a:t>
            </a:r>
            <a:endParaRPr b="0" lang="en-US" sz="16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15" name=""/>
          <p:cNvSpPr/>
          <p:nvPr/>
        </p:nvSpPr>
        <p:spPr>
          <a:xfrm>
            <a:off x="152280" y="2637000"/>
            <a:ext cx="2210040" cy="256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7160" indent="-227160">
              <a:lnSpc>
                <a:spcPct val="125000"/>
              </a:lnSpc>
              <a:spcBef>
                <a:spcPts val="938"/>
              </a:spcBef>
              <a:buClr>
                <a:srgbClr val="33cc33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Real Estate Leasing and Acquisition</a:t>
            </a:r>
            <a:endParaRPr b="0" lang="en-US" sz="15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938"/>
              </a:spcBef>
              <a:buClr>
                <a:srgbClr val="33cc33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Facility Planning</a:t>
            </a:r>
            <a:endParaRPr b="0" lang="en-US" sz="15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938"/>
              </a:spcBef>
              <a:buClr>
                <a:srgbClr val="33cc33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Construction Management</a:t>
            </a:r>
            <a:endParaRPr b="0" lang="en-US" sz="15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938"/>
              </a:spcBef>
              <a:buClr>
                <a:srgbClr val="33cc33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Relocation/ churn</a:t>
            </a:r>
            <a:endParaRPr b="0" lang="en-US" sz="15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938"/>
              </a:spcBef>
              <a:buClr>
                <a:srgbClr val="33cc33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New Building</a:t>
            </a:r>
            <a:endParaRPr b="0" lang="en-US" sz="15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>
            <a:off x="2286000" y="1677960"/>
            <a:ext cx="1574640" cy="687240"/>
          </a:xfrm>
          <a:prstGeom prst="roundRect">
            <a:avLst>
              <a:gd name="adj" fmla="val 16667"/>
            </a:avLst>
          </a:prstGeom>
          <a:solidFill>
            <a:srgbClr val="00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4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Aviation</a:t>
            </a:r>
            <a:endParaRPr b="0" lang="en-US" sz="16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17" name=""/>
          <p:cNvSpPr/>
          <p:nvPr/>
        </p:nvSpPr>
        <p:spPr>
          <a:xfrm>
            <a:off x="4419720" y="1676520"/>
            <a:ext cx="1517400" cy="687240"/>
          </a:xfrm>
          <a:prstGeom prst="roundRect">
            <a:avLst>
              <a:gd name="adj" fmla="val 16667"/>
            </a:avLst>
          </a:prstGeom>
          <a:solidFill>
            <a:srgbClr val="70bc1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4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Security</a:t>
            </a:r>
            <a:endParaRPr b="0" lang="en-US" sz="16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algn="ctr">
              <a:lnSpc>
                <a:spcPct val="14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18" name=""/>
          <p:cNvSpPr/>
          <p:nvPr/>
        </p:nvSpPr>
        <p:spPr>
          <a:xfrm>
            <a:off x="6688080" y="1687680"/>
            <a:ext cx="2075040" cy="677520"/>
          </a:xfrm>
          <a:prstGeom prst="roundRect">
            <a:avLst>
              <a:gd name="adj" fmla="val 16667"/>
            </a:avLst>
          </a:prstGeom>
          <a:solidFill>
            <a:srgbClr val="ffb310"/>
          </a:solidFill>
          <a:ln w="38160">
            <a:solidFill>
              <a:srgbClr val="ffb31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4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19" name=""/>
          <p:cNvSpPr/>
          <p:nvPr/>
        </p:nvSpPr>
        <p:spPr>
          <a:xfrm>
            <a:off x="6637320" y="1717560"/>
            <a:ext cx="220176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Property Management </a:t>
            </a:r>
            <a:endParaRPr b="0" lang="en-US" sz="1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Administration</a:t>
            </a:r>
            <a:endParaRPr b="0" lang="en-US" sz="1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20" name=""/>
          <p:cNvSpPr/>
          <p:nvPr/>
        </p:nvSpPr>
        <p:spPr>
          <a:xfrm>
            <a:off x="2209680" y="2620800"/>
            <a:ext cx="2362320" cy="78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7160" indent="-227160">
              <a:lnSpc>
                <a:spcPct val="125000"/>
              </a:lnSpc>
              <a:spcBef>
                <a:spcPts val="938"/>
              </a:spcBef>
              <a:buClr>
                <a:srgbClr val="33cc33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Corporate Aircraft</a:t>
            </a:r>
            <a:endParaRPr b="0" lang="en-US" sz="15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938"/>
              </a:spcBef>
              <a:buClr>
                <a:srgbClr val="33cc33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Chartering</a:t>
            </a:r>
            <a:endParaRPr b="0" lang="en-US" sz="15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>
            <a:off x="4267080" y="2602080"/>
            <a:ext cx="2394000" cy="10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7160" indent="-227160">
              <a:lnSpc>
                <a:spcPct val="125000"/>
              </a:lnSpc>
              <a:spcBef>
                <a:spcPts val="938"/>
              </a:spcBef>
              <a:buClr>
                <a:srgbClr val="33cc33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Building Security</a:t>
            </a:r>
            <a:endParaRPr b="0" lang="en-US" sz="15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938"/>
              </a:spcBef>
              <a:buClr>
                <a:srgbClr val="33cc33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“Default provider” of security services</a:t>
            </a:r>
            <a:endParaRPr b="0" lang="en-US" sz="15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>
            <a:off x="6553080" y="2606760"/>
            <a:ext cx="2746440" cy="10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7160" indent="-227160">
              <a:lnSpc>
                <a:spcPct val="125000"/>
              </a:lnSpc>
              <a:spcBef>
                <a:spcPts val="938"/>
              </a:spcBef>
              <a:buClr>
                <a:srgbClr val="33cc33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Billing and Allocations</a:t>
            </a:r>
            <a:endParaRPr b="0" lang="en-US" sz="15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5000"/>
              </a:lnSpc>
              <a:spcBef>
                <a:spcPts val="938"/>
              </a:spcBef>
              <a:buClr>
                <a:srgbClr val="33cc33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Administration of third party contracts</a:t>
            </a:r>
            <a:endParaRPr b="0" lang="en-US" sz="15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23" name=""/>
          <p:cNvSpPr/>
          <p:nvPr/>
        </p:nvSpPr>
        <p:spPr>
          <a:xfrm>
            <a:off x="304920" y="228600"/>
            <a:ext cx="85597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Corporate Administrative Services</a:t>
            </a:r>
            <a:endParaRPr b="0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"/>
          <p:cNvSpPr/>
          <p:nvPr/>
        </p:nvSpPr>
        <p:spPr>
          <a:xfrm>
            <a:off x="762120" y="623880"/>
            <a:ext cx="7603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Approach</a:t>
            </a:r>
            <a:endParaRPr b="0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25" name=""/>
          <p:cNvSpPr/>
          <p:nvPr/>
        </p:nvSpPr>
        <p:spPr>
          <a:xfrm>
            <a:off x="838080" y="1600200"/>
            <a:ext cx="7467840" cy="321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7160" indent="-227160">
              <a:spcBef>
                <a:spcPts val="150"/>
              </a:spcBef>
              <a:buClr>
                <a:srgbClr val="33cc33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Outsource noncore functions; employees focus on administration of third party contracts</a:t>
            </a:r>
            <a:endParaRPr b="0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227160" indent="-227160">
              <a:spcBef>
                <a:spcPts val="150"/>
              </a:spcBef>
              <a:buClr>
                <a:srgbClr val="33cc33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227160" indent="-227160">
              <a:spcBef>
                <a:spcPts val="150"/>
              </a:spcBef>
              <a:buClr>
                <a:srgbClr val="33cc33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Drive cost accountability through detailed billing and allocation process</a:t>
            </a:r>
            <a:endParaRPr b="0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227160" indent="-227160">
              <a:spcBef>
                <a:spcPts val="150"/>
              </a:spcBef>
              <a:buClr>
                <a:srgbClr val="33cc33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227160" indent="-227160">
              <a:spcBef>
                <a:spcPts val="150"/>
              </a:spcBef>
              <a:buClr>
                <a:srgbClr val="33cc33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Drive productivity: co-location, flexible and open environment, churn</a:t>
            </a:r>
            <a:endParaRPr b="0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26" name=""/>
          <p:cNvSpPr/>
          <p:nvPr/>
        </p:nvSpPr>
        <p:spPr>
          <a:xfrm>
            <a:off x="304920" y="228600"/>
            <a:ext cx="85597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Corporate Administrative Services</a:t>
            </a:r>
            <a:endParaRPr b="0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"/>
          <p:cNvSpPr/>
          <p:nvPr/>
        </p:nvSpPr>
        <p:spPr>
          <a:xfrm>
            <a:off x="777960" y="609480"/>
            <a:ext cx="7603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Progress</a:t>
            </a:r>
            <a:endParaRPr b="0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>
            <a:off x="304920" y="1420920"/>
            <a:ext cx="8610480" cy="55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7160" indent="-227160">
              <a:spcBef>
                <a:spcPts val="425"/>
              </a:spcBef>
              <a:buClr>
                <a:srgbClr val="33cc33"/>
              </a:buClr>
              <a:buSzPct val="125000"/>
              <a:buFont typeface="Arial"/>
              <a:buChar char="•"/>
              <a:tabLst>
                <a:tab algn="l" pos="4046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3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Further outsourcing - EES assuming facility management services (25% of budget)</a:t>
            </a:r>
            <a:endParaRPr b="0" lang="en-US" sz="23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70000"/>
              </a:lnSpc>
              <a:spcBef>
                <a:spcPts val="451"/>
              </a:spcBef>
              <a:buClr>
                <a:srgbClr val="33cc33"/>
              </a:buClr>
              <a:buSzPct val="125000"/>
              <a:buFont typeface="Arial"/>
              <a:buChar char="•"/>
              <a:tabLst>
                <a:tab algn="l" pos="4046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227160" indent="-227160">
              <a:spcBef>
                <a:spcPts val="425"/>
              </a:spcBef>
              <a:buClr>
                <a:srgbClr val="33cc33"/>
              </a:buClr>
              <a:buSzPct val="125000"/>
              <a:buFont typeface="Arial"/>
              <a:buChar char="•"/>
              <a:tabLst>
                <a:tab algn="l" pos="4046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3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Dramatic efficiency gains (16% reduction in G&amp;A)</a:t>
            </a:r>
            <a:endParaRPr b="0" lang="en-US" sz="23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964"/>
              </a:spcBef>
              <a:buClr>
                <a:srgbClr val="33cc33"/>
              </a:buClr>
              <a:buSzPct val="125000"/>
              <a:buFont typeface="Arial"/>
              <a:buChar char="–"/>
              <a:tabLst>
                <a:tab algn="l" pos="4046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30% increase in Houston employee/contractor population</a:t>
            </a:r>
            <a:endParaRPr b="0" lang="en-US" sz="2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964"/>
              </a:spcBef>
              <a:buClr>
                <a:srgbClr val="33cc33"/>
              </a:buClr>
              <a:buSzPct val="125000"/>
              <a:buFont typeface="Arial"/>
              <a:buChar char="–"/>
              <a:tabLst>
                <a:tab algn="l" pos="4046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25% increase in churn (8400 moves)</a:t>
            </a:r>
            <a:endParaRPr b="0" lang="en-US" sz="2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964"/>
              </a:spcBef>
              <a:buClr>
                <a:srgbClr val="33cc33"/>
              </a:buClr>
              <a:buSzPct val="125000"/>
              <a:buFont typeface="Arial"/>
              <a:buChar char="–"/>
              <a:tabLst>
                <a:tab algn="l" pos="4046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design and construction of 300,000 sq. ft. of short term leases</a:t>
            </a:r>
            <a:endParaRPr b="0" lang="en-US" sz="2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70000"/>
              </a:lnSpc>
              <a:spcBef>
                <a:spcPts val="451"/>
              </a:spcBef>
              <a:buClr>
                <a:srgbClr val="33cc33"/>
              </a:buClr>
              <a:buSzPct val="125000"/>
              <a:buFont typeface="Arial"/>
              <a:buChar char="•"/>
              <a:tabLst>
                <a:tab algn="l" pos="4046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227160" indent="-227160">
              <a:spcBef>
                <a:spcPts val="425"/>
              </a:spcBef>
              <a:buClr>
                <a:srgbClr val="33cc33"/>
              </a:buClr>
              <a:buSzPct val="125000"/>
              <a:buFont typeface="Arial"/>
              <a:buChar char="•"/>
              <a:tabLst>
                <a:tab algn="l" pos="4046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3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Corporate aviation fleet reconfigured</a:t>
            </a:r>
            <a:endParaRPr b="0" lang="en-US" sz="23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70000"/>
              </a:lnSpc>
              <a:spcBef>
                <a:spcPts val="451"/>
              </a:spcBef>
              <a:buClr>
                <a:srgbClr val="33cc33"/>
              </a:buClr>
              <a:buSzPct val="125000"/>
              <a:buFont typeface="Arial"/>
              <a:buChar char="•"/>
              <a:tabLst>
                <a:tab algn="l" pos="4046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227160" indent="-227160">
              <a:spcBef>
                <a:spcPts val="425"/>
              </a:spcBef>
              <a:buClr>
                <a:srgbClr val="33cc33"/>
              </a:buClr>
              <a:buSzPct val="125000"/>
              <a:buFont typeface="Arial"/>
              <a:buChar char="•"/>
              <a:tabLst>
                <a:tab algn="l" pos="4046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3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New building (EBII) on track to meet schedule and</a:t>
            </a:r>
            <a:endParaRPr b="0" lang="en-US" sz="23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227160" indent="-227160">
              <a:spcBef>
                <a:spcPts val="425"/>
              </a:spcBef>
              <a:tabLst>
                <a:tab algn="l" pos="0"/>
                <a:tab algn="l" pos="4046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3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	</a:t>
            </a:r>
            <a:r>
              <a:rPr b="1" lang="en-US" sz="23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budget commitments</a:t>
            </a:r>
            <a:endParaRPr b="0" lang="en-US" sz="23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29" name=""/>
          <p:cNvSpPr/>
          <p:nvPr/>
        </p:nvSpPr>
        <p:spPr>
          <a:xfrm>
            <a:off x="304920" y="228600"/>
            <a:ext cx="85597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Corporate Administrative Services</a:t>
            </a:r>
            <a:endParaRPr b="0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"/>
          <p:cNvSpPr/>
          <p:nvPr/>
        </p:nvSpPr>
        <p:spPr>
          <a:xfrm>
            <a:off x="777960" y="685800"/>
            <a:ext cx="7603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Initiatives</a:t>
            </a:r>
            <a:endParaRPr b="0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31" name=""/>
          <p:cNvSpPr/>
          <p:nvPr/>
        </p:nvSpPr>
        <p:spPr>
          <a:xfrm>
            <a:off x="380880" y="1523880"/>
            <a:ext cx="8229600" cy="453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7160" indent="-227160">
              <a:lnSpc>
                <a:spcPct val="120000"/>
              </a:lnSpc>
              <a:spcBef>
                <a:spcPts val="451"/>
              </a:spcBef>
              <a:buClr>
                <a:srgbClr val="33cc33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Enron Center</a:t>
            </a:r>
            <a:endParaRPr b="0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20000"/>
              </a:lnSpc>
              <a:spcBef>
                <a:spcPts val="964"/>
              </a:spcBef>
              <a:buClr>
                <a:srgbClr val="33cc33"/>
              </a:buClr>
              <a:buSzPct val="125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creating the premier urban office campus</a:t>
            </a:r>
            <a:endParaRPr b="0" lang="en-US" sz="2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20000"/>
              </a:lnSpc>
              <a:spcBef>
                <a:spcPts val="964"/>
              </a:spcBef>
              <a:buClr>
                <a:srgbClr val="33cc33"/>
              </a:buClr>
              <a:buSzPct val="125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utilizing new work place design and collaboration technology</a:t>
            </a:r>
            <a:endParaRPr b="0" lang="en-US" sz="2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20000"/>
              </a:lnSpc>
              <a:spcBef>
                <a:spcPts val="964"/>
              </a:spcBef>
              <a:buClr>
                <a:srgbClr val="33cc33"/>
              </a:buClr>
              <a:buSzPct val="125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showcasing transaction floors</a:t>
            </a:r>
            <a:endParaRPr b="0" lang="en-US" sz="2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20000"/>
              </a:lnSpc>
              <a:spcBef>
                <a:spcPts val="964"/>
              </a:spcBef>
              <a:buClr>
                <a:srgbClr val="33cc33"/>
              </a:buClr>
              <a:buSzPct val="125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focusing on up-to-date work life amenities (daycare, restaurants, fitness center)</a:t>
            </a:r>
            <a:endParaRPr b="0" lang="en-US" sz="2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20000"/>
              </a:lnSpc>
              <a:spcBef>
                <a:spcPts val="964"/>
              </a:spcBef>
              <a:buClr>
                <a:srgbClr val="33cc33"/>
              </a:buClr>
              <a:buSzPct val="125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120000"/>
              </a:lnSpc>
              <a:spcBef>
                <a:spcPts val="1049"/>
              </a:spcBef>
              <a:buClr>
                <a:srgbClr val="33cc33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Mitigation of exposure to downtown lease obligations</a:t>
            </a:r>
            <a:endParaRPr b="0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>
            <a:off x="304920" y="228600"/>
            <a:ext cx="85597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Corporate Administrative Services</a:t>
            </a:r>
            <a:endParaRPr b="0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2000-09-29T14:39:52Z</dcterms:created>
  <dc:creator>Simon Shih</dc:creator>
  <dc:description/>
  <dc:language>en-US</dc:language>
  <cp:lastModifiedBy>mmcvick</cp:lastModifiedBy>
  <cp:lastPrinted>2001-02-06T19:32:39Z</cp:lastPrinted>
  <dcterms:modified xsi:type="dcterms:W3CDTF">2001-03-22T14:45:45Z</dcterms:modified>
  <cp:revision>128</cp:revision>
  <dc:subject/>
  <dc:title>No Slide Title</dc:title>
</cp:coreProperties>
</file>