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4.wmf" ContentType="image/x-wmf"/>
  <Override PartName="/ppt/media/image5.wmf" ContentType="image/x-wmf"/>
  <Override PartName="/ppt/media/image6.wmf" ContentType="image/x-wmf"/>
  <Override PartName="/ppt/media/image10.wmf" ContentType="image/x-wmf"/>
  <Override PartName="/ppt/media/image1.wmf" ContentType="image/x-wmf"/>
  <Override PartName="/ppt/media/image7.wmf" ContentType="image/x-wmf"/>
  <Override PartName="/ppt/media/image11.wmf" ContentType="image/x-wmf"/>
  <Override PartName="/ppt/media/image2.wmf" ContentType="image/x-wmf"/>
  <Override PartName="/ppt/media/image8.wmf" ContentType="image/x-wmf"/>
  <Override PartName="/ppt/media/image12.wmf" ContentType="image/x-wmf"/>
  <Override PartName="/ppt/media/image3.wmf" ContentType="image/x-wmf"/>
  <Override PartName="/ppt/media/image9.wmf" ContentType="image/x-wmf"/>
  <Override PartName="/ppt/media/image13.wmf" ContentType="image/x-wmf"/>
  <Override PartName="/ppt/media/image4.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8686800" cy="6584950"/>
  <p:notesSz cx="6858000" cy="92202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D2E21129-29FA-4CB2-B345-FA4A63B9D62B}"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3"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97CB479-9FFA-4505-AC57-41CAD0137E8B}"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5"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CBB31105-EBA2-4326-B236-ED0E481B052E}"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7" name="PlaceHolder 2"/>
          <p:cNvSpPr>
            <a:spLocks noGrp="1"/>
          </p:cNvSpPr>
          <p:nvPr>
            <p:ph type="subTitle"/>
          </p:nvPr>
        </p:nvSpPr>
        <p:spPr>
          <a:xfrm>
            <a:off x="777960" y="1512720"/>
            <a:ext cx="7385040" cy="454680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AFA33E14-9970-46C1-A755-2E3676D971F5}"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1" name="PlaceHolder 2"/>
          <p:cNvSpPr>
            <a:spLocks noGrp="1"/>
          </p:cNvSpPr>
          <p:nvPr>
            <p:ph type="body"/>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2" name="PlaceHolder 3"/>
          <p:cNvSpPr>
            <a:spLocks noGrp="1"/>
          </p:cNvSpPr>
          <p:nvPr>
            <p:ph type="sldNum" idx="1"/>
          </p:nvPr>
        </p:nvSpPr>
        <p:spPr>
          <a:xfrm>
            <a:off x="8175240" y="6311520"/>
            <a:ext cx="484200" cy="244440"/>
          </a:xfrm>
          <a:prstGeom prst="rect">
            <a:avLst/>
          </a:prstGeom>
          <a:noFill/>
          <a:ln w="0">
            <a:noFill/>
          </a:ln>
        </p:spPr>
        <p:txBody>
          <a:bodyPr lIns="87480" rIns="87480" tIns="44280" bIns="44280" anchor="ctr" anchorCtr="1">
            <a:noAutofit/>
          </a:bodyPr>
          <a:lstStyle>
            <a:lvl1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defRPr b="0" lang="en-US" sz="1300" strike="noStrike" u="none">
                <a:solidFill>
                  <a:srgbClr val="000000"/>
                </a:solidFill>
                <a:effectLst/>
                <a:uFillTx/>
                <a:latin typeface="Book Antiqua"/>
              </a:defRPr>
            </a:lvl1pPr>
          </a:lstStyle>
          <a:p>
            <a: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fld id="{4438C0A0-03A2-4EA2-95F5-6304D4ECBED4}" type="slidenum">
              <a:rPr b="0" lang="en-US" sz="1300" strike="noStrike" u="none">
                <a:solidFill>
                  <a:srgbClr val="000000"/>
                </a:solidFill>
                <a:effectLst/>
                <a:uFillTx/>
                <a:latin typeface="Book Antiqua"/>
              </a:rPr>
              <a:t>&lt;number&gt;</a:t>
            </a:fld>
            <a:endParaRPr b="0" lang="en-US" sz="1300" strike="noStrike" u="none">
              <a:solidFill>
                <a:srgbClr val="000000"/>
              </a:solidFill>
              <a:effectLst/>
              <a:uFillTx/>
              <a:latin typeface="Times New Roman"/>
            </a:endParaRPr>
          </a:p>
        </p:txBody>
      </p:sp>
      <p:sp>
        <p:nvSpPr>
          <p:cNvPr id="3" name=""/>
          <p:cNvSpPr/>
          <p:nvPr/>
        </p:nvSpPr>
        <p:spPr>
          <a:xfrm>
            <a:off x="0" y="1306440"/>
            <a:ext cx="8685360" cy="0"/>
          </a:xfrm>
          <a:prstGeom prst="line">
            <a:avLst/>
          </a:prstGeom>
          <a:ln w="507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440" y="1374840"/>
            <a:ext cx="8685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 name=""/>
          <p:cNvGraphicFramePr/>
          <p:nvPr/>
        </p:nvGraphicFramePr>
        <p:xfrm>
          <a:off x="104760" y="272880"/>
          <a:ext cx="633600" cy="729000"/>
        </p:xfrm>
        <a:graphic>
          <a:graphicData uri="http://schemas.openxmlformats.org/presentationml/2006/ole">
            <p:oleObj r:id="rId2" spid="">
              <p:embed/>
              <p:pic>
                <p:nvPicPr>
                  <p:cNvPr id="6" name="" descr=""/>
                  <p:cNvPicPr/>
                  <p:nvPr/>
                </p:nvPicPr>
                <p:blipFill>
                  <a:blip r:embed="rId3"/>
                  <a:stretch/>
                </p:blipFill>
                <p:spPr>
                  <a:xfrm>
                    <a:off x="104760" y="272880"/>
                    <a:ext cx="633600" cy="729000"/>
                  </a:xfrm>
                  <a:prstGeom prst="rect">
                    <a:avLst/>
                  </a:prstGeom>
                  <a:noFill/>
                  <a:ln w="0">
                    <a:noFill/>
                  </a:ln>
                </p:spPr>
              </p:pic>
            </p:oleObj>
          </a:graphicData>
        </a:graphic>
      </p:graphicFrame>
      <p:sp>
        <p:nvSpPr>
          <p:cNvPr id="7" name=""/>
          <p:cNvSpPr/>
          <p:nvPr/>
        </p:nvSpPr>
        <p:spPr>
          <a:xfrm>
            <a:off x="3409920" y="6053040"/>
            <a:ext cx="309420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Prepared for Settlement Discussions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under 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8" name=""/>
          <p:cNvSpPr/>
          <p:nvPr/>
        </p:nvSpPr>
        <p:spPr>
          <a:xfrm>
            <a:off x="7010280" y="-57240"/>
            <a:ext cx="1676520" cy="32256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9" name=""/>
          <p:cNvSpPr/>
          <p:nvPr/>
        </p:nvSpPr>
        <p:spPr>
          <a:xfrm>
            <a:off x="57240" y="-57240"/>
            <a:ext cx="3517920" cy="32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Demand-Supply Projections</a:t>
            </a:r>
            <a:endParaRPr b="0" lang="en-US" sz="1500" strike="noStrike" u="none">
              <a:solidFill>
                <a:srgbClr val="000000"/>
              </a:solidFill>
              <a:effectLst/>
              <a:uFillTx/>
              <a:latin typeface="Times New Roman"/>
            </a:endParaRPr>
          </a:p>
        </p:txBody>
      </p:sp>
      <p:sp>
        <p:nvSpPr>
          <p:cNvPr id="10" name=""/>
          <p:cNvSpPr/>
          <p:nvPr/>
        </p:nvSpPr>
        <p:spPr>
          <a:xfrm>
            <a:off x="38160" y="6281640"/>
            <a:ext cx="2792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November 7, 2000</a:t>
            </a:r>
            <a:endParaRPr b="0" lang="en-US" sz="1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097080" y="3798720"/>
            <a:ext cx="174600" cy="5162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900000" y="1814400"/>
            <a:ext cx="710100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Book Antiqua"/>
              </a:rPr>
              <a:t>Gas Accord II Workshop</a:t>
            </a:r>
            <a:endParaRPr b="0" lang="en-US" sz="3600" strike="noStrike" u="none">
              <a:solidFill>
                <a:srgbClr val="000000"/>
              </a:solidFill>
              <a:effectLst/>
              <a:uFillTx/>
              <a:latin typeface="Times New Roman"/>
            </a:endParaRPr>
          </a:p>
        </p:txBody>
      </p:sp>
      <p:sp>
        <p:nvSpPr>
          <p:cNvPr id="20" name=""/>
          <p:cNvSpPr/>
          <p:nvPr/>
        </p:nvSpPr>
        <p:spPr>
          <a:xfrm>
            <a:off x="1790640" y="3065400"/>
            <a:ext cx="5124600" cy="1471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Demand - Supply</a:t>
            </a:r>
            <a:endParaRPr b="0" lang="en-US" sz="4000" strike="noStrike" u="none">
              <a:solidFill>
                <a:srgbClr val="000000"/>
              </a:solidFill>
              <a:effectLst/>
              <a:uFillTx/>
              <a:latin typeface="Times New Roman"/>
            </a:endParaRPr>
          </a:p>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Projections</a:t>
            </a:r>
            <a:endParaRPr b="0" lang="en-US" sz="4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5ED6542-3047-41D2-BDCF-6DE01ADC0F79}"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Analysis Process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75A136D6-55FC-45E0-84DB-FE8787AD8C4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Analysis Process</a:t>
            </a:r>
            <a:endParaRPr b="0" lang="en-US" sz="3000" strike="noStrike" u="none">
              <a:solidFill>
                <a:srgbClr val="000000"/>
              </a:solidFill>
              <a:effectLst/>
              <a:uFillTx/>
              <a:latin typeface="Book Antiqua"/>
            </a:endParaRPr>
          </a:p>
        </p:txBody>
      </p:sp>
      <p:sp>
        <p:nvSpPr>
          <p:cNvPr id="47" name="PlaceHolder 2"/>
          <p:cNvSpPr>
            <a:spLocks noGrp="1"/>
          </p:cNvSpPr>
          <p:nvPr>
            <p:ph/>
          </p:nvPr>
        </p:nvSpPr>
        <p:spPr>
          <a:xfrm>
            <a:off x="777960" y="144936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Identify variables that have greatest impact on demand for backbone gas supplies</a:t>
            </a:r>
            <a:endParaRPr b="0" lang="en-US" sz="23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Short-term:  Temperature, hydro, storage, off-system</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Long-term:  Gas-fired electric generation forecasts</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For each short-term variable, develop 3-5 potential scenarios with an associated probability of occurrence</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For each long-term demand forecast, estimate the impact on demand for backbone supply for all possible combinations for all the short-term variables</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Summarize the results into a probability distribution of demand for backbone supplies by month </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BF50B197-CABE-47B2-BCDF-9078BF38FCA5}"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Uncertainty Variables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757C0C22-9D40-48B3-A9B7-862B209EBBD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Uncertainty Variables</a:t>
            </a:r>
            <a:endParaRPr b="0" lang="en-US" sz="3000" strike="noStrike" u="none">
              <a:solidFill>
                <a:srgbClr val="000000"/>
              </a:solidFill>
              <a:effectLst/>
              <a:uFillTx/>
              <a:latin typeface="Book Antiqua"/>
            </a:endParaRPr>
          </a:p>
        </p:txBody>
      </p:sp>
      <p:sp>
        <p:nvSpPr>
          <p:cNvPr id="5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(1)  Temperature effect on Core demand</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(2)  Electric generation resource mix (e.g., hydro) effect on gas-fired electric generation demand</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(3)  Gas market (e.g., Malin-Topock price spread) effect on off-system throughput</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(4)  Underground storage market effect on injections into and withdrawals from storage</a:t>
            </a:r>
            <a:endParaRPr b="0" lang="en-US" sz="23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(5)  Long-term outlook for gas demand</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Electric generation uncertainty</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Economic factors, e.g., economic growth, interest rates, energy prices, etc.</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30C87B3E-F6D1-44BC-9823-AD27CB0605C2}"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#1:  Temperature</a:t>
            </a:r>
            <a:endParaRPr b="0" lang="en-US" sz="3000" strike="noStrike" u="none">
              <a:solidFill>
                <a:srgbClr val="000000"/>
              </a:solidFill>
              <a:effectLst/>
              <a:uFillTx/>
              <a:latin typeface="Book Antiqua"/>
            </a:endParaRPr>
          </a:p>
        </p:txBody>
      </p:sp>
      <p:sp>
        <p:nvSpPr>
          <p:cNvPr id="5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Primarily correlated to space heating demand</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Greatest impact during winter season</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 1-in-10 cold or warm winter would change core demands by an average of about 150-175 MMcf/day from November through February; about a 12% increase in the seasonal core demand</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Analysis based on five historical weather patterns</a:t>
            </a:r>
            <a:endParaRPr b="0" lang="en-US" sz="2300" strike="noStrike" u="none">
              <a:solidFill>
                <a:srgbClr val="000000"/>
              </a:solidFill>
              <a:effectLst/>
              <a:uFillTx/>
              <a:latin typeface="Book Antiqua"/>
            </a:endParaRPr>
          </a:p>
          <a:p>
            <a:pPr lvl="1" marL="706320" indent="-266760">
              <a:lnSpc>
                <a:spcPct val="90000"/>
              </a:lnSpc>
              <a:spcBef>
                <a:spcPts val="224"/>
              </a:spcBef>
              <a:buNone/>
              <a:tabLst>
                <a:tab algn="l" pos="0"/>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sng">
                <a:solidFill>
                  <a:srgbClr val="000000"/>
                </a:solidFill>
                <a:effectLst/>
                <a:uFillTx/>
                <a:latin typeface="Book Antiqua"/>
              </a:rPr>
              <a:t>Probability</a:t>
            </a:r>
            <a:endParaRPr b="0" lang="en-US" sz="1800" strike="noStrike" u="none">
              <a:solidFill>
                <a:srgbClr val="000000"/>
              </a:solidFill>
              <a:effectLst/>
              <a:uFillTx/>
              <a:latin typeface="Book Antiqua"/>
            </a:endParaRPr>
          </a:p>
          <a:p>
            <a:pPr lvl="1" marL="706320" indent="-266760">
              <a:lnSpc>
                <a:spcPct val="90000"/>
              </a:lnSpc>
              <a:spcBef>
                <a:spcPts val="224"/>
              </a:spcBef>
              <a:buClr>
                <a:srgbClr val="000000"/>
              </a:buClr>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1-in-10 Cold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10%</a:t>
            </a:r>
            <a:endParaRPr b="0" lang="en-US" sz="1800" strike="noStrike" u="none">
              <a:solidFill>
                <a:srgbClr val="000000"/>
              </a:solidFill>
              <a:effectLst/>
              <a:uFillTx/>
              <a:latin typeface="Book Antiqua"/>
            </a:endParaRPr>
          </a:p>
          <a:p>
            <a:pPr lvl="1" marL="706320" indent="-266760">
              <a:lnSpc>
                <a:spcPct val="90000"/>
              </a:lnSpc>
              <a:spcBef>
                <a:spcPts val="224"/>
              </a:spcBef>
              <a:buClr>
                <a:srgbClr val="000000"/>
              </a:buClr>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1-in-5 Cold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20%</a:t>
            </a:r>
            <a:endParaRPr b="0" lang="en-US" sz="1800" strike="noStrike" u="none">
              <a:solidFill>
                <a:srgbClr val="000000"/>
              </a:solidFill>
              <a:effectLst/>
              <a:uFillTx/>
              <a:latin typeface="Book Antiqua"/>
            </a:endParaRPr>
          </a:p>
          <a:p>
            <a:pPr lvl="1" marL="706320" indent="-266760">
              <a:lnSpc>
                <a:spcPct val="90000"/>
              </a:lnSpc>
              <a:spcBef>
                <a:spcPts val="224"/>
              </a:spcBef>
              <a:buClr>
                <a:srgbClr val="000000"/>
              </a:buClr>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Normal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50%</a:t>
            </a:r>
            <a:endParaRPr b="0" lang="en-US" sz="1800" strike="noStrike" u="none">
              <a:solidFill>
                <a:srgbClr val="000000"/>
              </a:solidFill>
              <a:effectLst/>
              <a:uFillTx/>
              <a:latin typeface="Book Antiqua"/>
            </a:endParaRPr>
          </a:p>
          <a:p>
            <a:pPr lvl="1" marL="706320" indent="-266760">
              <a:lnSpc>
                <a:spcPct val="90000"/>
              </a:lnSpc>
              <a:spcBef>
                <a:spcPts val="224"/>
              </a:spcBef>
              <a:buClr>
                <a:srgbClr val="000000"/>
              </a:buClr>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1-in-5 Warm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20%</a:t>
            </a:r>
            <a:endParaRPr b="0" lang="en-US" sz="1800" strike="noStrike" u="none">
              <a:solidFill>
                <a:srgbClr val="000000"/>
              </a:solidFill>
              <a:effectLst/>
              <a:uFillTx/>
              <a:latin typeface="Book Antiqua"/>
            </a:endParaRPr>
          </a:p>
          <a:p>
            <a:pPr lvl="1" marL="706320" indent="-266760">
              <a:lnSpc>
                <a:spcPct val="90000"/>
              </a:lnSpc>
              <a:spcBef>
                <a:spcPts val="224"/>
              </a:spcBef>
              <a:buClr>
                <a:srgbClr val="000000"/>
              </a:buClr>
              <a:buFont typeface="Wingdings" charset="2"/>
              <a:buChar char=""/>
              <a:tabLst>
                <a:tab algn="ctr" pos="30290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1-in-10 Warm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10%</a:t>
            </a: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A3873A64-40FF-4CE1-95F9-4CDD3D1ADFE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#1:  Temperature</a:t>
            </a:r>
            <a:endParaRPr b="0" lang="en-US" sz="3000" strike="noStrike" u="none">
              <a:solidFill>
                <a:srgbClr val="000000"/>
              </a:solidFill>
              <a:effectLst/>
              <a:uFillTx/>
              <a:latin typeface="Book Antiqua"/>
            </a:endParaRPr>
          </a:p>
        </p:txBody>
      </p:sp>
      <p:pic>
        <p:nvPicPr>
          <p:cNvPr id="54" name="" descr=""/>
          <p:cNvPicPr/>
          <p:nvPr/>
        </p:nvPicPr>
        <p:blipFill>
          <a:blip r:embed="rId1"/>
          <a:stretch/>
        </p:blipFill>
        <p:spPr>
          <a:xfrm>
            <a:off x="777960" y="2187720"/>
            <a:ext cx="7385040" cy="3197160"/>
          </a:xfrm>
          <a:prstGeom prst="rect">
            <a:avLst/>
          </a:prstGeom>
          <a:noFill/>
          <a:ln w="0">
            <a:noFill/>
          </a:ln>
        </p:spPr>
      </p:pic>
      <p:sp>
        <p:nvSpPr>
          <p:cNvPr id="3" name="PlaceHolder 2"/>
          <p:cNvSpPr>
            <a:spLocks noGrp="1"/>
          </p:cNvSpPr>
          <p:nvPr>
            <p:ph type="sldNum" idx="1"/>
          </p:nvPr>
        </p:nvSpPr>
        <p:spPr/>
        <p:txBody>
          <a:bodyPr/>
          <a:p>
            <a:fld id="{845E4A85-D558-473E-A326-BF8AEECC0D7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#2:  EG Resource Mix</a:t>
            </a:r>
            <a:endParaRPr b="0" lang="en-US" sz="3000" strike="noStrike" u="none">
              <a:solidFill>
                <a:srgbClr val="000000"/>
              </a:solidFill>
              <a:effectLst/>
              <a:uFillTx/>
              <a:latin typeface="Book Antiqua"/>
            </a:endParaRPr>
          </a:p>
        </p:txBody>
      </p:sp>
      <p:pic>
        <p:nvPicPr>
          <p:cNvPr id="56" name="" descr=""/>
          <p:cNvPicPr/>
          <p:nvPr/>
        </p:nvPicPr>
        <p:blipFill>
          <a:blip r:embed="rId1"/>
          <a:stretch/>
        </p:blipFill>
        <p:spPr>
          <a:xfrm>
            <a:off x="357120" y="1612800"/>
            <a:ext cx="7902720" cy="3934080"/>
          </a:xfrm>
          <a:prstGeom prst="rect">
            <a:avLst/>
          </a:prstGeom>
          <a:noFill/>
          <a:ln w="0">
            <a:noFill/>
          </a:ln>
        </p:spPr>
      </p:pic>
      <p:sp>
        <p:nvSpPr>
          <p:cNvPr id="3" name="PlaceHolder 2"/>
          <p:cNvSpPr>
            <a:spLocks noGrp="1"/>
          </p:cNvSpPr>
          <p:nvPr>
            <p:ph type="sldNum" idx="1"/>
          </p:nvPr>
        </p:nvSpPr>
        <p:spPr/>
        <p:txBody>
          <a:bodyPr/>
          <a:p>
            <a:fld id="{03A5C5A3-C75D-4930-A019-7E7BEED48B12}"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#2:  EG Resource Mix</a:t>
            </a:r>
            <a:endParaRPr b="0" lang="en-US" sz="3000" strike="noStrike" u="none">
              <a:solidFill>
                <a:srgbClr val="000000"/>
              </a:solidFill>
              <a:effectLst/>
              <a:uFillTx/>
              <a:latin typeface="Book Antiqua"/>
            </a:endParaRPr>
          </a:p>
        </p:txBody>
      </p:sp>
      <p:sp>
        <p:nvSpPr>
          <p:cNvPr id="58"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Gas-fired EG tends to be marginal generation source</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Year-to-year and month-to-month variation in resource mix drives gas-fired generation demand</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Historical variability is about 400 MMcf/day on an annual average basis (500-900 MMcf/day)</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Evolving electric generation market increases future variability</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Three EG scenarios:</a:t>
            </a:r>
            <a:endParaRPr b="0" lang="en-US" sz="2300" strike="noStrike" u="none">
              <a:solidFill>
                <a:srgbClr val="000000"/>
              </a:solidFill>
              <a:effectLst/>
              <a:uFillTx/>
              <a:latin typeface="Book Antiqua"/>
            </a:endParaRPr>
          </a:p>
          <a:p>
            <a:pPr lvl="1" marL="706320" indent="-266760">
              <a:lnSpc>
                <a:spcPct val="90000"/>
              </a:lnSpc>
              <a:spcBef>
                <a:spcPts val="249"/>
              </a:spcBef>
              <a:buNone/>
              <a:tabLst>
                <a:tab algn="l" pos="0"/>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Probability</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Normal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Wet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62908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Dry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BF22AE5A-F6B2-42BB-81F2-AE6A06E344B0}"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#2:  EG Resource Mix</a:t>
            </a:r>
            <a:endParaRPr b="0" lang="en-US" sz="3000" strike="noStrike" u="none">
              <a:solidFill>
                <a:srgbClr val="000000"/>
              </a:solidFill>
              <a:effectLst/>
              <a:uFillTx/>
              <a:latin typeface="Book Antiqua"/>
            </a:endParaRPr>
          </a:p>
        </p:txBody>
      </p:sp>
      <p:pic>
        <p:nvPicPr>
          <p:cNvPr id="60" name="" descr=""/>
          <p:cNvPicPr/>
          <p:nvPr/>
        </p:nvPicPr>
        <p:blipFill>
          <a:blip r:embed="rId1"/>
          <a:stretch/>
        </p:blipFill>
        <p:spPr>
          <a:xfrm>
            <a:off x="777960" y="1884240"/>
            <a:ext cx="7385040" cy="3802320"/>
          </a:xfrm>
          <a:prstGeom prst="rect">
            <a:avLst/>
          </a:prstGeom>
          <a:noFill/>
          <a:ln w="0">
            <a:noFill/>
          </a:ln>
        </p:spPr>
      </p:pic>
      <p:sp>
        <p:nvSpPr>
          <p:cNvPr id="3" name="PlaceHolder 2"/>
          <p:cNvSpPr>
            <a:spLocks noGrp="1"/>
          </p:cNvSpPr>
          <p:nvPr>
            <p:ph type="sldNum" idx="1"/>
          </p:nvPr>
        </p:nvSpPr>
        <p:spPr/>
        <p:txBody>
          <a:bodyPr/>
          <a:p>
            <a:fld id="{3B3439AA-4C3F-47DA-88DE-CC9CD69D5D88}"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014480" y="312480"/>
            <a:ext cx="767232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#3:  Off-System Demand</a:t>
            </a:r>
            <a:endParaRPr b="0" lang="en-US" sz="3000" strike="noStrike" u="none">
              <a:solidFill>
                <a:srgbClr val="000000"/>
              </a:solidFill>
              <a:effectLst/>
              <a:uFillTx/>
              <a:latin typeface="Book Antiqua"/>
            </a:endParaRPr>
          </a:p>
        </p:txBody>
      </p:sp>
      <p:sp>
        <p:nvSpPr>
          <p:cNvPr id="6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Affected by several factors:</a:t>
            </a:r>
            <a:endParaRPr b="0" lang="en-US" sz="23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On-system demands</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Malin-Topock price differential</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Supplies coming in from SoCalGas, e.g., SoCal storage</a:t>
            </a:r>
            <a:endParaRPr b="0" lang="en-US" sz="20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Tends to vary seasonally</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On-system load growth may reduce off-system flows over time</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Three throughput scenarios used for analysis:</a:t>
            </a:r>
            <a:endParaRPr b="0" lang="en-US" sz="2300" strike="noStrike" u="none">
              <a:solidFill>
                <a:srgbClr val="000000"/>
              </a:solidFill>
              <a:effectLst/>
              <a:uFillTx/>
              <a:latin typeface="Book Antiqua"/>
            </a:endParaRPr>
          </a:p>
          <a:p>
            <a:pPr lvl="1" marL="706320" indent="-266760">
              <a:lnSpc>
                <a:spcPct val="90000"/>
              </a:lnSpc>
              <a:spcBef>
                <a:spcPts val="249"/>
              </a:spcBef>
              <a:buNone/>
              <a:tabLst>
                <a:tab algn="l" pos="0"/>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Probability</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High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Medium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a:p>
            <a:pPr lvl="1" marL="706320" indent="-266760">
              <a:lnSpc>
                <a:spcPct val="90000"/>
              </a:lnSpc>
              <a:spcBef>
                <a:spcPts val="249"/>
              </a:spcBef>
              <a:buClr>
                <a:srgbClr val="000000"/>
              </a:buClr>
              <a:buFont typeface="Wingdings" charset="2"/>
              <a:buChar char=""/>
              <a:tabLst>
                <a:tab algn="ctr" pos="274320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Low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33%</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982C5BE-0FA6-412D-BC4F-F7C986050363}"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Today’s Agenda</a:t>
            </a:r>
            <a:endParaRPr b="0" lang="en-US" sz="3000" strike="noStrike" u="none">
              <a:solidFill>
                <a:srgbClr val="000000"/>
              </a:solidFill>
              <a:effectLst/>
              <a:uFillTx/>
              <a:latin typeface="Book Antiqua"/>
            </a:endParaRPr>
          </a:p>
        </p:txBody>
      </p:sp>
      <p:sp>
        <p:nvSpPr>
          <p:cNvPr id="2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Purpose of Presentation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Background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Forecast End-Use Demands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Analysis Process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Uncertainty Variables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Combined Uncertainty Analysis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Observations and Options</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32FF745-51A8-4650-A7D5-1BBB99DFA90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014480" y="312480"/>
            <a:ext cx="767232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#3:  Off-System Demand</a:t>
            </a:r>
            <a:endParaRPr b="0" lang="en-US" sz="3000" strike="noStrike" u="none">
              <a:solidFill>
                <a:srgbClr val="000000"/>
              </a:solidFill>
              <a:effectLst/>
              <a:uFillTx/>
              <a:latin typeface="Book Antiqua"/>
            </a:endParaRPr>
          </a:p>
        </p:txBody>
      </p:sp>
      <p:pic>
        <p:nvPicPr>
          <p:cNvPr id="64" name="" descr=""/>
          <p:cNvPicPr/>
          <p:nvPr/>
        </p:nvPicPr>
        <p:blipFill>
          <a:blip r:embed="rId1"/>
          <a:stretch/>
        </p:blipFill>
        <p:spPr>
          <a:xfrm>
            <a:off x="888840" y="1512720"/>
            <a:ext cx="7161480" cy="4546800"/>
          </a:xfrm>
          <a:prstGeom prst="rect">
            <a:avLst/>
          </a:prstGeom>
          <a:noFill/>
          <a:ln w="0">
            <a:noFill/>
          </a:ln>
        </p:spPr>
      </p:pic>
      <p:sp>
        <p:nvSpPr>
          <p:cNvPr id="3" name="PlaceHolder 2"/>
          <p:cNvSpPr>
            <a:spLocks noGrp="1"/>
          </p:cNvSpPr>
          <p:nvPr>
            <p:ph type="sldNum" idx="1"/>
          </p:nvPr>
        </p:nvSpPr>
        <p:spPr/>
        <p:txBody>
          <a:bodyPr/>
          <a:p>
            <a:fld id="{50F205C2-ED6D-4E4A-9C31-0F666D458615}"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014480" y="312480"/>
            <a:ext cx="742320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Demand Variable #3:  Off-System Demand</a:t>
            </a:r>
            <a:endParaRPr b="0" lang="en-US" sz="3000" strike="noStrike" u="none">
              <a:solidFill>
                <a:srgbClr val="000000"/>
              </a:solidFill>
              <a:effectLst/>
              <a:uFillTx/>
              <a:latin typeface="Book Antiqua"/>
            </a:endParaRPr>
          </a:p>
        </p:txBody>
      </p:sp>
      <p:pic>
        <p:nvPicPr>
          <p:cNvPr id="66" name="" descr=""/>
          <p:cNvPicPr/>
          <p:nvPr/>
        </p:nvPicPr>
        <p:blipFill>
          <a:blip r:embed="rId1"/>
          <a:stretch/>
        </p:blipFill>
        <p:spPr>
          <a:xfrm>
            <a:off x="777960" y="1544760"/>
            <a:ext cx="7385040" cy="4481280"/>
          </a:xfrm>
          <a:prstGeom prst="rect">
            <a:avLst/>
          </a:prstGeom>
          <a:noFill/>
          <a:ln w="0">
            <a:noFill/>
          </a:ln>
        </p:spPr>
      </p:pic>
      <p:sp>
        <p:nvSpPr>
          <p:cNvPr id="3" name="PlaceHolder 2"/>
          <p:cNvSpPr>
            <a:spLocks noGrp="1"/>
          </p:cNvSpPr>
          <p:nvPr>
            <p:ph type="sldNum" idx="1"/>
          </p:nvPr>
        </p:nvSpPr>
        <p:spPr/>
        <p:txBody>
          <a:bodyPr/>
          <a:p>
            <a:fld id="{44B6935A-18D8-415C-A2AA-F3742395D73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1014480" y="312480"/>
            <a:ext cx="767232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Variable #4:  Storage Injection/Withdrawal</a:t>
            </a:r>
            <a:endParaRPr b="0" lang="en-US" sz="3000" strike="noStrike" u="none">
              <a:solidFill>
                <a:srgbClr val="000000"/>
              </a:solidFill>
              <a:effectLst/>
              <a:uFillTx/>
              <a:latin typeface="Book Antiqua"/>
            </a:endParaRPr>
          </a:p>
        </p:txBody>
      </p:sp>
      <p:sp>
        <p:nvSpPr>
          <p:cNvPr id="68" name="PlaceHolder 2"/>
          <p:cNvSpPr>
            <a:spLocks noGrp="1"/>
          </p:cNvSpPr>
          <p:nvPr>
            <p:ph/>
          </p:nvPr>
        </p:nvSpPr>
        <p:spPr>
          <a:xfrm>
            <a:off x="777960" y="1512720"/>
            <a:ext cx="754056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Storage used for price arbitrage, reliability, and balancing</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Traditional seasonal cycling may not persist, especially in the competitive noncore market</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Increasing use of storage for price arbitrage and to meet summer demand peaks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New storage providers increase injection/withdrawal capacity, and thereby increase uncertainty of backbone throughput</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Analysis reflects assumed annual storage utilization profiles that includes Wild Goose and Lodi</a:t>
            </a:r>
            <a:endParaRPr b="0" lang="en-US" sz="2000" strike="noStrike" u="none">
              <a:solidFill>
                <a:srgbClr val="000000"/>
              </a:solidFill>
              <a:effectLst/>
              <a:uFillTx/>
              <a:latin typeface="Book Antiqua"/>
            </a:endParaRPr>
          </a:p>
          <a:p>
            <a:pPr marL="325440"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B5686300-EAEC-429D-9163-A57067519912}"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1014480" y="312480"/>
            <a:ext cx="767232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Variable #4:  Storage Injection/Withdrawal</a:t>
            </a:r>
            <a:endParaRPr b="0" lang="en-US" sz="3000" strike="noStrike" u="none">
              <a:solidFill>
                <a:srgbClr val="000000"/>
              </a:solidFill>
              <a:effectLst/>
              <a:uFillTx/>
              <a:latin typeface="Book Antiqua"/>
            </a:endParaRPr>
          </a:p>
        </p:txBody>
      </p:sp>
      <p:sp>
        <p:nvSpPr>
          <p:cNvPr id="7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ctr" pos="594360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Little ability to predict how storage will be used in any given year</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Decisions made by the buyers of storage services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Storage utilization increasingly driven by prices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ctr" pos="594360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Developed five potential profiles for analysis:</a:t>
            </a:r>
            <a:endParaRPr b="0" lang="en-US" sz="2300" strike="noStrike" u="none">
              <a:solidFill>
                <a:srgbClr val="000000"/>
              </a:solidFill>
              <a:effectLst/>
              <a:uFillTx/>
              <a:latin typeface="Book Antiqua"/>
            </a:endParaRPr>
          </a:p>
          <a:p>
            <a:pPr lvl="1" marL="706320" indent="-266760">
              <a:spcBef>
                <a:spcPts val="249"/>
              </a:spcBef>
              <a:buNone/>
              <a:tabLst>
                <a:tab algn="l" pos="0"/>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Probability</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Status quo:  seasonal cycle, about 60 Bcf</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30%</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Double Peak:  winter and summer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30%</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Expansion:  seasonal cycle, about 80 Bcf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Double Peak + Expansion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10%</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ctr" pos="594360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Suppressed Cycle, about 35 Bcf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10%</a:t>
            </a:r>
            <a:endParaRPr b="0" lang="en-US" sz="2000" strike="noStrike" u="none">
              <a:solidFill>
                <a:srgbClr val="000000"/>
              </a:solidFill>
              <a:effectLst/>
              <a:uFillTx/>
              <a:latin typeface="Book Antiqua"/>
            </a:endParaRPr>
          </a:p>
          <a:p>
            <a:pPr marL="325440" indent="0">
              <a:spcBef>
                <a:spcPts val="1151"/>
              </a:spcBef>
              <a:buNone/>
              <a:tabLst>
                <a:tab algn="ctr" pos="594360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C982DA29-D16E-42C2-8C41-938616343E53}"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Variable #4:  Storage Profile Scenarios</a:t>
            </a:r>
            <a:endParaRPr b="0" lang="en-US" sz="3000" strike="noStrike" u="none">
              <a:solidFill>
                <a:srgbClr val="000000"/>
              </a:solidFill>
              <a:effectLst/>
              <a:uFillTx/>
              <a:latin typeface="Book Antiqua"/>
            </a:endParaRPr>
          </a:p>
        </p:txBody>
      </p:sp>
      <p:sp>
        <p:nvSpPr>
          <p:cNvPr id="72" name=""/>
          <p:cNvSpPr/>
          <p:nvPr/>
        </p:nvSpPr>
        <p:spPr>
          <a:xfrm rot="16200000">
            <a:off x="19440" y="2291760"/>
            <a:ext cx="86364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Injection</a:t>
            </a:r>
            <a:endParaRPr b="0" lang="en-US" sz="1200" strike="noStrike" u="none">
              <a:solidFill>
                <a:srgbClr val="000000"/>
              </a:solidFill>
              <a:effectLst/>
              <a:uFillTx/>
              <a:latin typeface="Times New Roman"/>
            </a:endParaRPr>
          </a:p>
        </p:txBody>
      </p:sp>
      <p:sp>
        <p:nvSpPr>
          <p:cNvPr id="73" name=""/>
          <p:cNvSpPr/>
          <p:nvPr/>
        </p:nvSpPr>
        <p:spPr>
          <a:xfrm rot="16200000">
            <a:off x="-70920" y="4650840"/>
            <a:ext cx="10414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Withdrawal</a:t>
            </a:r>
            <a:endParaRPr b="0" lang="en-US" sz="1200" strike="noStrike" u="none">
              <a:solidFill>
                <a:srgbClr val="000000"/>
              </a:solidFill>
              <a:effectLst/>
              <a:uFillTx/>
              <a:latin typeface="Times New Roman"/>
            </a:endParaRPr>
          </a:p>
        </p:txBody>
      </p:sp>
      <p:sp>
        <p:nvSpPr>
          <p:cNvPr id="74" name=""/>
          <p:cNvSpPr/>
          <p:nvPr/>
        </p:nvSpPr>
        <p:spPr>
          <a:xfrm>
            <a:off x="1244520" y="3454560"/>
            <a:ext cx="657864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75" name="" descr=""/>
          <p:cNvPicPr/>
          <p:nvPr/>
        </p:nvPicPr>
        <p:blipFill>
          <a:blip r:embed="rId1"/>
          <a:stretch/>
        </p:blipFill>
        <p:spPr>
          <a:xfrm>
            <a:off x="777960" y="1806480"/>
            <a:ext cx="7385040" cy="3957840"/>
          </a:xfrm>
          <a:prstGeom prst="rect">
            <a:avLst/>
          </a:prstGeom>
          <a:noFill/>
          <a:ln w="0">
            <a:noFill/>
          </a:ln>
        </p:spPr>
      </p:pic>
      <p:sp>
        <p:nvSpPr>
          <p:cNvPr id="3" name="PlaceHolder 2"/>
          <p:cNvSpPr>
            <a:spLocks noGrp="1"/>
          </p:cNvSpPr>
          <p:nvPr>
            <p:ph type="sldNum" idx="1"/>
          </p:nvPr>
        </p:nvSpPr>
        <p:spPr/>
        <p:txBody>
          <a:bodyPr/>
          <a:p>
            <a:fld id="{9A128DEC-4ACF-4815-A5C6-1D1A0FE90582}"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Variable #5:  Long-term Growth Trends</a:t>
            </a:r>
            <a:endParaRPr b="0" lang="en-US" sz="3000" strike="noStrike" u="none">
              <a:solidFill>
                <a:srgbClr val="000000"/>
              </a:solidFill>
              <a:effectLst/>
              <a:uFillTx/>
              <a:latin typeface="Book Antiqua"/>
            </a:endParaRPr>
          </a:p>
        </p:txBody>
      </p:sp>
      <p:sp>
        <p:nvSpPr>
          <p:cNvPr id="77"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Drivers include:</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Economic factors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Development of electric generation market</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Regulatory framework/rules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Gas-fired electric generation currently seen as most uncertain over the next 5-10 years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Used two EG growth scenarios for analysis</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California Gas Report (CGR) forecast adjusted for BCAP settlement</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“High growth” scenario, about 2 to 2.5% growth/year</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DCF247C-35B3-4DA7-B896-64323E762BDD}"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Variable #5:  Long-term Growth Trends</a:t>
            </a:r>
            <a:endParaRPr b="0" lang="en-US" sz="3000" strike="noStrike" u="none">
              <a:solidFill>
                <a:srgbClr val="000000"/>
              </a:solidFill>
              <a:effectLst/>
              <a:uFillTx/>
              <a:latin typeface="Book Antiqua"/>
            </a:endParaRPr>
          </a:p>
        </p:txBody>
      </p:sp>
      <p:graphicFrame>
        <p:nvGraphicFramePr>
          <p:cNvPr id="79" name=""/>
          <p:cNvGraphicFramePr/>
          <p:nvPr/>
        </p:nvGraphicFramePr>
        <p:xfrm>
          <a:off x="760320" y="1455840"/>
          <a:ext cx="7381800" cy="4546440"/>
        </p:xfrm>
        <a:graphic>
          <a:graphicData uri="http://schemas.openxmlformats.org/presentationml/2006/ole">
            <p:oleObj r:id="rId1" spid="">
              <p:embed/>
              <p:pic>
                <p:nvPicPr>
                  <p:cNvPr id="80" name="" descr=""/>
                  <p:cNvPicPr/>
                  <p:nvPr/>
                </p:nvPicPr>
                <p:blipFill>
                  <a:blip r:embed="rId2"/>
                  <a:stretch/>
                </p:blipFill>
                <p:spPr>
                  <a:xfrm>
                    <a:off x="760320" y="1455840"/>
                    <a:ext cx="7381800" cy="4546440"/>
                  </a:xfrm>
                  <a:prstGeom prst="rect">
                    <a:avLst/>
                  </a:prstGeom>
                  <a:noFill/>
                  <a:ln w="0">
                    <a:noFill/>
                  </a:ln>
                </p:spPr>
              </p:pic>
            </p:oleObj>
          </a:graphicData>
        </a:graphic>
      </p:graphicFrame>
      <p:grpSp>
        <p:nvGrpSpPr>
          <p:cNvPr id="81" name=""/>
          <p:cNvGrpSpPr/>
          <p:nvPr/>
        </p:nvGrpSpPr>
        <p:grpSpPr>
          <a:xfrm>
            <a:off x="6438960" y="2733840"/>
            <a:ext cx="1241280" cy="669600"/>
            <a:chOff x="6438960" y="2733840"/>
            <a:chExt cx="1241280" cy="669600"/>
          </a:xfrm>
        </p:grpSpPr>
        <p:sp>
          <p:nvSpPr>
            <p:cNvPr id="82" name=""/>
            <p:cNvSpPr/>
            <p:nvPr/>
          </p:nvSpPr>
          <p:spPr>
            <a:xfrm>
              <a:off x="7610400" y="2733840"/>
              <a:ext cx="0" cy="669600"/>
            </a:xfrm>
            <a:prstGeom prst="line">
              <a:avLst/>
            </a:prstGeom>
            <a:ln w="19080">
              <a:solidFill>
                <a:srgbClr val="000000"/>
              </a:solidFill>
              <a:miter/>
              <a:headEnd len="med" type="stealth" w="med"/>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6438960" y="2946240"/>
              <a:ext cx="12412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190 MMcf/d</a:t>
              </a:r>
              <a:endParaRPr b="0" lang="en-US" sz="14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B6BA4170-0375-4224-8FA7-5B242F1AF1DE}"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Combined Uncertainty Analysis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CC0F109E-4055-4AFA-B3B6-4F773A2DE409}"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Throughput versus Capacity</a:t>
            </a:r>
            <a:endParaRPr b="0" lang="en-US" sz="3000" strike="noStrike" u="none">
              <a:solidFill>
                <a:srgbClr val="000000"/>
              </a:solidFill>
              <a:effectLst/>
              <a:uFillTx/>
              <a:latin typeface="Book Antiqua"/>
            </a:endParaRPr>
          </a:p>
        </p:txBody>
      </p:sp>
      <p:pic>
        <p:nvPicPr>
          <p:cNvPr id="86" name="" descr=""/>
          <p:cNvPicPr/>
          <p:nvPr/>
        </p:nvPicPr>
        <p:blipFill>
          <a:blip r:embed="rId1"/>
          <a:stretch/>
        </p:blipFill>
        <p:spPr>
          <a:xfrm>
            <a:off x="777960" y="1816200"/>
            <a:ext cx="7385040" cy="3938400"/>
          </a:xfrm>
          <a:prstGeom prst="rect">
            <a:avLst/>
          </a:prstGeom>
          <a:noFill/>
          <a:ln w="0">
            <a:noFill/>
          </a:ln>
        </p:spPr>
      </p:pic>
      <p:sp>
        <p:nvSpPr>
          <p:cNvPr id="3" name="PlaceHolder 2"/>
          <p:cNvSpPr>
            <a:spLocks noGrp="1"/>
          </p:cNvSpPr>
          <p:nvPr>
            <p:ph type="sldNum" idx="1"/>
          </p:nvPr>
        </p:nvSpPr>
        <p:spPr/>
        <p:txBody>
          <a:bodyPr/>
          <a:p>
            <a:fld id="{5666CE56-6815-47E0-8EB7-FAFF8E4E1ADB}"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Throughput versus Capacity:</a:t>
            </a:r>
            <a:br>
              <a:rPr sz="3000"/>
            </a:br>
            <a:r>
              <a:rPr b="0" lang="en-US" sz="3000" strike="noStrike" u="none">
                <a:solidFill>
                  <a:srgbClr val="000000"/>
                </a:solidFill>
                <a:effectLst/>
                <a:uFillTx/>
                <a:latin typeface="Book Antiqua"/>
              </a:rPr>
              <a:t>        Higher Electric Generation Growth</a:t>
            </a:r>
            <a:endParaRPr b="0" lang="en-US" sz="3000" strike="noStrike" u="none">
              <a:solidFill>
                <a:srgbClr val="000000"/>
              </a:solidFill>
              <a:effectLst/>
              <a:uFillTx/>
              <a:latin typeface="Book Antiqua"/>
            </a:endParaRPr>
          </a:p>
        </p:txBody>
      </p:sp>
      <p:pic>
        <p:nvPicPr>
          <p:cNvPr id="88" name="" descr=""/>
          <p:cNvPicPr/>
          <p:nvPr/>
        </p:nvPicPr>
        <p:blipFill>
          <a:blip r:embed="rId1"/>
          <a:stretch/>
        </p:blipFill>
        <p:spPr>
          <a:xfrm>
            <a:off x="777960" y="1893960"/>
            <a:ext cx="7385040" cy="3782880"/>
          </a:xfrm>
          <a:prstGeom prst="rect">
            <a:avLst/>
          </a:prstGeom>
          <a:noFill/>
          <a:ln w="0">
            <a:noFill/>
          </a:ln>
        </p:spPr>
      </p:pic>
      <p:sp>
        <p:nvSpPr>
          <p:cNvPr id="3" name="PlaceHolder 2"/>
          <p:cNvSpPr>
            <a:spLocks noGrp="1"/>
          </p:cNvSpPr>
          <p:nvPr>
            <p:ph type="sldNum" idx="1"/>
          </p:nvPr>
        </p:nvSpPr>
        <p:spPr/>
        <p:txBody>
          <a:bodyPr/>
          <a:p>
            <a:fld id="{815E024E-1A44-4D71-ADD5-20FCB4099604}"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Purpose of Presentation</a:t>
            </a:r>
            <a:endParaRPr b="0" lang="en-US" sz="3000" strike="noStrike" u="none">
              <a:solidFill>
                <a:srgbClr val="000000"/>
              </a:solidFill>
              <a:effectLst/>
              <a:uFillTx/>
              <a:latin typeface="Book Antiqua"/>
            </a:endParaRPr>
          </a:p>
        </p:txBody>
      </p:sp>
      <p:sp>
        <p:nvSpPr>
          <p:cNvPr id="24"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Begin to identify the need and timing for new backbone pipeline capacity</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Explain the major variables that drive the demand for backbone capacity, and their associated uncertainty</a:t>
            </a:r>
            <a:endParaRPr b="0" lang="en-US" sz="2300" strike="noStrike" u="none">
              <a:solidFill>
                <a:srgbClr val="000000"/>
              </a:solidFill>
              <a:effectLst/>
              <a:uFillTx/>
              <a:latin typeface="Book Antiqua"/>
            </a:endParaRPr>
          </a:p>
          <a:p>
            <a:pPr marL="325440"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582E63DD-2853-48A1-8BA8-1BC35C80D581}"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Higher EG Growth Case:  Slack Capacity</a:t>
            </a:r>
            <a:endParaRPr b="0" lang="en-US" sz="3000" strike="noStrike" u="none">
              <a:solidFill>
                <a:srgbClr val="000000"/>
              </a:solidFill>
              <a:effectLst/>
              <a:uFillTx/>
              <a:latin typeface="Book Antiqua"/>
            </a:endParaRPr>
          </a:p>
        </p:txBody>
      </p:sp>
      <p:pic>
        <p:nvPicPr>
          <p:cNvPr id="90" name="" descr=""/>
          <p:cNvPicPr/>
          <p:nvPr/>
        </p:nvPicPr>
        <p:blipFill>
          <a:blip r:embed="rId1"/>
          <a:stretch/>
        </p:blipFill>
        <p:spPr>
          <a:xfrm>
            <a:off x="777960" y="1892160"/>
            <a:ext cx="7385040" cy="3787920"/>
          </a:xfrm>
          <a:prstGeom prst="rect">
            <a:avLst/>
          </a:prstGeom>
          <a:noFill/>
          <a:ln w="0">
            <a:noFill/>
          </a:ln>
        </p:spPr>
      </p:pic>
      <p:sp>
        <p:nvSpPr>
          <p:cNvPr id="3" name="PlaceHolder 2"/>
          <p:cNvSpPr>
            <a:spLocks noGrp="1"/>
          </p:cNvSpPr>
          <p:nvPr>
            <p:ph type="sldNum" idx="1"/>
          </p:nvPr>
        </p:nvSpPr>
        <p:spPr/>
        <p:txBody>
          <a:bodyPr/>
          <a:p>
            <a:fld id="{B2059926-58A2-456A-B856-28AE71114518}"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Higher EG Growth:   Average Demand Related to Slack Capacity</a:t>
            </a:r>
            <a:endParaRPr b="0" lang="en-US" sz="3000" strike="noStrike" u="none">
              <a:solidFill>
                <a:srgbClr val="000000"/>
              </a:solidFill>
              <a:effectLst/>
              <a:uFillTx/>
              <a:latin typeface="Book Antiqua"/>
            </a:endParaRPr>
          </a:p>
        </p:txBody>
      </p:sp>
      <p:pic>
        <p:nvPicPr>
          <p:cNvPr id="92" name="" descr=""/>
          <p:cNvPicPr/>
          <p:nvPr/>
        </p:nvPicPr>
        <p:blipFill>
          <a:blip r:embed="rId1"/>
          <a:stretch/>
        </p:blipFill>
        <p:spPr>
          <a:xfrm>
            <a:off x="777960" y="1859040"/>
            <a:ext cx="7385040" cy="3852720"/>
          </a:xfrm>
          <a:prstGeom prst="rect">
            <a:avLst/>
          </a:prstGeom>
          <a:noFill/>
          <a:ln w="0">
            <a:noFill/>
          </a:ln>
        </p:spPr>
      </p:pic>
      <p:sp>
        <p:nvSpPr>
          <p:cNvPr id="3" name="PlaceHolder 2"/>
          <p:cNvSpPr>
            <a:spLocks noGrp="1"/>
          </p:cNvSpPr>
          <p:nvPr>
            <p:ph type="sldNum" idx="1"/>
          </p:nvPr>
        </p:nvSpPr>
        <p:spPr/>
        <p:txBody>
          <a:bodyPr/>
          <a:p>
            <a:fld id="{DCD1C01C-3D21-4AFE-A51C-9BAB7F7C0FB0}"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Observations and Options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0F1EA64C-60DC-4B87-9A5B-06E5DCB9B28A}"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Observations</a:t>
            </a:r>
            <a:endParaRPr b="0" lang="en-US" sz="3000" strike="noStrike" u="none">
              <a:solidFill>
                <a:srgbClr val="000000"/>
              </a:solidFill>
              <a:effectLst/>
              <a:uFillTx/>
              <a:latin typeface="Book Antiqua"/>
            </a:endParaRPr>
          </a:p>
        </p:txBody>
      </p:sp>
      <p:sp>
        <p:nvSpPr>
          <p:cNvPr id="95"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Growth in the gas-fired electric generation market will be the major factor in determining the size and timing of new gas system infrastructure</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New backbone capacity and supply may well be needed within the next five years, or so </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Lead time for adding new capacity is significant,     probably 3 to 5 years, at a minimum</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Requires coordination with upstream capacity additions</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Will need to consider how new backbone capacity additions will be addressed in Gas Accord II</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B955C595-65CE-4845-BF4D-6A1F6B2AA0D0}"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Build Backbone Capacity</a:t>
            </a:r>
            <a:br>
              <a:rPr sz="3000"/>
            </a:br>
            <a:r>
              <a:rPr b="0" lang="en-US" sz="3000" strike="noStrike" u="none">
                <a:solidFill>
                  <a:srgbClr val="000000"/>
                </a:solidFill>
                <a:effectLst/>
                <a:uFillTx/>
                <a:latin typeface="Book Antiqua"/>
              </a:rPr>
              <a:t>                Additions Into Settlement </a:t>
            </a:r>
            <a:endParaRPr b="0" lang="en-US" sz="3000" strike="noStrike" u="none">
              <a:solidFill>
                <a:srgbClr val="000000"/>
              </a:solidFill>
              <a:effectLst/>
              <a:uFillTx/>
              <a:latin typeface="Book Antiqua"/>
            </a:endParaRPr>
          </a:p>
        </p:txBody>
      </p:sp>
      <p:sp>
        <p:nvSpPr>
          <p:cNvPr id="97" name="PlaceHolder 2"/>
          <p:cNvSpPr>
            <a:spLocks noGrp="1"/>
          </p:cNvSpPr>
          <p:nvPr>
            <p:ph/>
          </p:nvPr>
        </p:nvSpPr>
        <p:spPr>
          <a:xfrm>
            <a:off x="777960" y="1512720"/>
            <a:ext cx="755640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Agree on amount of slack capacity and added backbone capital costs which are reflected in the rates</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Considerable uncertainty in growth of EG gas demand</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Level of slack capacity needed</a:t>
            </a:r>
            <a:endParaRPr b="0" lang="en-US" sz="20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Promotes gas-on-gas competition</a:t>
            </a:r>
            <a:endParaRPr b="0" lang="en-US" sz="17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Moderates gas and electric commodity prices</a:t>
            </a:r>
            <a:endParaRPr b="0" lang="en-US" sz="17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Improves supply reliability to meet uncertain future demands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New capacity will need matching upstream capacity</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Cost impact of new capacity</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May still need a mechanism to address further capacity needs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42222DD0-D3BD-45A5-B352-68E562021C48}"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Let Market Decide</a:t>
            </a:r>
            <a:endParaRPr b="0" lang="en-US" sz="3000" strike="noStrike" u="none">
              <a:solidFill>
                <a:srgbClr val="000000"/>
              </a:solidFill>
              <a:effectLst/>
              <a:uFillTx/>
              <a:latin typeface="Book Antiqua"/>
            </a:endParaRPr>
          </a:p>
        </p:txBody>
      </p:sp>
      <p:sp>
        <p:nvSpPr>
          <p:cNvPr id="9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Include mechanism to address backbone transmission capacity additions and rate increases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Market tends to wait until constraints occur, which:</a:t>
            </a:r>
            <a:endParaRPr b="0" lang="en-US" sz="20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Decreases reliability</a:t>
            </a:r>
            <a:endParaRPr b="0" lang="en-US" sz="17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Increases commodity costs</a:t>
            </a:r>
            <a:endParaRPr b="0" lang="en-US" sz="17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Reduces gas-on-gas competition</a:t>
            </a:r>
            <a:endParaRPr b="0" lang="en-US" sz="17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What is PG&amp;E’s obligation?</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Allows for uncertainty in need and timing of projects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New capacity will need matching upstream capacity</a:t>
            </a:r>
            <a:endParaRPr b="0" lang="en-US" sz="2000" strike="noStrike" u="none">
              <a:solidFill>
                <a:srgbClr val="000000"/>
              </a:solidFill>
              <a:effectLst/>
              <a:uFillTx/>
              <a:latin typeface="Book Antiqua"/>
            </a:endParaRPr>
          </a:p>
          <a:p>
            <a:pPr lvl="1" marL="706320" indent="0">
              <a:spcBef>
                <a:spcPts val="249"/>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C0FE4B6-F037-4ADD-BAAE-842841579500}" type="slidenum">
              <a:t>35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Background</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28899E01-3D36-4F6A-804A-6C1B1C49B20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Background</a:t>
            </a:r>
            <a:endParaRPr b="0" lang="en-US" sz="3000" strike="noStrike" u="none">
              <a:solidFill>
                <a:srgbClr val="000000"/>
              </a:solidFill>
              <a:effectLst/>
              <a:uFillTx/>
              <a:latin typeface="Book Antiqua"/>
            </a:endParaRPr>
          </a:p>
        </p:txBody>
      </p:sp>
      <p:sp>
        <p:nvSpPr>
          <p:cNvPr id="27" name="PlaceHolder 2"/>
          <p:cNvSpPr>
            <a:spLocks noGrp="1"/>
          </p:cNvSpPr>
          <p:nvPr>
            <p:ph/>
          </p:nvPr>
        </p:nvSpPr>
        <p:spPr>
          <a:xfrm>
            <a:off x="777960" y="1417680"/>
            <a:ext cx="7385040" cy="4813200"/>
          </a:xfrm>
          <a:prstGeom prst="rect">
            <a:avLst/>
          </a:prstGeom>
          <a:noFill/>
          <a:ln w="0">
            <a:noFill/>
          </a:ln>
        </p:spPr>
        <p:txBody>
          <a:bodyPr lIns="87480" rIns="87480" tIns="44280" bIns="44280" anchor="t">
            <a:normAutofit lnSpcReduction="9999"/>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Historical storage capacity additions based primarily on meeting core winter season peaking supply needs, both peak day and over the winter season</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McDonald Island -- 1970’s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Los Medanos -- 1980’s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New storage capacity has been market-based</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Wild Goose -- 1999</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Lodi -- 2001?</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Backbone capacity additions have been infrequent and have been large  </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Line 300 -- 1950’s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Line 400 -- 1960’s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Line 401 -- 1993</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22484CC3-8843-4BB9-B55F-9128947DE57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Background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2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CPUC policy on backbone capacity additions driven by market considerations:</a:t>
            </a:r>
            <a:endParaRPr b="0" lang="en-US" sz="23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specific criteria for utilities</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Need based on slack capacity to promote gas-on-gas competition, e.g. 10 and 20% of cold year demand</a:t>
            </a:r>
            <a:endParaRPr b="0" lang="en-US" sz="2000" strike="noStrike" u="none">
              <a:solidFill>
                <a:srgbClr val="000000"/>
              </a:solidFill>
              <a:effectLst/>
              <a:uFillTx/>
              <a:latin typeface="Book Antiqua"/>
            </a:endParaRPr>
          </a:p>
          <a:p>
            <a:pPr lvl="1" marL="706320" indent="-266760">
              <a:spcBef>
                <a:spcPts val="24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Timing based on “let the market decide” projects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Backbone supply delivery system should be sized to at least support local transmission capacity design to serve core under APD and all end-use demand under CWD</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A19ADD22-C899-4C52-A0BD-DB3A42C2736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Forecast End-Use</a:t>
            </a:r>
            <a:br>
              <a:rPr sz="4000"/>
            </a:br>
            <a:r>
              <a:rPr b="0" lang="en-US" sz="4000" strike="noStrike" u="none">
                <a:solidFill>
                  <a:srgbClr val="000000"/>
                </a:solidFill>
                <a:effectLst/>
                <a:uFillTx/>
                <a:latin typeface="Book Antiqua"/>
              </a:rPr>
              <a:t>Demands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C8D28A4D-0F90-499F-8405-3FAA327CEC37}"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on-system demand will continue to increase</a:t>
            </a:r>
            <a:endParaRPr b="0" lang="en-US" sz="3000" strike="noStrike" u="none">
              <a:solidFill>
                <a:srgbClr val="000000"/>
              </a:solidFill>
              <a:effectLst/>
              <a:uFillTx/>
              <a:latin typeface="Book Antiqua"/>
            </a:endParaRPr>
          </a:p>
        </p:txBody>
      </p:sp>
      <p:graphicFrame>
        <p:nvGraphicFramePr>
          <p:cNvPr id="32" name=""/>
          <p:cNvGraphicFramePr/>
          <p:nvPr/>
        </p:nvGraphicFramePr>
        <p:xfrm>
          <a:off x="762120" y="1266840"/>
          <a:ext cx="7375320" cy="4543560"/>
        </p:xfrm>
        <a:graphic>
          <a:graphicData uri="http://schemas.openxmlformats.org/presentationml/2006/ole">
            <p:oleObj r:id="rId1" spid="">
              <p:embed/>
              <p:pic>
                <p:nvPicPr>
                  <p:cNvPr id="33" name="" descr=""/>
                  <p:cNvPicPr/>
                  <p:nvPr/>
                </p:nvPicPr>
                <p:blipFill>
                  <a:blip r:embed="rId2"/>
                  <a:stretch/>
                </p:blipFill>
                <p:spPr>
                  <a:xfrm>
                    <a:off x="762120" y="1266840"/>
                    <a:ext cx="7375320" cy="4543560"/>
                  </a:xfrm>
                  <a:prstGeom prst="rect">
                    <a:avLst/>
                  </a:prstGeom>
                  <a:noFill/>
                  <a:ln w="0">
                    <a:noFill/>
                  </a:ln>
                </p:spPr>
              </p:pic>
            </p:oleObj>
          </a:graphicData>
        </a:graphic>
      </p:graphicFrame>
      <p:sp>
        <p:nvSpPr>
          <p:cNvPr id="34" name=""/>
          <p:cNvSpPr/>
          <p:nvPr/>
        </p:nvSpPr>
        <p:spPr>
          <a:xfrm flipV="1">
            <a:off x="5464080" y="2330280"/>
            <a:ext cx="0" cy="284184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413240" y="2538360"/>
            <a:ext cx="112572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Book Antiqua"/>
              </a:rPr>
              <a:t>Recorded</a:t>
            </a:r>
            <a:endParaRPr b="0" lang="en-US" sz="1500" strike="noStrike" u="none">
              <a:solidFill>
                <a:srgbClr val="000000"/>
              </a:solidFill>
              <a:effectLst/>
              <a:uFillTx/>
              <a:latin typeface="Times New Roman"/>
            </a:endParaRPr>
          </a:p>
        </p:txBody>
      </p:sp>
      <p:sp>
        <p:nvSpPr>
          <p:cNvPr id="36" name=""/>
          <p:cNvSpPr/>
          <p:nvPr/>
        </p:nvSpPr>
        <p:spPr>
          <a:xfrm>
            <a:off x="5383080" y="2548080"/>
            <a:ext cx="112572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Book Antiqua"/>
              </a:rPr>
              <a:t>Projected</a:t>
            </a:r>
            <a:endParaRPr b="0" lang="en-US" sz="15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0E773DB-6DD1-40B5-ADFF-55A5527E4BF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Gas demand for power generation is highly variable</a:t>
            </a:r>
            <a:endParaRPr b="0" lang="en-US" sz="3000" strike="noStrike" u="none">
              <a:solidFill>
                <a:srgbClr val="000000"/>
              </a:solidFill>
              <a:effectLst/>
              <a:uFillTx/>
              <a:latin typeface="Book Antiqua"/>
            </a:endParaRPr>
          </a:p>
        </p:txBody>
      </p:sp>
      <p:graphicFrame>
        <p:nvGraphicFramePr>
          <p:cNvPr id="38" name=""/>
          <p:cNvGraphicFramePr/>
          <p:nvPr/>
        </p:nvGraphicFramePr>
        <p:xfrm>
          <a:off x="779400" y="1512720"/>
          <a:ext cx="7381800" cy="4546800"/>
        </p:xfrm>
        <a:graphic>
          <a:graphicData uri="http://schemas.openxmlformats.org/presentationml/2006/ole">
            <p:oleObj r:id="rId1" spid="">
              <p:embed/>
              <p:pic>
                <p:nvPicPr>
                  <p:cNvPr id="39" name="" descr=""/>
                  <p:cNvPicPr/>
                  <p:nvPr/>
                </p:nvPicPr>
                <p:blipFill>
                  <a:blip r:embed="rId2"/>
                  <a:stretch/>
                </p:blipFill>
                <p:spPr>
                  <a:xfrm>
                    <a:off x="779400" y="1512720"/>
                    <a:ext cx="7381800" cy="4546800"/>
                  </a:xfrm>
                  <a:prstGeom prst="rect">
                    <a:avLst/>
                  </a:prstGeom>
                  <a:noFill/>
                  <a:ln w="0">
                    <a:noFill/>
                  </a:ln>
                </p:spPr>
              </p:pic>
            </p:oleObj>
          </a:graphicData>
        </a:graphic>
      </p:graphicFrame>
      <p:sp>
        <p:nvSpPr>
          <p:cNvPr id="40" name=""/>
          <p:cNvSpPr/>
          <p:nvPr/>
        </p:nvSpPr>
        <p:spPr>
          <a:xfrm>
            <a:off x="5689440" y="2374920"/>
            <a:ext cx="0" cy="2997360"/>
          </a:xfrm>
          <a:prstGeom prst="line">
            <a:avLst/>
          </a:prstGeom>
          <a:ln w="572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635360" y="2438280"/>
            <a:ext cx="10033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Recorded</a:t>
            </a:r>
            <a:endParaRPr b="0" lang="en-US" sz="1400" strike="noStrike" u="none">
              <a:solidFill>
                <a:srgbClr val="000000"/>
              </a:solidFill>
              <a:effectLst/>
              <a:uFillTx/>
              <a:latin typeface="Times New Roman"/>
            </a:endParaRPr>
          </a:p>
        </p:txBody>
      </p:sp>
      <p:sp>
        <p:nvSpPr>
          <p:cNvPr id="42" name=""/>
          <p:cNvSpPr/>
          <p:nvPr/>
        </p:nvSpPr>
        <p:spPr>
          <a:xfrm>
            <a:off x="5664240" y="2438280"/>
            <a:ext cx="10033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Forecast</a:t>
            </a:r>
            <a:endParaRPr b="0" lang="en-US" sz="1400" strike="noStrike" u="none">
              <a:solidFill>
                <a:srgbClr val="000000"/>
              </a:solidFill>
              <a:effectLst/>
              <a:uFillTx/>
              <a:latin typeface="Times New Roman"/>
            </a:endParaRPr>
          </a:p>
        </p:txBody>
      </p:sp>
      <p:sp>
        <p:nvSpPr>
          <p:cNvPr id="43" name=""/>
          <p:cNvSpPr/>
          <p:nvPr/>
        </p:nvSpPr>
        <p:spPr>
          <a:xfrm>
            <a:off x="7912080" y="2895480"/>
            <a:ext cx="0" cy="660600"/>
          </a:xfrm>
          <a:prstGeom prst="line">
            <a:avLst/>
          </a:prstGeom>
          <a:ln w="19080">
            <a:solidFill>
              <a:srgbClr val="000000"/>
            </a:solidFill>
            <a:miter/>
            <a:headEnd len="med" type="stealth" w="med"/>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7074000" y="3149640"/>
            <a:ext cx="90144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190 MMcf/d</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FB2EF6F-F0CE-4BD1-862E-67AAB6A455D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8709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Ron Stoner Presentation</dc:creator>
  <dc:description>Worked with Gary G and Geoff B</dc:description>
  <dc:language>en-US</dc:language>
  <cp:lastModifiedBy>A PG&amp;E Employee</cp:lastModifiedBy>
  <cp:lastPrinted>2000-11-06T14:54:05Z</cp:lastPrinted>
  <dcterms:modified xsi:type="dcterms:W3CDTF">2000-11-21T20:58:56Z</dcterms:modified>
  <cp:revision>317</cp:revision>
  <dc:subject/>
  <dc:title>Responding to the CPUC's "Green Book"</dc:title>
</cp:coreProperties>
</file>