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media/image1.wmf" ContentType="image/x-wmf"/>
  <Override PartName="/ppt/media/image2.jpeg" ContentType="image/jpeg"/>
  <Override PartName="/ppt/media/image3.wmf" ContentType="image/x-wmf"/>
  <Override PartName="/ppt/media/image4.jpeg" ContentType="image/jpeg"/>
  <Override PartName="/ppt/media/image5.wmf" ContentType="image/x-wmf"/>
  <Override PartName="/ppt/media/image6.jpeg" ContentType="image/jpeg"/>
  <Override PartName="/ppt/media/image7.wmf" ContentType="image/x-wmf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package" Target="../embeddings/oleObject1.docx"/><Relationship Id="rId3" Type="http://schemas.openxmlformats.org/officeDocument/2006/relationships/image" Target="../media/image1.wmf"/><Relationship Id="rId4" Type="http://schemas.openxmlformats.org/officeDocument/2006/relationships/image" Target="../media/image2.jpeg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package" Target="../embeddings/oleObject1.docx"/><Relationship Id="rId3" Type="http://schemas.openxmlformats.org/officeDocument/2006/relationships/image" Target="../media/image1.wmf"/><Relationship Id="rId4" Type="http://schemas.openxmlformats.org/officeDocument/2006/relationships/image" Target="../media/image2.jpeg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package" Target="../embeddings/oleObject1.docx"/><Relationship Id="rId3" Type="http://schemas.openxmlformats.org/officeDocument/2006/relationships/image" Target="../media/image1.wmf"/><Relationship Id="rId4" Type="http://schemas.openxmlformats.org/officeDocument/2006/relationships/image" Target="../media/image2.jpeg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520" y="609480"/>
            <a:ext cx="6350040" cy="59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Univers 56 Italic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Univers 56 Italic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514520" y="1374840"/>
            <a:ext cx="6934320" cy="472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1" marL="743040" indent="-285840">
              <a:spcBef>
                <a:spcPts val="499"/>
              </a:spcBef>
              <a:buClr>
                <a:srgbClr val="990000"/>
              </a:buClr>
              <a:buSzPct val="50000"/>
              <a:buFont typeface="Monotype Sorts" charset="2"/>
              <a:buChar char="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Univers 55 Norm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Univers 55 Norm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1549E7-F0FF-45D3-A111-A2A559E77C36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943280" y="6137280"/>
            <a:ext cx="5789520" cy="745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0000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89080" y="6140520"/>
            <a:ext cx="685800" cy="7596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8787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04120" y="165240"/>
            <a:ext cx="17398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17920" y="152280"/>
            <a:ext cx="28065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1017720" y="5973840"/>
          <a:ext cx="895320" cy="36180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17720" y="5973840"/>
                    <a:ext cx="895320" cy="36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441360" y="6013440"/>
            <a:ext cx="304920" cy="304920"/>
          </a:xfrm>
          <a:prstGeom prst="ellipse">
            <a:avLst/>
          </a:prstGeom>
          <a:blipFill rotWithShape="0">
            <a:blip r:embed="rId4"/>
            <a:srcRect/>
            <a:tile tx="0" ty="0" sx="100000" sy="100000" algn="ctr"/>
          </a:blip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051080" y="2597040"/>
            <a:ext cx="104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 </a:t>
            </a:r>
            <a:fld id="{83A6F092-E27B-49BC-A94C-D26FD87F8209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051080" y="2597040"/>
            <a:ext cx="104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 </a:t>
            </a:r>
            <a:fld id="{7F731BB0-D679-46CA-A4D5-4A4FD07F6C69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8640" y="5997600"/>
            <a:ext cx="993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06B387-A963-493D-B830-B375EF0364A1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7750080" y="5708520"/>
          <a:ext cx="703440" cy="933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750080" y="5708520"/>
                    <a:ext cx="703440" cy="93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520" y="609480"/>
            <a:ext cx="6350040" cy="59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Univers 56 Italic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Univers 56 Italic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514520" y="1374840"/>
            <a:ext cx="6934320" cy="472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1" marL="743040" indent="-285840">
              <a:spcBef>
                <a:spcPts val="499"/>
              </a:spcBef>
              <a:buClr>
                <a:srgbClr val="990000"/>
              </a:buClr>
              <a:buSzPct val="50000"/>
              <a:buFont typeface="Monotype Sorts" charset="2"/>
              <a:buChar char="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Univers 55 Norm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Univers 55 Norm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E4336F-E770-413F-907C-2CFDB71E05DE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943280" y="6137280"/>
            <a:ext cx="5789520" cy="745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0000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89080" y="6140520"/>
            <a:ext cx="685800" cy="7596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8787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04120" y="165240"/>
            <a:ext cx="17398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17920" y="152280"/>
            <a:ext cx="28065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1017720" y="5973840"/>
          <a:ext cx="895320" cy="36180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17720" y="5973840"/>
                    <a:ext cx="895320" cy="36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441360" y="6013440"/>
            <a:ext cx="304920" cy="304920"/>
          </a:xfrm>
          <a:prstGeom prst="ellipse">
            <a:avLst/>
          </a:prstGeom>
          <a:blipFill rotWithShape="0">
            <a:blip r:embed="rId4"/>
            <a:srcRect/>
            <a:tile tx="0" ty="0" sx="100000" sy="100000" algn="ctr"/>
          </a:blip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051080" y="2597040"/>
            <a:ext cx="104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 </a:t>
            </a:r>
            <a:fld id="{CB81F93E-35C2-4A47-89BA-1178E1059E1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051080" y="2597040"/>
            <a:ext cx="104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 </a:t>
            </a:r>
            <a:fld id="{CC8BE7C8-001E-47FB-BF49-059D4BE79E4E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8640" y="5997600"/>
            <a:ext cx="993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172F43-EA6C-4733-9F19-A5F2390E08A8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7750080" y="5708520"/>
          <a:ext cx="703440" cy="933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750080" y="5708520"/>
                    <a:ext cx="703440" cy="93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520" y="609480"/>
            <a:ext cx="6350040" cy="59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Univers 56 Italic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Univers 56 Italic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514520" y="1374840"/>
            <a:ext cx="6934320" cy="472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99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1" marL="743040" indent="-285840">
              <a:spcBef>
                <a:spcPts val="499"/>
              </a:spcBef>
              <a:buClr>
                <a:srgbClr val="990000"/>
              </a:buClr>
              <a:buSzPct val="50000"/>
              <a:buFont typeface="Monotype Sorts" charset="2"/>
              <a:buChar char="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Univers 55 Norm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Univers 55 Norm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7A9713B-6BC6-4EFB-AFB0-3077656C149F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943280" y="6137280"/>
            <a:ext cx="5789520" cy="745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0000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89080" y="6140520"/>
            <a:ext cx="685800" cy="7596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8787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04120" y="165240"/>
            <a:ext cx="17398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17920" y="152280"/>
            <a:ext cx="28065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 algn="ctr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017720" y="5973840"/>
          <a:ext cx="895320" cy="36180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17720" y="5973840"/>
                    <a:ext cx="895320" cy="36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441360" y="6013440"/>
            <a:ext cx="304920" cy="304920"/>
          </a:xfrm>
          <a:prstGeom prst="ellipse">
            <a:avLst/>
          </a:prstGeom>
          <a:blipFill rotWithShape="0">
            <a:blip r:embed="rId4"/>
            <a:srcRect/>
            <a:tile tx="0" ty="0" sx="100000" sy="100000" algn="ctr"/>
          </a:blip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051080" y="2597040"/>
            <a:ext cx="104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 </a:t>
            </a:r>
            <a:fld id="{12AC273A-4C9D-40A7-AF98-A21D8A263D41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051080" y="2597040"/>
            <a:ext cx="104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 </a:t>
            </a:r>
            <a:fld id="{3DFFDFE6-1715-4426-B1AE-079B27CF5479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8640" y="5997600"/>
            <a:ext cx="993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B46A11-285B-4518-8841-CC59DCFA054D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BankGothic Md BT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7750080" y="5708520"/>
          <a:ext cx="703440" cy="933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750080" y="5708520"/>
                    <a:ext cx="703440" cy="93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gradFill rotWithShape="0">
            <a:gsLst>
              <a:gs pos="0">
                <a:srgbClr val="000044"/>
              </a:gs>
              <a:gs pos="50000">
                <a:srgbClr val="3366ff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895480" y="4489560"/>
            <a:ext cx="3929040" cy="2368440"/>
          </a:xfrm>
          <a:custGeom>
            <a:avLst/>
            <a:gdLst/>
            <a:ahLst/>
            <a:rect l="l" t="t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006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901960" y="3817800"/>
            <a:ext cx="5573880" cy="3019680"/>
          </a:xfrm>
          <a:custGeom>
            <a:avLst/>
            <a:gdLst/>
            <a:ahLst/>
            <a:rect l="l" t="t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901960" y="3146400"/>
            <a:ext cx="6242040" cy="3691080"/>
          </a:xfrm>
          <a:custGeom>
            <a:avLst/>
            <a:gdLst/>
            <a:ahLst/>
            <a:rect l="l" t="t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901960" y="2460600"/>
            <a:ext cx="6242040" cy="2497320"/>
          </a:xfrm>
          <a:custGeom>
            <a:avLst/>
            <a:gdLst/>
            <a:ahLst/>
            <a:rect l="l" t="t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901960" y="1793880"/>
            <a:ext cx="6242040" cy="1539720"/>
          </a:xfrm>
          <a:custGeom>
            <a:avLst/>
            <a:gdLst/>
            <a:ahLst/>
            <a:rect l="l" t="t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901960" y="-20520"/>
            <a:ext cx="6242040" cy="1682640"/>
          </a:xfrm>
          <a:custGeom>
            <a:avLst/>
            <a:gdLst/>
            <a:ahLst/>
            <a:rect l="l" t="t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901960" y="-20520"/>
            <a:ext cx="5726160" cy="1068120"/>
          </a:xfrm>
          <a:custGeom>
            <a:avLst/>
            <a:gdLst/>
            <a:ahLst/>
            <a:rect l="l" t="t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01960" y="-20520"/>
            <a:ext cx="3125880" cy="453960"/>
          </a:xfrm>
          <a:custGeom>
            <a:avLst/>
            <a:gdLst/>
            <a:ahLst/>
            <a:rect l="l" t="t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123720" y="1752120"/>
            <a:ext cx="533412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Univers 56 Italic"/>
              </a:rPr>
              <a:t>Click to edit the title text format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Univers 56 Italic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GLOBE2" descr=""/>
          <p:cNvPicPr/>
          <p:nvPr/>
        </p:nvPicPr>
        <p:blipFill>
          <a:blip r:embed="rId2"/>
          <a:stretch/>
        </p:blipFill>
        <p:spPr>
          <a:xfrm>
            <a:off x="0" y="0"/>
            <a:ext cx="288756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spcBef>
                <a:spcPts val="499"/>
              </a:spcBef>
              <a:buClr>
                <a:srgbClr val="990000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1" marL="457200" indent="0"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2" marL="914400" algn="ctr">
              <a:spcBef>
                <a:spcPts val="400"/>
              </a:spcBef>
              <a:buClr>
                <a:srgbClr val="000000"/>
              </a:buClr>
              <a:buFont typeface="Univers 55 Norm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3" marL="1371600" algn="ctr">
              <a:spcBef>
                <a:spcPts val="349"/>
              </a:spcBef>
              <a:buClr>
                <a:srgbClr val="000000"/>
              </a:buClr>
              <a:buFont typeface="Univers 55 Norm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4" marL="1828800" algn="ctr">
              <a:spcBef>
                <a:spcPts val="349"/>
              </a:spcBef>
              <a:buClr>
                <a:srgbClr val="000000"/>
              </a:buClr>
              <a:buFont typeface="Univers 55 Norm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5" marL="1828800">
              <a:spcBef>
                <a:spcPts val="349"/>
              </a:spcBef>
              <a:buClr>
                <a:srgbClr val="ffffff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lvl="6" marL="1828800">
              <a:spcBef>
                <a:spcPts val="349"/>
              </a:spcBef>
              <a:buClr>
                <a:srgbClr val="ffffff"/>
              </a:buClr>
              <a:buFont typeface="Univers 55 Norm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image" Target="../media/image6.jpeg"/><Relationship Id="rId4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6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467160" y="824040"/>
            <a:ext cx="5257800" cy="48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514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Univers 55 Normal"/>
              </a:rPr>
              <a:t>  Mariner Energy, Inc.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514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514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Univers 56 Italic"/>
              </a:rPr>
              <a:t>Discussion Outline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514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Univers 56 Italic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Univers 56 Italic"/>
              </a:rPr>
              <a:t>A.  Third Quarter 2001 Review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514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Univers 56 Italic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Univers 56 Italic"/>
              </a:rPr>
              <a:t>B.  2001 Annual Audit Plan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514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514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Univers 56 Italic"/>
              </a:rPr>
              <a:t>November 13, 2001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1749"/>
              </a:spcBef>
              <a:tabLst>
                <a:tab algn="l" pos="0"/>
                <a:tab algn="l" pos="514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	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3247920" y="5996160"/>
            <a:ext cx="1574640" cy="825480"/>
            <a:chOff x="3247920" y="5996160"/>
            <a:chExt cx="1574640" cy="825480"/>
          </a:xfrm>
        </p:grpSpPr>
        <p:sp>
          <p:nvSpPr>
            <p:cNvPr id="48" name=""/>
            <p:cNvSpPr/>
            <p:nvPr/>
          </p:nvSpPr>
          <p:spPr>
            <a:xfrm>
              <a:off x="3247920" y="5996160"/>
              <a:ext cx="1574640" cy="825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49" name=""/>
            <p:cNvGraphicFramePr/>
            <p:nvPr/>
          </p:nvGraphicFramePr>
          <p:xfrm>
            <a:off x="3485880" y="6159600"/>
            <a:ext cx="1200240" cy="486000"/>
          </p:xfrm>
          <a:graphic>
            <a:graphicData uri="http://schemas.openxmlformats.org/presentationml/2006/ole">
              <p:oleObj progId="Word.Document.12" r:id="rId1" spid="">
                <p:embed/>
                <p:pic>
                  <p:nvPicPr>
                    <p:cNvPr id="50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3485880" y="6159600"/>
                      <a:ext cx="1200240" cy="4860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pic>
        <p:nvPicPr>
          <p:cNvPr id="51" name="mariner" descr=""/>
          <p:cNvPicPr/>
          <p:nvPr/>
        </p:nvPicPr>
        <p:blipFill>
          <a:blip r:embed="rId3"/>
          <a:srcRect l="36339" t="0" r="7292" b="0"/>
          <a:stretch/>
        </p:blipFill>
        <p:spPr>
          <a:xfrm>
            <a:off x="179280" y="206280"/>
            <a:ext cx="2841840" cy="64375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52" name=""/>
          <p:cNvGraphicFramePr/>
          <p:nvPr/>
        </p:nvGraphicFramePr>
        <p:xfrm>
          <a:off x="7534440" y="411120"/>
          <a:ext cx="1058760" cy="14050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7534440" y="411120"/>
                    <a:ext cx="1058760" cy="14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523520" y="585360"/>
            <a:ext cx="6350040" cy="64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Univers 56 Italic"/>
            </a:endParaRPr>
          </a:p>
        </p:txBody>
      </p:sp>
      <p:sp>
        <p:nvSpPr>
          <p:cNvPr id="55" name=""/>
          <p:cNvSpPr/>
          <p:nvPr/>
        </p:nvSpPr>
        <p:spPr>
          <a:xfrm>
            <a:off x="1523880" y="647640"/>
            <a:ext cx="634068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Univers 56 Italic"/>
              </a:rPr>
              <a:t>2001 Annual Audit Process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1438200" y="3009960"/>
          <a:ext cx="7162920" cy="5067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38200" y="3009960"/>
                    <a:ext cx="7162920" cy="506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1562040" y="1879560"/>
            <a:ext cx="1189080" cy="695520"/>
          </a:xfrm>
          <a:prstGeom prst="rect">
            <a:avLst/>
          </a:prstGeom>
          <a:noFill/>
          <a:ln w="255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Analysis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(</a:t>
            </a: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r_symbol"/>
                <a:ea typeface="r_symbol"/>
              </a:rPr>
              <a:t></a:t>
            </a: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 Completed)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041640" y="1879560"/>
            <a:ext cx="1074600" cy="695520"/>
          </a:xfrm>
          <a:prstGeom prst="rect">
            <a:avLst/>
          </a:prstGeom>
          <a:noFill/>
          <a:ln w="255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Risks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(</a:t>
            </a: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r_symbol"/>
                <a:ea typeface="r_symbol"/>
              </a:rPr>
              <a:t></a:t>
            </a: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 Completed)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400640" y="1879560"/>
            <a:ext cx="1074600" cy="695520"/>
          </a:xfrm>
          <a:prstGeom prst="rect">
            <a:avLst/>
          </a:prstGeom>
          <a:noFill/>
          <a:ln w="255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Audit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(</a:t>
            </a: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r_symbol"/>
                <a:ea typeface="r_symbol"/>
              </a:rPr>
              <a:t></a:t>
            </a: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 Completed)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746680" y="1879560"/>
            <a:ext cx="1074960" cy="695520"/>
          </a:xfrm>
          <a:prstGeom prst="rect">
            <a:avLst/>
          </a:prstGeom>
          <a:noFill/>
          <a:ln w="255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Audit Execution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(In Process</a:t>
            </a:r>
            <a:r>
              <a:rPr b="1" lang="en-US" sz="11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)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105680" y="1879560"/>
            <a:ext cx="1278000" cy="692280"/>
          </a:xfrm>
          <a:prstGeom prst="rect">
            <a:avLst/>
          </a:prstGeom>
          <a:noFill/>
          <a:ln w="2556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 of Results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2755800" y="2247480"/>
            <a:ext cx="279360" cy="12600"/>
          </a:xfrm>
          <a:prstGeom prst="line">
            <a:avLst/>
          </a:prstGeom>
          <a:ln w="76320">
            <a:solidFill>
              <a:srgbClr val="333399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5479920" y="2234880"/>
            <a:ext cx="260640" cy="3240"/>
          </a:xfrm>
          <a:prstGeom prst="line">
            <a:avLst/>
          </a:prstGeom>
          <a:ln w="76320">
            <a:solidFill>
              <a:srgbClr val="333399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6819840" y="2260440"/>
            <a:ext cx="279360" cy="12960"/>
          </a:xfrm>
          <a:prstGeom prst="line">
            <a:avLst/>
          </a:prstGeom>
          <a:ln w="76320">
            <a:solidFill>
              <a:srgbClr val="333399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4127400" y="2222280"/>
            <a:ext cx="279360" cy="12600"/>
          </a:xfrm>
          <a:prstGeom prst="line">
            <a:avLst/>
          </a:prstGeom>
          <a:ln w="76320">
            <a:solidFill>
              <a:srgbClr val="333399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4711680" y="1295280"/>
            <a:ext cx="0" cy="4216680"/>
          </a:xfrm>
          <a:prstGeom prst="line">
            <a:avLst/>
          </a:prstGeom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119320" y="2687760"/>
            <a:ext cx="1206360" cy="639720"/>
          </a:xfrm>
          <a:prstGeom prst="ellipse">
            <a:avLst/>
          </a:prstGeom>
          <a:solidFill>
            <a:srgbClr val="3366ff"/>
          </a:solidFill>
          <a:ln w="12600">
            <a:solidFill>
              <a:srgbClr val="23232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79640" y="3594240"/>
            <a:ext cx="7404120" cy="12600"/>
          </a:xfrm>
          <a:prstGeom prst="line">
            <a:avLst/>
          </a:prstGeom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523520" y="609480"/>
            <a:ext cx="6402600" cy="594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Univers 56 Italic"/>
              </a:rPr>
              <a:t>Audit Plan - Areas of Risk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Univers 56 Italic"/>
            </a:endParaRPr>
          </a:p>
        </p:txBody>
      </p:sp>
      <p:sp>
        <p:nvSpPr>
          <p:cNvPr id="71" name=""/>
          <p:cNvSpPr/>
          <p:nvPr/>
        </p:nvSpPr>
        <p:spPr>
          <a:xfrm>
            <a:off x="1279080" y="1425600"/>
            <a:ext cx="572400" cy="2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5400" rIns="95400" tIns="47520" bIns="47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76560" y="5099040"/>
            <a:ext cx="546840" cy="2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5400" rIns="95400" tIns="47520" bIns="47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289320" y="5597640"/>
            <a:ext cx="2832120" cy="2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RISK/OPPORTUNITY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9480" y="2422440"/>
            <a:ext cx="317520" cy="192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699320" y="5110200"/>
            <a:ext cx="631800" cy="2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738840" y="1976400"/>
            <a:ext cx="1206720" cy="63972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23232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994280" y="3700440"/>
            <a:ext cx="1098720" cy="717480"/>
          </a:xfrm>
          <a:prstGeom prst="ellipse">
            <a:avLst/>
          </a:prstGeom>
          <a:solidFill>
            <a:srgbClr val="ff6600"/>
          </a:solidFill>
          <a:ln w="12600">
            <a:solidFill>
              <a:srgbClr val="23232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011560" y="3929040"/>
            <a:ext cx="1087560" cy="2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Derivatives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52800" y="1984320"/>
            <a:ext cx="1438200" cy="635040"/>
          </a:xfrm>
          <a:prstGeom prst="ellipse">
            <a:avLst/>
          </a:prstGeom>
          <a:solidFill>
            <a:srgbClr val="114ffb"/>
          </a:solidFill>
          <a:ln w="12600">
            <a:solidFill>
              <a:srgbClr val="23232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132000" y="2071800"/>
            <a:ext cx="132732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Reporting and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Disclosures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777000" y="1433520"/>
            <a:ext cx="10746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981080" y="2762280"/>
            <a:ext cx="14590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Contingencies/</a:t>
            </a:r>
            <a:br>
              <a:rPr sz="1200"/>
            </a:b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Environmental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96920" y="1265400"/>
            <a:ext cx="7394760" cy="4252680"/>
          </a:xfrm>
          <a:prstGeom prst="rect">
            <a:avLst/>
          </a:prstGeom>
          <a:noFill/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427040" y="1316160"/>
            <a:ext cx="7394760" cy="403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545080" y="1515960"/>
            <a:ext cx="1130400" cy="75744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23232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32480" y="1676520"/>
            <a:ext cx="1200240" cy="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Oil and Gas Assets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948200" y="2703600"/>
            <a:ext cx="1204920" cy="639720"/>
          </a:xfrm>
          <a:prstGeom prst="ellipse">
            <a:avLst/>
          </a:prstGeom>
          <a:solidFill>
            <a:srgbClr val="ff3300"/>
          </a:solidFill>
          <a:ln w="12600">
            <a:solidFill>
              <a:srgbClr val="23232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948200" y="2878200"/>
            <a:ext cx="1201680" cy="2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Accruals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48560" y="2173320"/>
            <a:ext cx="1201680" cy="2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400" rIns="9540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47880"/>
                <a:tab algn="l" pos="1895400"/>
                <a:tab algn="l" pos="2843280"/>
                <a:tab algn="l" pos="3790800"/>
                <a:tab algn="l" pos="4738680"/>
                <a:tab algn="l" pos="5686560"/>
                <a:tab algn="l" pos="6634080"/>
                <a:tab algn="l" pos="7581960"/>
                <a:tab algn="l" pos="8529480"/>
                <a:tab algn="l" pos="9477360"/>
                <a:tab algn="l" pos="1042524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Debt/Capital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/>
          </p:nvPr>
        </p:nvSpPr>
        <p:spPr>
          <a:xfrm>
            <a:off x="1523520" y="1348920"/>
            <a:ext cx="3543480" cy="472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601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Audit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1.  Oil and Gas Assets</a:t>
            </a:r>
            <a:br>
              <a:rPr sz="1800"/>
            </a:br>
            <a:br>
              <a:rPr sz="1800"/>
            </a:br>
            <a:br>
              <a:rPr sz="1800"/>
            </a:b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marL="343080" indent="-343080">
              <a:spcBef>
                <a:spcPts val="451"/>
              </a:spcBef>
              <a:spcAft>
                <a:spcPts val="1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2.  Debt/Capital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marL="343080" indent="-343080">
              <a:spcBef>
                <a:spcPts val="451"/>
              </a:spcBef>
              <a:spcAft>
                <a:spcPts val="18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3.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Accruals, including stock compensation, asset retirement obligations, contingencies, and taxation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5016600" y="1345680"/>
            <a:ext cx="3936960" cy="472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spcBef>
                <a:spcPts val="300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Audit Response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>
              <a:spcBef>
                <a:spcPts val="1001"/>
              </a:spcBef>
              <a:spcAft>
                <a:spcPts val="2599"/>
              </a:spcAft>
              <a:buClr>
                <a:srgbClr val="0099cc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Review management assumptions and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  plans.  Market/commodity prices -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  ceiling tests and impairments.  Reserve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  engineer reports.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>
              <a:spcBef>
                <a:spcPts val="799"/>
              </a:spcBef>
              <a:spcAft>
                <a:spcPts val="1800"/>
              </a:spcAft>
              <a:buClr>
                <a:srgbClr val="0099cc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Liquidity and financing alternatives.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>
              <a:spcBef>
                <a:spcPts val="201"/>
              </a:spcBef>
              <a:buClr>
                <a:srgbClr val="0099cc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Review management assumptions and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  plans.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2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400"/>
              </a:spcBef>
              <a:spcAft>
                <a:spcPts val="1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400"/>
              </a:spcBef>
              <a:spcAft>
                <a:spcPts val="1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title"/>
          </p:nvPr>
        </p:nvSpPr>
        <p:spPr>
          <a:xfrm>
            <a:off x="1523520" y="609480"/>
            <a:ext cx="6350040" cy="594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Univers 56 Italic"/>
              </a:rPr>
              <a:t>Audit Plan - Areas of Risk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Univers 56 Ital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/>
          </p:nvPr>
        </p:nvSpPr>
        <p:spPr>
          <a:xfrm>
            <a:off x="1294920" y="1425240"/>
            <a:ext cx="3162600" cy="4568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spcBef>
                <a:spcPts val="601"/>
              </a:spcBef>
              <a:spcAft>
                <a:spcPts val="1500"/>
              </a:spcAft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Audit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675"/>
              </a:spcBef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4.  Reporting and disclosures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A.  New Standards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B.  Related 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endParaRPr b="0" lang="en-US" sz="1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451"/>
              </a:spcBef>
              <a:spcAft>
                <a:spcPts val="1800"/>
              </a:spcAft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5.  Contingencies/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   environmental matters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451"/>
              </a:spcBef>
              <a:spcAft>
                <a:spcPts val="2701"/>
              </a:spcAft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6.  Derivatives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451"/>
              </a:spcBef>
              <a:spcAft>
                <a:spcPts val="901"/>
              </a:spcAft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 algn="ctr">
              <a:spcBef>
                <a:spcPts val="601"/>
              </a:spcBef>
              <a:spcAft>
                <a:spcPts val="1500"/>
              </a:spcAft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601"/>
              </a:spcBef>
              <a:spcAft>
                <a:spcPts val="901"/>
              </a:spcAft>
              <a:buNone/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546440" y="1413000"/>
            <a:ext cx="4114800" cy="468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spcBef>
                <a:spcPts val="601"/>
              </a:spcBef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Audit Response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>
              <a:spcBef>
                <a:spcPts val="2801"/>
              </a:spcBef>
              <a:buClr>
                <a:srgbClr val="0099cc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Consistency of presentation.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>
              <a:buClr>
                <a:srgbClr val="0099cc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 Standards (goodwill; asset retirement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    obligations).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>
              <a:spcBef>
                <a:spcPts val="201"/>
              </a:spcBef>
              <a:buClr>
                <a:srgbClr val="0099cc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Monitor assumptions, status and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   review responses from legal.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>
              <a:spcBef>
                <a:spcPts val="799"/>
              </a:spcBef>
              <a:spcAft>
                <a:spcPts val="1599"/>
              </a:spcAft>
              <a:buClr>
                <a:srgbClr val="0099cc"/>
              </a:buClr>
              <a:buSzPct val="9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Review activities and assumptions,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   control structure.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nivers 55 Norm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  <a:p>
            <a:pPr indent="0">
              <a:spcBef>
                <a:spcPts val="400"/>
              </a:spcBef>
              <a:spcAft>
                <a:spcPts val="15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Univers 55 Normal"/>
            </a:endParaRPr>
          </a:p>
        </p:txBody>
      </p:sp>
      <p:sp>
        <p:nvSpPr>
          <p:cNvPr id="95" name=""/>
          <p:cNvSpPr/>
          <p:nvPr/>
        </p:nvSpPr>
        <p:spPr>
          <a:xfrm>
            <a:off x="1523880" y="609480"/>
            <a:ext cx="646452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Univers 56 Italic"/>
              </a:rPr>
              <a:t>Audit Plan - Areas of Risk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1999-07-20T14:16:09Z</dcterms:created>
  <dc:creator>Deloitte &amp; Touche LLP</dc:creator>
  <dc:description/>
  <dc:language>en-US</dc:language>
  <cp:lastModifiedBy>MWICHTERICH</cp:lastModifiedBy>
  <cp:lastPrinted>2001-11-12T11:57:23Z</cp:lastPrinted>
  <dcterms:modified xsi:type="dcterms:W3CDTF">2001-11-13T13:03:29Z</dcterms:modified>
  <cp:revision>139</cp:revision>
  <dc:subject/>
  <dc:title>No Slide Title</dc:title>
</cp:coreProperties>
</file>