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Click to edit the title text format</a:t>
            </a:r>
            <a:endParaRPr b="0" lang="en-US" sz="2800" strike="noStrike" u="none">
              <a:solidFill>
                <a:srgbClr val="004386"/>
              </a:solidFill>
              <a:effectLst/>
              <a:uFillTx/>
              <a:latin typeface="Arial Black"/>
            </a:endParaRPr>
          </a:p>
        </p:txBody>
      </p:sp>
      <p:sp>
        <p:nvSpPr>
          <p:cNvPr id="1" name="PlaceHolder 2"/>
          <p:cNvSpPr>
            <a:spLocks noGrp="1"/>
          </p:cNvSpPr>
          <p:nvPr>
            <p:ph type="body"/>
          </p:nvPr>
        </p:nvSpPr>
        <p:spPr>
          <a:xfrm>
            <a:off x="907920" y="1253880"/>
            <a:ext cx="7331040" cy="4714920"/>
          </a:xfrm>
          <a:prstGeom prst="rect">
            <a:avLst/>
          </a:prstGeom>
          <a:noFill/>
          <a:ln w="0">
            <a:noFill/>
          </a:ln>
        </p:spPr>
        <p:txBody>
          <a:bodyPr lIns="92160" rIns="92160" tIns="46080" bIns="46080" anchor="t">
            <a:normAutofit/>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450800" indent="-27936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782720" indent="-2300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782720" indent="-23004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
        <p:nvSpPr>
          <p:cNvPr id="2" name=""/>
          <p:cNvSpPr/>
          <p:nvPr/>
        </p:nvSpPr>
        <p:spPr>
          <a:xfrm>
            <a:off x="426960" y="1038240"/>
            <a:ext cx="8331120" cy="100080"/>
          </a:xfrm>
          <a:prstGeom prst="rect">
            <a:avLst/>
          </a:prstGeom>
          <a:gradFill rotWithShape="0">
            <a:gsLst>
              <a:gs pos="0">
                <a:srgbClr val="8eabc9"/>
              </a:gs>
              <a:gs pos="100000">
                <a:srgbClr val="004386"/>
              </a:gs>
            </a:gsLst>
            <a:lin ang="10800000"/>
          </a:gra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3" name=""/>
          <p:cNvGrpSpPr/>
          <p:nvPr/>
        </p:nvGrpSpPr>
        <p:grpSpPr>
          <a:xfrm>
            <a:off x="8253360" y="6027840"/>
            <a:ext cx="779040" cy="723960"/>
            <a:chOff x="8253360" y="6027840"/>
            <a:chExt cx="779040" cy="723960"/>
          </a:xfrm>
        </p:grpSpPr>
        <p:pic>
          <p:nvPicPr>
            <p:cNvPr id="4" name="" descr=""/>
            <p:cNvPicPr/>
            <p:nvPr/>
          </p:nvPicPr>
          <p:blipFill>
            <a:blip r:embed="rId2"/>
            <a:stretch/>
          </p:blipFill>
          <p:spPr>
            <a:xfrm>
              <a:off x="8253360" y="6027840"/>
              <a:ext cx="743400" cy="723960"/>
            </a:xfrm>
            <a:prstGeom prst="rect">
              <a:avLst/>
            </a:prstGeom>
            <a:noFill/>
            <a:ln w="0">
              <a:noFill/>
            </a:ln>
          </p:spPr>
        </p:pic>
        <p:sp>
          <p:nvSpPr>
            <p:cNvPr id="5"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6" name="PlaceHolder 3"/>
          <p:cNvSpPr>
            <a:spLocks noGrp="1"/>
          </p:cNvSpPr>
          <p:nvPr>
            <p:ph type="sldNum" idx="1"/>
          </p:nvPr>
        </p:nvSpPr>
        <p:spPr>
          <a:xfrm>
            <a:off x="2755800" y="635328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4116521-B3EF-4506-96A3-551FA09D11A2}"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7" name=""/>
          <p:cNvSpPr/>
          <p:nvPr/>
        </p:nvSpPr>
        <p:spPr>
          <a:xfrm>
            <a:off x="4660920" y="6566040"/>
            <a:ext cx="3290760" cy="2466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Confidential and Covered by Attorney Client Privilege</a:t>
            </a:r>
            <a:endParaRPr b="0" lang="en-US" sz="10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2195640" y="2849040"/>
            <a:ext cx="62640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Click to edit the title text format</a:t>
            </a:r>
            <a:endParaRPr b="0" lang="en-US" sz="3600" strike="noStrike" u="none">
              <a:solidFill>
                <a:srgbClr val="004386"/>
              </a:solidFill>
              <a:effectLst/>
              <a:uFillTx/>
              <a:latin typeface="Arial Black"/>
            </a:endParaRPr>
          </a:p>
        </p:txBody>
      </p:sp>
      <p:grpSp>
        <p:nvGrpSpPr>
          <p:cNvPr id="9" name=""/>
          <p:cNvGrpSpPr/>
          <p:nvPr/>
        </p:nvGrpSpPr>
        <p:grpSpPr>
          <a:xfrm>
            <a:off x="8253360" y="6027840"/>
            <a:ext cx="779040" cy="723960"/>
            <a:chOff x="8253360" y="6027840"/>
            <a:chExt cx="779040" cy="723960"/>
          </a:xfrm>
        </p:grpSpPr>
        <p:pic>
          <p:nvPicPr>
            <p:cNvPr id="10" name="" descr=""/>
            <p:cNvPicPr/>
            <p:nvPr/>
          </p:nvPicPr>
          <p:blipFill>
            <a:blip r:embed="rId2"/>
            <a:stretch/>
          </p:blipFill>
          <p:spPr>
            <a:xfrm>
              <a:off x="8253360" y="6027840"/>
              <a:ext cx="743400" cy="723960"/>
            </a:xfrm>
            <a:prstGeom prst="rect">
              <a:avLst/>
            </a:prstGeom>
            <a:noFill/>
            <a:ln w="0">
              <a:noFill/>
            </a:ln>
          </p:spPr>
        </p:pic>
        <p:sp>
          <p:nvSpPr>
            <p:cNvPr id="11" name=""/>
            <p:cNvSpPr/>
            <p:nvPr/>
          </p:nvSpPr>
          <p:spPr>
            <a:xfrm>
              <a:off x="8956080" y="6431040"/>
              <a:ext cx="76320" cy="10692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437"/>
                </a:spcBef>
                <a:tabLst>
                  <a:tab algn="l" pos="0"/>
                  <a:tab algn="l" pos="819000"/>
                  <a:tab algn="l" pos="1638360"/>
                  <a:tab algn="l" pos="2457360"/>
                  <a:tab algn="l" pos="3276720"/>
                  <a:tab algn="l" pos="4095720"/>
                  <a:tab algn="l" pos="4915080"/>
                  <a:tab algn="l" pos="5734080"/>
                  <a:tab algn="l" pos="6553080"/>
                  <a:tab algn="l" pos="7372440"/>
                  <a:tab algn="l" pos="8191440"/>
                  <a:tab algn="l" pos="9010800"/>
                  <a:tab algn="l" pos="9829800"/>
                  <a:tab algn="l" pos="10648800"/>
                </a:tabLst>
              </a:pPr>
              <a:r>
                <a:rPr b="0" lang="en-US" sz="700" strike="noStrike" u="none">
                  <a:solidFill>
                    <a:srgbClr val="0000ff"/>
                  </a:solidFill>
                  <a:effectLst/>
                  <a:uFillTx/>
                  <a:latin typeface="Arial"/>
                </a:rPr>
                <a:t>®</a:t>
              </a:r>
              <a:endParaRPr b="0" lang="en-US" sz="700" strike="noStrike" u="none">
                <a:solidFill>
                  <a:srgbClr val="000000"/>
                </a:solidFill>
                <a:effectLst/>
                <a:uFillTx/>
                <a:latin typeface="Times New Roman"/>
              </a:endParaRPr>
            </a:p>
          </p:txBody>
        </p:sp>
      </p:grpSp>
      <p:sp>
        <p:nvSpPr>
          <p:cNvPr id="12" name="PlaceHolder 2"/>
          <p:cNvSpPr>
            <a:spLocks noGrp="1"/>
          </p:cNvSpPr>
          <p:nvPr>
            <p:ph type="sldNum" idx="2"/>
          </p:nvPr>
        </p:nvSpPr>
        <p:spPr>
          <a:xfrm>
            <a:off x="4365360" y="6430680"/>
            <a:ext cx="1904760" cy="27468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E52E2C2-2023-4F2E-9565-35818AD49D69}"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13"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Click to edit the outline text format</a:t>
            </a:r>
            <a:endParaRPr b="1" i="1" lang="en-US" sz="2400" strike="noStrike" u="none">
              <a:solidFill>
                <a:srgbClr val="cc9900"/>
              </a:solidFill>
              <a:effectLst/>
              <a:uFillTx/>
              <a:latin typeface="Arial"/>
            </a:endParaRPr>
          </a:p>
          <a:p>
            <a:pPr lvl="1" marL="409680" indent="36360" algn="ctr">
              <a:spcBef>
                <a:spcPts val="499"/>
              </a:spcBef>
              <a:spcAft>
                <a:spcPts val="4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768240" indent="65160" algn="ctr">
              <a:spcBef>
                <a:spcPts val="499"/>
              </a:spcBef>
              <a:spcAft>
                <a:spcPts val="499"/>
              </a:spcAft>
              <a:buClr>
                <a:srgbClr val="990000"/>
              </a:buClr>
              <a:buSzPct val="150000"/>
              <a:buFont typeface="Arial"/>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082520" indent="889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1434960" indent="117720" algn="ctr">
              <a:spcBef>
                <a:spcPts val="499"/>
              </a:spcBef>
              <a:spcAft>
                <a:spcPts val="499"/>
              </a:spcAft>
              <a:buClr>
                <a:srgbClr val="99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1434960" indent="1177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25320" y="1996920"/>
            <a:ext cx="7834320" cy="183528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4386"/>
                </a:solidFill>
                <a:effectLst/>
                <a:uFillTx/>
                <a:latin typeface="Arial Black"/>
              </a:rPr>
              <a:t>Enron Dec 27, 2000 Testimony to California Public Utilities Commission Draft 2</a:t>
            </a:r>
            <a:endParaRPr b="0" lang="en-US" sz="3600" strike="noStrike" u="none">
              <a:solidFill>
                <a:srgbClr val="004386"/>
              </a:solidFill>
              <a:effectLst/>
              <a:uFillTx/>
              <a:latin typeface="Arial Black"/>
            </a:endParaRPr>
          </a:p>
        </p:txBody>
      </p:sp>
      <p:sp>
        <p:nvSpPr>
          <p:cNvPr id="15" name="PlaceHolder 2"/>
          <p:cNvSpPr>
            <a:spLocks noGrp="1"/>
          </p:cNvSpPr>
          <p:nvPr>
            <p:ph type="subTitle"/>
          </p:nvPr>
        </p:nvSpPr>
        <p:spPr>
          <a:xfrm>
            <a:off x="2192400" y="4976640"/>
            <a:ext cx="6254640" cy="935280"/>
          </a:xfrm>
          <a:prstGeom prst="rect">
            <a:avLst/>
          </a:prstGeom>
          <a:noFill/>
          <a:ln w="0">
            <a:noFill/>
          </a:ln>
          <a:effectLst>
            <a:outerShdw dist="17819" dir="2700000" blurRad="0" rotWithShape="0">
              <a:srgbClr val="000000"/>
            </a:outerShdw>
          </a:effectLst>
        </p:spPr>
        <p:txBody>
          <a:bodyPr lIns="92160" rIns="92160" tIns="46080" bIns="4608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cc9900"/>
                </a:solidFill>
                <a:effectLst/>
                <a:uFillTx/>
                <a:latin typeface="Arial"/>
              </a:rPr>
              <a:t>Friday Dec. 22, 2000</a:t>
            </a:r>
            <a:endParaRPr b="1" i="1" lang="en-US" sz="2400" strike="noStrike" u="none">
              <a:solidFill>
                <a:srgbClr val="cc9900"/>
              </a:solidFill>
              <a:effectLst/>
              <a:uFillTx/>
              <a:latin typeface="Arial"/>
            </a:endParaRPr>
          </a:p>
        </p:txBody>
      </p:sp>
      <p:sp>
        <p:nvSpPr>
          <p:cNvPr id="4" name="PlaceHolder 3"/>
          <p:cNvSpPr>
            <a:spLocks noGrp="1"/>
          </p:cNvSpPr>
          <p:nvPr>
            <p:ph type="sldNum" idx="1"/>
          </p:nvPr>
        </p:nvSpPr>
        <p:spPr/>
        <p:txBody>
          <a:bodyPr/>
          <a:p>
            <a:fld id="{AD78EE13-62EF-4465-B59B-6508D8C71E9B}"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Any other points to be made?</a:t>
            </a:r>
            <a:endParaRPr b="0" lang="en-US" sz="2800" strike="noStrike" u="none">
              <a:solidFill>
                <a:srgbClr val="004386"/>
              </a:solidFill>
              <a:effectLst/>
              <a:uFillTx/>
              <a:latin typeface="Arial Black"/>
            </a:endParaRPr>
          </a:p>
        </p:txBody>
      </p:sp>
      <p:sp>
        <p:nvSpPr>
          <p:cNvPr id="33"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Yes, if the commission were to decide that rate freeze ends immediately and that other customers should get the benefits of existing generation, customers served by suppliers other than the utilities should </a:t>
            </a:r>
            <a:r>
              <a:rPr b="0" lang="en-US" sz="2000" strike="noStrike" u="sng">
                <a:solidFill>
                  <a:srgbClr val="000000"/>
                </a:solidFill>
                <a:effectLst/>
                <a:uFillTx/>
                <a:latin typeface="Arial"/>
              </a:rPr>
              <a:t>not</a:t>
            </a:r>
            <a:r>
              <a:rPr b="0" lang="en-US" sz="2000" strike="noStrike" u="none">
                <a:solidFill>
                  <a:srgbClr val="000000"/>
                </a:solidFill>
                <a:effectLst/>
                <a:uFillTx/>
                <a:latin typeface="Arial"/>
              </a:rPr>
              <a:t> be required to pay for QF’s demand costs or surcharges.</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They should not have to pay for QF’s if they don’t get the benefits of such.</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They should not have to pay surcharges if the stranded costs were recovered.</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They should not be exposed to any new costs other than transmission and distribution related costs.</a:t>
            </a:r>
            <a:endParaRPr b="0" lang="en-US" sz="2000" strike="noStrike" u="none">
              <a:solidFill>
                <a:srgbClr val="000000"/>
              </a:solidFill>
              <a:effectLst/>
              <a:uFillTx/>
              <a:latin typeface="Arial"/>
            </a:endParaRPr>
          </a:p>
          <a:p>
            <a:pPr marL="344520" indent="-344520">
              <a:spcBef>
                <a:spcPts val="499"/>
              </a:spcBef>
              <a:spcAft>
                <a:spcPts val="49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Furthermore, if the commission were to end the rate freeze with accomodations to large customers, this same option should be provided to customers who have contracts that limit their ability to switch, until a later date.</a:t>
            </a: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2BA9698-C00D-41F0-BD0D-8BFB6B14E1A4}"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4386"/>
                </a:solidFill>
                <a:effectLst/>
                <a:uFillTx/>
                <a:latin typeface="Arial Black"/>
              </a:rPr>
              <a:t>Enron would like a special tariff to be implemented that would allow us to invest $30m in remote metering equipment and negotiate load curtailment of PG&amp;E / SCE customers.  Details:</a:t>
            </a:r>
            <a:endParaRPr b="0" lang="en-US" sz="1600" strike="noStrike" u="none">
              <a:solidFill>
                <a:srgbClr val="004386"/>
              </a:solidFill>
              <a:effectLst/>
              <a:uFillTx/>
              <a:latin typeface="Arial Black"/>
            </a:endParaRPr>
          </a:p>
        </p:txBody>
      </p:sp>
      <p:sp>
        <p:nvSpPr>
          <p:cNvPr id="35"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Currently smaller customers have not been approached or given the opportunity to respond to high prices.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considering investing $30m in California to experiment on load curtailment by commercial customers.</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big challenge of the current structure is that the benefits (lower procurement costs for the Utility) of such experiment would completely flow back to the Utility leaving no incentive for Enron or the customer to transact.</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following tariff, if approved, would allow Enron to market this experimental product to commercial customers while creating benefits to the utility.</a:t>
            </a:r>
            <a:endParaRPr b="0" lang="en-US" sz="1800" strike="noStrike" u="none">
              <a:solidFill>
                <a:srgbClr val="000000"/>
              </a:solidFill>
              <a:effectLst/>
              <a:uFillTx/>
              <a:latin typeface="Arial"/>
            </a:endParaRPr>
          </a:p>
          <a:p>
            <a:pPr lvl="1" marL="731880" indent="-285840">
              <a:spcBef>
                <a:spcPts val="400"/>
              </a:spcBef>
              <a:spcAft>
                <a:spcPts val="400"/>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Enron proposal is that the Utility credit the </a:t>
            </a:r>
            <a:r>
              <a:rPr b="0" lang="en-US" sz="1600" strike="noStrike" u="none">
                <a:solidFill>
                  <a:srgbClr val="000000"/>
                </a:solidFill>
                <a:effectLst/>
                <a:uFillTx/>
                <a:latin typeface="Arial"/>
              </a:rPr>
              <a:t>Load Curtailment Service Providers with 100% of the benefits they produce.</a:t>
            </a:r>
            <a:endParaRPr b="0" lang="en-US" sz="16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Utility would benefit by reduced demand on the system which will result in lower spot prices and greater system capacity (reliability).</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Now, in this the time in this crisis to expedite such opportunities.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5C749E05-FFBC-4FD7-880C-FBCCCA734C63}"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4386"/>
                </a:solidFill>
                <a:effectLst/>
                <a:uFillTx/>
                <a:latin typeface="Arial Black"/>
              </a:rPr>
              <a:t>Enron would like a special tariff to be implemented that would allow us to invest $30m in remote metering equipment and negotiate load curtailment of PG&amp;E / SCE customers.  Tariff:</a:t>
            </a:r>
            <a:endParaRPr b="0" lang="en-US" sz="1600" strike="noStrike" u="none">
              <a:solidFill>
                <a:srgbClr val="004386"/>
              </a:solidFill>
              <a:effectLst/>
              <a:uFillTx/>
              <a:latin typeface="Arial Black"/>
            </a:endParaRPr>
          </a:p>
        </p:txBody>
      </p:sp>
      <p:sp>
        <p:nvSpPr>
          <p:cNvPr id="37"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spcBef>
                <a:spcPts val="451"/>
              </a:spcBef>
              <a:spcAft>
                <a:spcPts val="451"/>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Credit to Load Curtailment Service Providers (LCSP) Rate</a:t>
            </a:r>
            <a:endParaRPr b="0" lang="en-US" sz="18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Available: To any CPUC accredited entity who:</a:t>
            </a:r>
            <a:endParaRPr b="0" lang="en-US" sz="18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Installs remote metering on customer equipment or total load.</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Negotiates a arrangement with multiple customers that would share the utility benefits of curtailment with the customer.</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Who measures and keeps records that demonstrate savings to Utility.  Such records to be audited by the CPUC at its discretion.</a:t>
            </a:r>
            <a:endParaRPr b="0" lang="en-US" sz="2000" strike="noStrike" u="none">
              <a:solidFill>
                <a:srgbClr val="000000"/>
              </a:solidFill>
              <a:effectLst/>
              <a:uFillTx/>
              <a:latin typeface="Arial"/>
            </a:endParaRPr>
          </a:p>
          <a:p>
            <a:pPr lvl="1" marL="731880" indent="-285840">
              <a:spcBef>
                <a:spcPts val="499"/>
              </a:spcBef>
              <a:spcAft>
                <a:spcPts val="49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a:t>
            </a:r>
            <a:endParaRPr b="0" lang="en-US" sz="2000" strike="noStrike" u="none">
              <a:solidFill>
                <a:srgbClr val="000000"/>
              </a:solidFill>
              <a:effectLst/>
              <a:uFillTx/>
              <a:latin typeface="Arial"/>
            </a:endParaRPr>
          </a:p>
          <a:p>
            <a:pPr lvl="2" marL="1068480" indent="-235080">
              <a:spcBef>
                <a:spcPts val="499"/>
              </a:spcBef>
              <a:spcAft>
                <a:spcPts val="49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Utility to pay LCSP 100% of avoided generation costs as measured by Px (or its successor).</a:t>
            </a:r>
            <a:endParaRPr b="0" lang="en-US" sz="2000" strike="noStrike" u="none">
              <a:solidFill>
                <a:srgbClr val="000000"/>
              </a:solidFill>
              <a:effectLst/>
              <a:uFillTx/>
              <a:latin typeface="Arial"/>
            </a:endParaRPr>
          </a:p>
          <a:p>
            <a:pPr lvl="2" marL="1068480" indent="0">
              <a:spcBef>
                <a:spcPts val="499"/>
              </a:spcBef>
              <a:spcAft>
                <a:spcPts val="499"/>
              </a:spcAft>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2F10E7B-85C5-4961-8791-547FE232A7FD}" type="slidenum">
              <a:t>12</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Enron California Solution</a:t>
            </a:r>
            <a:endParaRPr b="0" lang="en-US" sz="2800" strike="noStrike" u="none">
              <a:solidFill>
                <a:srgbClr val="004386"/>
              </a:solidFill>
              <a:effectLst/>
              <a:uFillTx/>
              <a:latin typeface="Arial Black"/>
            </a:endParaRPr>
          </a:p>
        </p:txBody>
      </p:sp>
      <p:sp>
        <p:nvSpPr>
          <p:cNvPr id="17" name="PlaceHolder 2"/>
          <p:cNvSpPr>
            <a:spLocks noGrp="1"/>
          </p:cNvSpPr>
          <p:nvPr>
            <p:ph/>
          </p:nvPr>
        </p:nvSpPr>
        <p:spPr>
          <a:xfrm>
            <a:off x="907920" y="1143000"/>
            <a:ext cx="7331040" cy="3625920"/>
          </a:xfrm>
          <a:prstGeom prst="rect">
            <a:avLst/>
          </a:prstGeom>
          <a:noFill/>
          <a:ln w="0">
            <a:noFill/>
          </a:ln>
        </p:spPr>
        <p:txBody>
          <a:bodyPr lIns="92160" rIns="92160" tIns="46080" bIns="46080" anchor="t">
            <a:normAutofit fontScale="77500" lnSpcReduction="19999"/>
          </a:bodyPr>
          <a:p>
            <a:pPr marL="344520" indent="-344520" algn="just">
              <a:spcBef>
                <a:spcPts val="249"/>
              </a:spcBef>
              <a:spcAft>
                <a:spcPts val="2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That PG&amp;E and SCE be made solvent:</a:t>
            </a:r>
            <a:endParaRPr b="0" lang="en-US" sz="1000" strike="noStrike" u="none">
              <a:solidFill>
                <a:srgbClr val="000000"/>
              </a:solidFill>
              <a:effectLst/>
              <a:uFillTx/>
              <a:latin typeface="Arial"/>
            </a:endParaRPr>
          </a:p>
          <a:p>
            <a:pPr lvl="2" marL="1068480" indent="-235080" algn="just">
              <a:spcBef>
                <a:spcPts val="249"/>
              </a:spcBef>
              <a:spcAft>
                <a:spcPts val="2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 interim order that would increase the  generation portion of bundled rates by 20% (the frozen rate been increased on a transitional basis.)</a:t>
            </a:r>
            <a:endParaRPr b="0" lang="en-US" sz="1000" strike="noStrike" u="none">
              <a:solidFill>
                <a:srgbClr val="000000"/>
              </a:solidFill>
              <a:effectLst/>
              <a:uFillTx/>
              <a:latin typeface="Arial"/>
            </a:endParaRPr>
          </a:p>
          <a:p>
            <a:pPr lvl="3" marL="1450800" indent="-279360" algn="just">
              <a:spcBef>
                <a:spcPts val="249"/>
              </a:spcBef>
              <a:spcAft>
                <a:spcPts val="249"/>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Equivalent to 15% for large customers</a:t>
            </a:r>
            <a:endParaRPr b="0" lang="en-US" sz="1000" strike="noStrike" u="none">
              <a:solidFill>
                <a:srgbClr val="000000"/>
              </a:solidFill>
              <a:effectLst/>
              <a:uFillTx/>
              <a:latin typeface="Arial"/>
            </a:endParaRPr>
          </a:p>
          <a:p>
            <a:pPr lvl="3" marL="1450800" indent="-279360" algn="just">
              <a:spcBef>
                <a:spcPts val="249"/>
              </a:spcBef>
              <a:spcAft>
                <a:spcPts val="249"/>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Equivalent to 12% for small customers</a:t>
            </a:r>
            <a:endParaRPr b="0" lang="en-US" sz="1000" strike="noStrike" u="none">
              <a:solidFill>
                <a:srgbClr val="000000"/>
              </a:solidFill>
              <a:effectLst/>
              <a:uFillTx/>
              <a:latin typeface="Arial"/>
            </a:endParaRPr>
          </a:p>
          <a:p>
            <a:pPr lvl="2" marL="1068480" indent="-235080" algn="just">
              <a:spcBef>
                <a:spcPts val="249"/>
              </a:spcBef>
              <a:spcAft>
                <a:spcPts val="2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Utilities be allowed to buy forward contract beyond 2 years and use existing generation  to mitigate current high costs.   Utilities be provided with assurances that they will get to recover such costs reasonably incurred. </a:t>
            </a:r>
            <a:endParaRPr b="0" lang="en-US" sz="1000" strike="noStrike" u="none">
              <a:solidFill>
                <a:srgbClr val="000000"/>
              </a:solidFill>
              <a:effectLst/>
              <a:uFillTx/>
              <a:latin typeface="Arial"/>
            </a:endParaRPr>
          </a:p>
          <a:p>
            <a:pPr lvl="2" marL="1068480" indent="-235080" algn="just">
              <a:spcBef>
                <a:spcPts val="249"/>
              </a:spcBef>
              <a:spcAft>
                <a:spcPts val="2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That the current mechanisms (rate freeze at the higher level, CTC charge, etc) be kept in place during the transition time which would provide time for:</a:t>
            </a:r>
            <a:endParaRPr b="0" lang="en-US" sz="1000" strike="noStrike" u="none">
              <a:solidFill>
                <a:srgbClr val="000000"/>
              </a:solidFill>
              <a:effectLst/>
              <a:uFillTx/>
              <a:latin typeface="Arial"/>
            </a:endParaRPr>
          </a:p>
          <a:p>
            <a:pPr lvl="3" marL="1450800" indent="-279360" algn="just">
              <a:spcBef>
                <a:spcPts val="249"/>
              </a:spcBef>
              <a:spcAft>
                <a:spcPts val="249"/>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 non expidited hearing of all matters</a:t>
            </a:r>
            <a:endParaRPr b="0" lang="en-US" sz="1000" strike="noStrike" u="none">
              <a:solidFill>
                <a:srgbClr val="000000"/>
              </a:solidFill>
              <a:effectLst/>
              <a:uFillTx/>
              <a:latin typeface="Arial"/>
            </a:endParaRPr>
          </a:p>
          <a:p>
            <a:pPr lvl="3" marL="1450800" indent="-279360" algn="just">
              <a:spcBef>
                <a:spcPts val="249"/>
              </a:spcBef>
              <a:spcAft>
                <a:spcPts val="249"/>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Customers to contract for power if necessary</a:t>
            </a:r>
            <a:r>
              <a:rPr b="0"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a:p>
            <a:pPr marL="344520" indent="-344520" algn="just">
              <a:spcBef>
                <a:spcPts val="249"/>
              </a:spcBef>
              <a:spcAft>
                <a:spcPts val="2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Any order, should incorporate the following suggestions:</a:t>
            </a:r>
            <a:endParaRPr b="0" lang="en-US" sz="1000" strike="noStrike" u="none">
              <a:solidFill>
                <a:srgbClr val="000000"/>
              </a:solidFill>
              <a:effectLst/>
              <a:uFillTx/>
              <a:latin typeface="Arial"/>
            </a:endParaRPr>
          </a:p>
          <a:p>
            <a:pPr lvl="2" marL="1068480" indent="-235080" algn="just">
              <a:spcBef>
                <a:spcPts val="249"/>
              </a:spcBef>
              <a:spcAft>
                <a:spcPts val="2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That the rate freeze period not be ended for some time (transition period) to allow:</a:t>
            </a:r>
            <a:endParaRPr b="0" lang="en-US" sz="1000" strike="noStrike" u="none">
              <a:solidFill>
                <a:srgbClr val="000000"/>
              </a:solidFill>
              <a:effectLst/>
              <a:uFillTx/>
              <a:latin typeface="Arial"/>
            </a:endParaRPr>
          </a:p>
          <a:p>
            <a:pPr lvl="3" marL="1450800" indent="-279360" algn="just">
              <a:spcBef>
                <a:spcPts val="249"/>
              </a:spcBef>
              <a:spcAft>
                <a:spcPts val="249"/>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Opportunity for customers to have time to prepare for the need to buy power (3-12months is typical in other jurisdictions) </a:t>
            </a:r>
            <a:endParaRPr b="0" lang="en-US" sz="1000" strike="noStrike" u="none">
              <a:solidFill>
                <a:srgbClr val="000000"/>
              </a:solidFill>
              <a:effectLst/>
              <a:uFillTx/>
              <a:latin typeface="Arial"/>
            </a:endParaRPr>
          </a:p>
          <a:p>
            <a:pPr lvl="3" marL="1450800" indent="-279360" algn="just">
              <a:spcBef>
                <a:spcPts val="249"/>
              </a:spcBef>
              <a:spcAft>
                <a:spcPts val="249"/>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 markets to recover from PG&amp;E / SCE buying massive quantities in very tight markets.</a:t>
            </a:r>
            <a:endParaRPr b="0" lang="en-US" sz="1000" strike="noStrike" u="none">
              <a:solidFill>
                <a:srgbClr val="000000"/>
              </a:solidFill>
              <a:effectLst/>
              <a:uFillTx/>
              <a:latin typeface="Arial"/>
            </a:endParaRPr>
          </a:p>
          <a:p>
            <a:pPr lvl="2" marL="1068480" indent="-235080" algn="just">
              <a:spcBef>
                <a:spcPts val="249"/>
              </a:spcBef>
              <a:spcAft>
                <a:spcPts val="2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That all customers be given equal opportunity to participate in the benefits of existing low cost generation because they paid for such assets over the past years.</a:t>
            </a:r>
            <a:endParaRPr b="0" lang="en-US" sz="1000" strike="noStrike" u="none">
              <a:solidFill>
                <a:srgbClr val="000000"/>
              </a:solidFill>
              <a:effectLst/>
              <a:uFillTx/>
              <a:latin typeface="Arial"/>
            </a:endParaRPr>
          </a:p>
          <a:p>
            <a:pPr marL="344520" indent="-344520" algn="just">
              <a:spcBef>
                <a:spcPts val="249"/>
              </a:spcBef>
              <a:spcAft>
                <a:spcPts val="2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also proposes that a special hearing be convened to address items that would solve some of the supply problems in California by opening up the opportunity for smaller customers to respond to price signals.</a:t>
            </a:r>
            <a:r>
              <a:rPr b="0" lang="en-US" sz="1000" strike="noStrike" u="none">
                <a:solidFill>
                  <a:srgbClr val="000000"/>
                </a:solidFill>
                <a:effectLst/>
                <a:uFillTx/>
                <a:latin typeface="Arial"/>
              </a:rPr>
              <a:t>  Some examples that Enron is keen to pursue are:</a:t>
            </a:r>
            <a:endParaRPr b="0" lang="en-US" sz="1000" strike="noStrike" u="none">
              <a:solidFill>
                <a:srgbClr val="000000"/>
              </a:solidFill>
              <a:effectLst/>
              <a:uFillTx/>
              <a:latin typeface="Arial"/>
            </a:endParaRPr>
          </a:p>
          <a:p>
            <a:pPr lvl="1" marL="731880" indent="-285840" algn="just">
              <a:spcBef>
                <a:spcPts val="249"/>
              </a:spcBef>
              <a:spcAft>
                <a:spcPts val="2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would like a special tariff to be implemented that would allow us to invest $30m in remote metering equipment and negotiate load curtailment of customers.</a:t>
            </a:r>
            <a:endParaRPr b="0" lang="en-US" sz="1000" strike="noStrike" u="none">
              <a:solidFill>
                <a:srgbClr val="000000"/>
              </a:solidFill>
              <a:effectLst/>
              <a:uFillTx/>
              <a:latin typeface="Arial"/>
            </a:endParaRPr>
          </a:p>
          <a:p>
            <a:pPr lvl="1" marL="731880" indent="-285840" algn="just">
              <a:spcBef>
                <a:spcPts val="249"/>
              </a:spcBef>
              <a:spcAft>
                <a:spcPts val="2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would like relaxation of standby rates to allow distributed generation.</a:t>
            </a:r>
            <a:endParaRPr b="0" lang="en-US" sz="1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D4257FE-892E-433E-A029-039478B96FBD}"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CPUC Questions</a:t>
            </a:r>
            <a:endParaRPr b="0" lang="en-US" sz="2800" strike="noStrike" u="none">
              <a:solidFill>
                <a:srgbClr val="004386"/>
              </a:solidFill>
              <a:effectLst/>
              <a:uFillTx/>
              <a:latin typeface="Arial Black"/>
            </a:endParaRPr>
          </a:p>
        </p:txBody>
      </p:sp>
      <p:sp>
        <p:nvSpPr>
          <p:cNvPr id="19" name="PlaceHolder 2"/>
          <p:cNvSpPr>
            <a:spLocks noGrp="1"/>
          </p:cNvSpPr>
          <p:nvPr>
            <p:ph/>
          </p:nvPr>
        </p:nvSpPr>
        <p:spPr>
          <a:xfrm>
            <a:off x="907920" y="1142640"/>
            <a:ext cx="7516800" cy="5054760"/>
          </a:xfrm>
          <a:prstGeom prst="rect">
            <a:avLst/>
          </a:prstGeom>
          <a:noFill/>
          <a:ln w="0">
            <a:noFill/>
          </a:ln>
        </p:spPr>
        <p:txBody>
          <a:bodyPr lIns="92160" rIns="92160" tIns="46080" bIns="46080" anchor="t">
            <a:normAutofit fontScale="92500" lnSpcReduction="19999"/>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CPUC questions</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 When rate freeze </a:t>
            </a:r>
            <a:r>
              <a:rPr b="1" lang="en-US" sz="1800" strike="noStrike" u="none">
                <a:solidFill>
                  <a:srgbClr val="000000"/>
                </a:solidFill>
                <a:effectLst/>
                <a:uFillTx/>
                <a:latin typeface="Arial"/>
              </a:rPr>
              <a:t>will end</a:t>
            </a:r>
            <a:r>
              <a:rPr b="0" lang="en-US" sz="1800" strike="noStrike" u="none">
                <a:solidFill>
                  <a:srgbClr val="000000"/>
                </a:solidFill>
                <a:effectLst/>
                <a:uFillTx/>
                <a:latin typeface="Arial"/>
              </a:rPr>
              <a:t>;</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 Rate adjustments necessary to maintain utility solvency;</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 Whether utilities should retain remaining assets;</a:t>
            </a:r>
            <a:endParaRPr b="0" lang="en-US" sz="18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 Whether utilities should use their retained assets to serve native load</a:t>
            </a:r>
            <a:endParaRPr b="0" lang="en-US" sz="1800" strike="noStrike" u="none">
              <a:solidFill>
                <a:srgbClr val="000000"/>
              </a:solidFill>
              <a:effectLst/>
              <a:uFillTx/>
              <a:latin typeface="Arial"/>
            </a:endParaRPr>
          </a:p>
          <a:p>
            <a:pPr marL="344520" indent="-344520" algn="just">
              <a:spcBef>
                <a:spcPts val="349"/>
              </a:spcBef>
              <a:spcAft>
                <a:spcPts val="3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 summary, Enron proposes that:</a:t>
            </a:r>
            <a:endParaRPr b="0" lang="en-US" sz="1400" strike="noStrike" u="none">
              <a:solidFill>
                <a:srgbClr val="000000"/>
              </a:solidFill>
              <a:effectLst/>
              <a:uFillTx/>
              <a:latin typeface="Arial"/>
            </a:endParaRPr>
          </a:p>
          <a:p>
            <a:pPr lvl="1" marL="731880" indent="-285840" algn="just">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That the utilities be provided with assurances that they will remain solvent in the form of a :</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20% increase in the generation portion of their rate.</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ability to hedge energy forward with expectations of cost recovery of reasonably incurred costs.</a:t>
            </a:r>
            <a:endParaRPr b="0" lang="en-US" sz="1400" strike="noStrike" u="none">
              <a:solidFill>
                <a:srgbClr val="000000"/>
              </a:solidFill>
              <a:effectLst/>
              <a:uFillTx/>
              <a:latin typeface="Arial"/>
            </a:endParaRPr>
          </a:p>
          <a:p>
            <a:pPr lvl="1" marL="731880" indent="-285840" algn="just">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That the existing rate treatment be retained until:</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 non expadited hearing can be held and</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customers moved to market should have sufficient notice to find alternate supplies</a:t>
            </a:r>
            <a:endParaRPr b="0" lang="en-US" sz="1400" strike="noStrike" u="none">
              <a:solidFill>
                <a:srgbClr val="000000"/>
              </a:solidFill>
              <a:effectLst/>
              <a:uFillTx/>
              <a:latin typeface="Arial"/>
            </a:endParaRPr>
          </a:p>
          <a:p>
            <a:pPr lvl="2" marL="1068480" indent="-235080" algn="just">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customers moved to market should not be forced into the market until it has had time to  become more liquid. </a:t>
            </a:r>
            <a:endParaRPr b="0" lang="en-US" sz="1400" strike="noStrike" u="none">
              <a:solidFill>
                <a:srgbClr val="000000"/>
              </a:solidFill>
              <a:effectLst/>
              <a:uFillTx/>
              <a:latin typeface="Arial"/>
            </a:endParaRPr>
          </a:p>
          <a:p>
            <a:pPr lvl="1" marL="731880" indent="-285840" algn="just">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That all customers be provided the same opportunity to take advantage of the existing low cost assets.</a:t>
            </a:r>
            <a:endParaRPr b="0"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B3A1BB8-9A3D-4CA1-9A24-06468DF19359}"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Implications to Questions of Enron Proposal</a:t>
            </a:r>
            <a:endParaRPr b="0" lang="en-US" sz="2800" strike="noStrike" u="none">
              <a:solidFill>
                <a:srgbClr val="004386"/>
              </a:solidFill>
              <a:effectLst/>
              <a:uFillTx/>
              <a:latin typeface="Arial Black"/>
            </a:endParaRPr>
          </a:p>
        </p:txBody>
      </p:sp>
      <p:sp>
        <p:nvSpPr>
          <p:cNvPr id="21"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85000" lnSpcReduction="9999"/>
          </a:bodyPr>
          <a:p>
            <a:pPr marL="344520" indent="-344520">
              <a:lnSpc>
                <a:spcPct val="100000"/>
              </a:lnSpc>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Answer to CPUC question 1)</a:t>
            </a:r>
            <a:endParaRPr b="0" lang="en-US" sz="16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 When rate freeze </a:t>
            </a:r>
            <a:r>
              <a:rPr b="1" lang="en-US" sz="1600" strike="noStrike" u="none">
                <a:solidFill>
                  <a:srgbClr val="000000"/>
                </a:solidFill>
                <a:effectLst/>
                <a:uFillTx/>
                <a:latin typeface="Arial"/>
              </a:rPr>
              <a:t>will end</a:t>
            </a:r>
            <a:r>
              <a:rPr b="0" lang="en-US" sz="1600" strike="noStrike" u="none">
                <a:solidFill>
                  <a:srgbClr val="000000"/>
                </a:solidFill>
                <a:effectLst/>
                <a:uFillTx/>
                <a:latin typeface="Arial"/>
              </a:rPr>
              <a:t>;</a:t>
            </a:r>
            <a:endParaRPr b="0" lang="en-US" sz="1600" strike="noStrike" u="none">
              <a:solidFill>
                <a:srgbClr val="000000"/>
              </a:solidFill>
              <a:effectLst/>
              <a:uFillTx/>
              <a:latin typeface="Arial"/>
            </a:endParaRPr>
          </a:p>
          <a:p>
            <a:pPr lvl="2" marL="1068480" indent="-235080">
              <a:lnSpc>
                <a:spcPct val="100000"/>
              </a:lnSpc>
              <a:buClr>
                <a:srgbClr val="990000"/>
              </a:buClr>
              <a:buSzPct val="150000"/>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rate freeze should not end until a proper hearing has been held.</a:t>
            </a:r>
            <a:endParaRPr b="0" lang="en-US" sz="1400" strike="noStrike" u="none">
              <a:solidFill>
                <a:srgbClr val="000000"/>
              </a:solidFill>
              <a:effectLst/>
              <a:uFillTx/>
              <a:latin typeface="Arial"/>
            </a:endParaRPr>
          </a:p>
          <a:p>
            <a:pPr lvl="2" marL="1068480" indent="-235080">
              <a:lnSpc>
                <a:spcPct val="100000"/>
              </a:lnSpc>
              <a:buClr>
                <a:srgbClr val="990000"/>
              </a:buClr>
              <a:buSzPct val="150000"/>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utilities should be made solvent by interim rate increases and an assurance that reasonably incurred forward contracts will receive favorable  regulatory treatment.</a:t>
            </a:r>
            <a:endParaRPr b="0" lang="en-US" sz="1400" strike="noStrike" u="none">
              <a:solidFill>
                <a:srgbClr val="000000"/>
              </a:solidFill>
              <a:effectLst/>
              <a:uFillTx/>
              <a:latin typeface="Arial"/>
            </a:endParaRPr>
          </a:p>
          <a:p>
            <a:pPr marL="344520" indent="-344520">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 notes that:</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AB1890 provided that the rate freeze would end when existing stranded costs were recovered.  Stranded costs are not, nor have they ever been covered.</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AB1890 gave assurance to DA customers that the CTC charge would offset power price increases beyond the embedded costs of utility generation.  DA customers relied on this assurance.  To change the rule retroactively would be unfair and damage the DA customers.</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Utilities existing asset value has dramatically increased.  For example 12,000 MW of Nuclear, Hydro, and Thermal valued at $50/MWh previously now valued at $250/MWh would have increased value of $13.0b for just 2001.  Allowing the utility out of the rate freeze now would inappropriately provide $3.9b of this value to the utilities. </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utilities by negotiating AB1890, selling off the maximum amount of generation possible, and failing to hedge the remaining position exposed the customers, caused the current problem.  They should not be rewarded with a $3.9b windfall.</a:t>
            </a:r>
            <a:endParaRPr b="0" lang="en-US" sz="1400" strike="noStrike" u="none">
              <a:solidFill>
                <a:srgbClr val="000000"/>
              </a:solidFill>
              <a:effectLst/>
              <a:uFillTx/>
              <a:latin typeface="Arial"/>
            </a:endParaRPr>
          </a:p>
          <a:p>
            <a:pPr marL="344520" indent="-344520">
              <a:spcBef>
                <a:spcPts val="349"/>
              </a:spcBef>
              <a:spcAft>
                <a:spcPts val="3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CPUC should perform, much legal and economic analysis should be performed before making a final determination on this matter.</a:t>
            </a:r>
            <a:endParaRPr b="0" lang="en-US" sz="1400" strike="noStrike" u="none">
              <a:solidFill>
                <a:srgbClr val="000000"/>
              </a:solidFill>
              <a:effectLst/>
              <a:uFillTx/>
              <a:latin typeface="Arial"/>
            </a:endParaRPr>
          </a:p>
          <a:p>
            <a:pPr lvl="2" marL="1068480" indent="0">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8A61CBE-27D1-4B7A-A2BA-157108229F7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4386"/>
                </a:solidFill>
                <a:effectLst/>
                <a:uFillTx/>
                <a:latin typeface="Arial Black"/>
              </a:rPr>
              <a:t>Aside from the legal and economic issues, are there other reasons for delay?</a:t>
            </a:r>
            <a:endParaRPr b="0" lang="en-US" sz="2800" strike="noStrike" u="none">
              <a:solidFill>
                <a:srgbClr val="004386"/>
              </a:solidFill>
              <a:effectLst/>
              <a:uFillTx/>
              <a:latin typeface="Arial Black"/>
            </a:endParaRPr>
          </a:p>
        </p:txBody>
      </p:sp>
      <p:sp>
        <p:nvSpPr>
          <p:cNvPr id="23"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19999"/>
          </a:bodyPr>
          <a:p>
            <a:pPr marL="344520" indent="-344520">
              <a:spcBef>
                <a:spcPts val="349"/>
              </a:spcBef>
              <a:spcAft>
                <a:spcPts val="3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Yes, the CPUC should consider a transition period to allow:</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Opportunity for customers to have time to prepare for the need to buy power (3-12months is typical in other jurisdictions) </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markets to recover from PG&amp;E / SCE buying massive quantities in very tight markets.</a:t>
            </a:r>
            <a:endParaRPr b="0" lang="en-US" sz="1400" strike="noStrike" u="none">
              <a:solidFill>
                <a:srgbClr val="000000"/>
              </a:solidFill>
              <a:effectLst/>
              <a:uFillTx/>
              <a:latin typeface="Arial"/>
            </a:endParaRPr>
          </a:p>
          <a:p>
            <a:pPr marL="344520" indent="-344520">
              <a:spcBef>
                <a:spcPts val="349"/>
              </a:spcBef>
              <a:spcAft>
                <a:spcPts val="3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 typical time that the commissions in other jurisdictions provide for customers to find an alternate supplier is 2 years.  In this case customers have not yet prepared to procure energy from alternate suppliers because they were not required to do so until the end of 2001.  There are many activities that need to occur in many customers to allow this to happen such as:</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Board approvals to engage in financial contracts</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Development of request for proposals</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Development of accounting practices</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Hiring of experts to assist in decision making</a:t>
            </a:r>
            <a:endParaRPr b="0" lang="en-US" sz="1400" strike="noStrike" u="none">
              <a:solidFill>
                <a:srgbClr val="000000"/>
              </a:solidFill>
              <a:effectLst/>
              <a:uFillTx/>
              <a:latin typeface="Arial"/>
            </a:endParaRPr>
          </a:p>
          <a:p>
            <a:pPr marL="344520" indent="-344520">
              <a:spcBef>
                <a:spcPts val="349"/>
              </a:spcBef>
              <a:spcAft>
                <a:spcPts val="3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current market is extremely illiquid as a result of market intervention by FERC, illiquidity of the two largest purchasers, extremely high gas and electric prices, and the impending removal of the Px.  Moving customers into a market where very few alternate retail suppliers exist in a time of great turmoil, while the utilities are buying massive quantities of energy for 2-10 years, is bad timing and unfair to customers who are forced into this market by bad decisions by the current utilities.</a:t>
            </a:r>
            <a:endParaRPr b="0" lang="en-US" sz="1400" strike="noStrike" u="none">
              <a:solidFill>
                <a:srgbClr val="000000"/>
              </a:solidFill>
              <a:effectLst/>
              <a:uFillTx/>
              <a:latin typeface="Arial"/>
            </a:endParaRPr>
          </a:p>
          <a:p>
            <a:pPr marL="344520" indent="0">
              <a:spcBef>
                <a:spcPts val="349"/>
              </a:spcBef>
              <a:spcAft>
                <a:spcPts val="34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3108E5C-006C-4324-B37E-A8A2B00C4E38}"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4386"/>
                </a:solidFill>
                <a:effectLst/>
                <a:uFillTx/>
                <a:latin typeface="Arial Black"/>
              </a:rPr>
              <a:t>Are there any special consideration related to customers served by alternate suppliers?</a:t>
            </a:r>
            <a:endParaRPr b="0" lang="en-US" sz="2400" strike="noStrike" u="none">
              <a:solidFill>
                <a:srgbClr val="004386"/>
              </a:solidFill>
              <a:effectLst/>
              <a:uFillTx/>
              <a:latin typeface="Arial Black"/>
            </a:endParaRPr>
          </a:p>
        </p:txBody>
      </p:sp>
      <p:sp>
        <p:nvSpPr>
          <p:cNvPr id="25"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fontScale="92500" lnSpcReduction="9999"/>
          </a:bodyPr>
          <a:p>
            <a:pPr marL="344520" indent="-344520">
              <a:spcBef>
                <a:spcPts val="349"/>
              </a:spcBef>
              <a:spcAft>
                <a:spcPts val="3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Yes.  There are two issues related to customers served by alternate suppliers.</a:t>
            </a:r>
            <a:endParaRPr b="0" lang="en-US" sz="1400" strike="noStrike" u="none">
              <a:solidFill>
                <a:srgbClr val="000000"/>
              </a:solidFill>
              <a:effectLst/>
              <a:uFillTx/>
              <a:latin typeface="Arial"/>
            </a:endParaRPr>
          </a:p>
          <a:p>
            <a:pPr marL="344520" indent="-344520">
              <a:spcBef>
                <a:spcPts val="349"/>
              </a:spcBef>
              <a:spcAft>
                <a:spcPts val="3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1) The customers who shopped, paid CTC toward existing generation facilities for the last 4 years, and prior, so they “own” rights to the benefits of the assets Customers who shop should be provided the benefits of the existing generation in the form of either </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Access to the same low cost energy as provided to “native load” customers, or</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Acess to bundled rates that are lower as a result of the low cost generation assets, or</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 refund related to the assets.</a:t>
            </a:r>
            <a:endParaRPr b="0" lang="en-US" sz="1400" strike="noStrike" u="none">
              <a:solidFill>
                <a:srgbClr val="000000"/>
              </a:solidFill>
              <a:effectLst/>
              <a:uFillTx/>
              <a:latin typeface="Arial"/>
            </a:endParaRPr>
          </a:p>
          <a:p>
            <a:pPr marL="344520" indent="-344520">
              <a:spcBef>
                <a:spcPts val="349"/>
              </a:spcBef>
              <a:spcAft>
                <a:spcPts val="349"/>
              </a:spcAft>
              <a:buClr>
                <a:srgbClr val="99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2) The majority of customers who shop have contracts that end in the next 2 years.  </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Whatever solution is devised should ensure that such customers are not disadvantaged by the timing of their contract.</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If bundled rates are devised, that take advantage of existing low cost genertion,  customers who shopped should have the ability to access the bundled rates without delay or penalty.</a:t>
            </a:r>
            <a:endParaRPr b="0" lang="en-US" sz="1400" strike="noStrike" u="none">
              <a:solidFill>
                <a:srgbClr val="000000"/>
              </a:solidFill>
              <a:effectLst/>
              <a:uFillTx/>
              <a:latin typeface="Arial"/>
            </a:endParaRPr>
          </a:p>
          <a:p>
            <a:pPr lvl="1" marL="731880" indent="-285840">
              <a:spcBef>
                <a:spcPts val="349"/>
              </a:spcBef>
              <a:spcAft>
                <a:spcPts val="349"/>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Not allowing customers who shopped,  access to bundled rates, without penalty, will either cause them to:</a:t>
            </a:r>
            <a:endParaRPr b="0" lang="en-US" sz="1400" strike="noStrike" u="none">
              <a:solidFill>
                <a:srgbClr val="000000"/>
              </a:solidFill>
              <a:effectLst/>
              <a:uFillTx/>
              <a:latin typeface="Arial"/>
            </a:endParaRPr>
          </a:p>
          <a:p>
            <a:pPr lvl="2" marL="1068480" indent="-235080">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Demand Enron to let them exit the contract immediately to avoid this situation or</a:t>
            </a:r>
            <a:endParaRPr b="0" lang="en-US" sz="1400" strike="noStrike" u="none">
              <a:solidFill>
                <a:srgbClr val="000000"/>
              </a:solidFill>
              <a:effectLst/>
              <a:uFillTx/>
              <a:latin typeface="Arial"/>
            </a:endParaRPr>
          </a:p>
          <a:p>
            <a:pPr lvl="2" marL="1068480" indent="-235080">
              <a:spcBef>
                <a:spcPts val="349"/>
              </a:spcBef>
              <a:spcAft>
                <a:spcPts val="349"/>
              </a:spcAft>
              <a:buClr>
                <a:srgbClr val="990000"/>
              </a:buClr>
              <a:buSzPct val="150000"/>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Be dumped into the market in 2001 or 2002 in the midst of huge market volatility.</a:t>
            </a:r>
            <a:endParaRPr b="0" lang="en-US" sz="1400" strike="noStrike" u="none">
              <a:solidFill>
                <a:srgbClr val="000000"/>
              </a:solidFill>
              <a:effectLst/>
              <a:uFillTx/>
              <a:latin typeface="Arial"/>
            </a:endParaRPr>
          </a:p>
          <a:p>
            <a:pPr lvl="2" marL="1068480" indent="0">
              <a:spcBef>
                <a:spcPts val="499"/>
              </a:spcBef>
              <a:spcAft>
                <a:spcPts val="499"/>
              </a:spcAft>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4520" indent="0">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F6DC3DE-1AC3-4D75-B436-D66B0AAFE5FE}"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Question Number 2) What Rate adjustments are neccesary to maintain utility solvency;</a:t>
            </a:r>
            <a:endParaRPr b="0" lang="en-US" sz="2800" strike="noStrike" u="none">
              <a:solidFill>
                <a:srgbClr val="004386"/>
              </a:solidFill>
              <a:effectLst/>
              <a:uFillTx/>
              <a:latin typeface="Arial Black"/>
            </a:endParaRPr>
          </a:p>
        </p:txBody>
      </p:sp>
      <p:sp>
        <p:nvSpPr>
          <p:cNvPr id="27"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Question Number 2) What Rate adjustments are neccesary to maintain utility solvency;</a:t>
            </a:r>
            <a:endParaRPr b="0" lang="en-US" sz="2000" strike="noStrike" u="none">
              <a:solidFill>
                <a:srgbClr val="000000"/>
              </a:solidFill>
              <a:effectLst/>
              <a:uFillTx/>
              <a:latin typeface="Arial"/>
            </a:endParaRPr>
          </a:p>
          <a:p>
            <a:pPr lvl="2" marL="1068480" indent="-235080">
              <a:lnSpc>
                <a:spcPct val="100000"/>
              </a:lnSpc>
              <a:buClr>
                <a:srgbClr val="990000"/>
              </a:buClr>
              <a:buSzPct val="150000"/>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Enron analysis shows that a 20% increase to generation costs is sufficient</a:t>
            </a:r>
            <a:r>
              <a:rPr b="0" lang="en-US" sz="1800" strike="noStrike" u="none">
                <a:solidFill>
                  <a:srgbClr val="000000"/>
                </a:solidFill>
                <a:effectLst/>
                <a:uFillTx/>
                <a:latin typeface="Arial"/>
              </a:rPr>
              <a:t> for the utilities, to be made solvent, if they use their existing generation assets and buy energy forward for 5 years, to serve all customers.</a:t>
            </a:r>
            <a:endParaRPr b="0" lang="en-US" sz="1800" strike="noStrike" u="none">
              <a:solidFill>
                <a:srgbClr val="000000"/>
              </a:solidFill>
              <a:effectLst/>
              <a:uFillTx/>
              <a:latin typeface="Arial"/>
            </a:endParaRPr>
          </a:p>
          <a:p>
            <a:pPr lvl="3" marL="1450800" indent="-279360">
              <a:spcBef>
                <a:spcPts val="451"/>
              </a:spcBef>
              <a:spcAft>
                <a:spcPts val="451"/>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Assuming </a:t>
            </a:r>
            <a:endParaRPr b="0" lang="en-US" sz="1800" strike="noStrike" u="none">
              <a:solidFill>
                <a:srgbClr val="000000"/>
              </a:solidFill>
              <a:effectLst/>
              <a:uFillTx/>
              <a:latin typeface="Arial"/>
            </a:endParaRPr>
          </a:p>
          <a:p>
            <a:pPr lvl="4" marL="1782720" indent="-230040">
              <a:spcBef>
                <a:spcPts val="400"/>
              </a:spcBef>
              <a:spcAft>
                <a:spcPts val="400"/>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costs of 150, 70, 50, 50, 50 $/MWh for 01,02,03,04,05 years</a:t>
            </a:r>
            <a:endParaRPr b="0" lang="en-US" sz="1600" strike="noStrike" u="none">
              <a:solidFill>
                <a:srgbClr val="000000"/>
              </a:solidFill>
              <a:effectLst/>
              <a:uFillTx/>
              <a:latin typeface="Arial"/>
            </a:endParaRPr>
          </a:p>
          <a:p>
            <a:pPr lvl="4" marL="1782720" indent="-230040">
              <a:spcBef>
                <a:spcPts val="400"/>
              </a:spcBef>
              <a:spcAft>
                <a:spcPts val="400"/>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Each Utility current shortfall of about $6b net costs</a:t>
            </a:r>
            <a:endParaRPr b="0" lang="en-US" sz="1600" strike="noStrike" u="none">
              <a:solidFill>
                <a:srgbClr val="000000"/>
              </a:solidFill>
              <a:effectLst/>
              <a:uFillTx/>
              <a:latin typeface="Arial"/>
            </a:endParaRPr>
          </a:p>
          <a:p>
            <a:pPr lvl="4" marL="1782720" indent="-230040">
              <a:spcBef>
                <a:spcPts val="400"/>
              </a:spcBef>
              <a:spcAft>
                <a:spcPts val="400"/>
              </a:spcAft>
              <a:buClr>
                <a:srgbClr val="99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Existing assets (Nuclear, Hydro, Thermal, QF’s) are held and used to average down the costs of purchase power costs.</a:t>
            </a:r>
            <a:endParaRPr b="0" lang="en-US" sz="1600" strike="noStrike" u="none">
              <a:solidFill>
                <a:srgbClr val="000000"/>
              </a:solidFill>
              <a:effectLst/>
              <a:uFillTx/>
              <a:latin typeface="Arial"/>
            </a:endParaRPr>
          </a:p>
          <a:p>
            <a:pPr lvl="1" marL="731880" indent="-285840">
              <a:spcBef>
                <a:spcPts val="451"/>
              </a:spcBef>
              <a:spcAft>
                <a:spcPts val="451"/>
              </a:spcAft>
              <a:buClr>
                <a:srgbClr val="99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utilities solvency problem can be cured by CPUC assurances and interim increases.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5FAA3AB-D543-4E25-92FA-3F90CA3208E8}"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	</a:t>
            </a:r>
            <a:r>
              <a:rPr b="0" lang="en-US" sz="2800" strike="noStrike" u="none">
                <a:solidFill>
                  <a:srgbClr val="000000"/>
                </a:solidFill>
                <a:effectLst/>
                <a:uFillTx/>
                <a:latin typeface="Arial"/>
              </a:rPr>
              <a:t>Question 3) Whether utilities should retain remaining assets;</a:t>
            </a:r>
            <a:endParaRPr b="0" lang="en-US" sz="2800" strike="noStrike" u="none">
              <a:solidFill>
                <a:srgbClr val="004386"/>
              </a:solidFill>
              <a:effectLst/>
              <a:uFillTx/>
              <a:latin typeface="Arial Black"/>
            </a:endParaRPr>
          </a:p>
        </p:txBody>
      </p:sp>
      <p:sp>
        <p:nvSpPr>
          <p:cNvPr id="29"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utilities should retain existing assets.  They have not been properly valued and the method of determining the disposition of their value has not been determined. </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Existing utility assets were paid for by all existing customers and are economically very valuable.</a:t>
            </a:r>
            <a:endParaRPr b="0" lang="en-US" sz="2000" strike="noStrike" u="none">
              <a:solidFill>
                <a:srgbClr val="000000"/>
              </a:solidFill>
              <a:effectLst/>
              <a:uFillTx/>
              <a:latin typeface="Arial"/>
            </a:endParaRPr>
          </a:p>
          <a:p>
            <a:pPr lvl="2" marL="1068480" indent="-235080">
              <a:lnSpc>
                <a:spcPct val="100000"/>
              </a:lnSpc>
              <a:buClr>
                <a:srgbClr val="990000"/>
              </a:buClr>
              <a:buSzPct val="150000"/>
              <a:buFont typeface="Helv"/>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Customers who shopped paid ctc charges towards these assets in addition to whatever payments they made before shopping was allowed.</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Proper valuation of existing assets now, would result in very large refunds to all customers.</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87F5D59-E44C-4A17-9CA3-5BE8CA5FBAB7}"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371520" y="154080"/>
            <a:ext cx="8375760" cy="81576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Question 4) Whether utilities should use their retained assets to serve native load</a:t>
            </a:r>
            <a:endParaRPr b="0" lang="en-US" sz="2800" strike="noStrike" u="none">
              <a:solidFill>
                <a:srgbClr val="004386"/>
              </a:solidFill>
              <a:effectLst/>
              <a:uFillTx/>
              <a:latin typeface="Arial Black"/>
            </a:endParaRPr>
          </a:p>
        </p:txBody>
      </p:sp>
      <p:sp>
        <p:nvSpPr>
          <p:cNvPr id="31" name="PlaceHolder 2"/>
          <p:cNvSpPr>
            <a:spLocks noGrp="1"/>
          </p:cNvSpPr>
          <p:nvPr>
            <p:ph/>
          </p:nvPr>
        </p:nvSpPr>
        <p:spPr>
          <a:xfrm>
            <a:off x="907920" y="1253880"/>
            <a:ext cx="7331040" cy="4714920"/>
          </a:xfrm>
          <a:prstGeom prst="rect">
            <a:avLst/>
          </a:prstGeom>
          <a:noFill/>
          <a:ln w="0">
            <a:noFill/>
          </a:ln>
        </p:spPr>
        <p:txBody>
          <a:bodyPr lIns="92160" rIns="92160" tIns="46080" bIns="46080" anchor="t">
            <a:normAutofit/>
          </a:bodyPr>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There has been insufficient time allowed to determine what will be the utilities “native load”</a:t>
            </a:r>
            <a:endParaRPr b="0" lang="en-US" sz="2000" strike="noStrike" u="none">
              <a:solidFill>
                <a:srgbClr val="000000"/>
              </a:solidFill>
              <a:effectLst/>
              <a:uFillTx/>
              <a:latin typeface="Arial"/>
            </a:endParaRPr>
          </a:p>
          <a:p>
            <a:pPr lvl="1" marL="731880" indent="-285840">
              <a:lnSpc>
                <a:spcPct val="100000"/>
              </a:lnSpc>
              <a:buClr>
                <a:srgbClr val="990000"/>
              </a:buClr>
              <a:buFont typeface="Helv"/>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Whatever definition of native load is defined should provide all customers, including customers who shopped, access to the benefits of existing generation assets.  Such assets were built and retained because of the assurances provided by all customers.</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042C921-E1DB-4725-9A41-7936B91A9BF1}"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8354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1998-01-28T12:10:42Z</dcterms:created>
  <dc:creator>EES</dc:creator>
  <dc:description/>
  <dc:language>en-US</dc:language>
  <cp:lastModifiedBy>sstoness</cp:lastModifiedBy>
  <cp:lastPrinted>2000-12-22T20:38:21Z</cp:lastPrinted>
  <dcterms:modified xsi:type="dcterms:W3CDTF">2000-12-26T13:15:23Z</dcterms:modified>
  <cp:revision>316</cp:revision>
  <dc:subject/>
  <dc:title>Project Team Meeting</dc:title>
</cp:coreProperties>
</file>