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wmf" ContentType="image/x-wmf"/>
  <Override PartName="/ppt/slides/slide1.xml" ContentType="application/vnd.openxmlformats-officedocument.presentationml.slide+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Lst>
  <p:sldSz cx="9144000" cy="6858000"/>
  <p:notesSz cx="6997700" cy="9283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Click to edit the title text format</a:t>
            </a:r>
            <a:endParaRPr b="0" lang="en-US" sz="2800" strike="noStrike" u="none">
              <a:solidFill>
                <a:srgbClr val="004386"/>
              </a:solidFill>
              <a:effectLst/>
              <a:uFillTx/>
              <a:latin typeface="Arial Black"/>
            </a:endParaRPr>
          </a:p>
        </p:txBody>
      </p:sp>
      <p:sp>
        <p:nvSpPr>
          <p:cNvPr id="1" name="PlaceHolder 2"/>
          <p:cNvSpPr>
            <a:spLocks noGrp="1"/>
          </p:cNvSpPr>
          <p:nvPr>
            <p:ph type="body"/>
          </p:nvPr>
        </p:nvSpPr>
        <p:spPr>
          <a:xfrm>
            <a:off x="907920" y="1253880"/>
            <a:ext cx="7331040" cy="4714920"/>
          </a:xfrm>
          <a:prstGeom prst="rect">
            <a:avLst/>
          </a:prstGeom>
          <a:noFill/>
          <a:ln w="0">
            <a:noFill/>
          </a:ln>
        </p:spPr>
        <p:txBody>
          <a:bodyPr lIns="92160" rIns="92160" tIns="46080" bIns="46080" anchor="t">
            <a:normAutofit/>
          </a:bodyPr>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Click to edit the outline text format</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1068480" indent="-235080">
              <a:spcBef>
                <a:spcPts val="499"/>
              </a:spcBef>
              <a:spcAft>
                <a:spcPts val="499"/>
              </a:spcAft>
              <a:buClr>
                <a:srgbClr val="99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450800" indent="-27936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782720" indent="-2300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782720" indent="-23004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782720" indent="-23004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
        <p:nvSpPr>
          <p:cNvPr id="2" name=""/>
          <p:cNvSpPr/>
          <p:nvPr/>
        </p:nvSpPr>
        <p:spPr>
          <a:xfrm>
            <a:off x="426960" y="1038240"/>
            <a:ext cx="8331120" cy="100080"/>
          </a:xfrm>
          <a:prstGeom prst="rect">
            <a:avLst/>
          </a:prstGeom>
          <a:gradFill rotWithShape="0">
            <a:gsLst>
              <a:gs pos="0">
                <a:srgbClr val="8eabc9"/>
              </a:gs>
              <a:gs pos="100000">
                <a:srgbClr val="004386"/>
              </a:gs>
            </a:gsLst>
            <a:lin ang="108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3" name=""/>
          <p:cNvGrpSpPr/>
          <p:nvPr/>
        </p:nvGrpSpPr>
        <p:grpSpPr>
          <a:xfrm>
            <a:off x="8253360" y="6027840"/>
            <a:ext cx="779040" cy="723960"/>
            <a:chOff x="8253360" y="6027840"/>
            <a:chExt cx="779040" cy="723960"/>
          </a:xfrm>
        </p:grpSpPr>
        <p:pic>
          <p:nvPicPr>
            <p:cNvPr id="4" name="" descr=""/>
            <p:cNvPicPr/>
            <p:nvPr/>
          </p:nvPicPr>
          <p:blipFill>
            <a:blip r:embed="rId2"/>
            <a:stretch/>
          </p:blipFill>
          <p:spPr>
            <a:xfrm>
              <a:off x="8253360" y="6027840"/>
              <a:ext cx="743400" cy="723960"/>
            </a:xfrm>
            <a:prstGeom prst="rect">
              <a:avLst/>
            </a:prstGeom>
            <a:noFill/>
            <a:ln w="0">
              <a:noFill/>
            </a:ln>
          </p:spPr>
        </p:pic>
        <p:sp>
          <p:nvSpPr>
            <p:cNvPr id="5" name=""/>
            <p:cNvSpPr/>
            <p:nvPr/>
          </p:nvSpPr>
          <p:spPr>
            <a:xfrm>
              <a:off x="8956080" y="6431040"/>
              <a:ext cx="76320" cy="106920"/>
            </a:xfrm>
            <a:prstGeom prst="rect">
              <a:avLst/>
            </a:prstGeom>
            <a:noFill/>
            <a:ln w="0">
              <a:noFill/>
            </a:ln>
          </p:spPr>
          <p:style>
            <a:lnRef idx="0"/>
            <a:fillRef idx="0"/>
            <a:effectRef idx="0"/>
            <a:fontRef idx="minor"/>
          </p:style>
          <p:txBody>
            <a:bodyPr lIns="0" rIns="0" tIns="0" bIns="0" anchor="t">
              <a:spAutoFit/>
            </a:bodyPr>
            <a:p>
              <a:pPr algn="ctr">
                <a:lnSpc>
                  <a:spcPct val="100000"/>
                </a:lnSpc>
                <a:spcBef>
                  <a:spcPts val="437"/>
                </a:spcBef>
                <a:tabLst>
                  <a:tab algn="l" pos="0"/>
                  <a:tab algn="l" pos="819000"/>
                  <a:tab algn="l" pos="1638360"/>
                  <a:tab algn="l" pos="2457360"/>
                  <a:tab algn="l" pos="3276720"/>
                  <a:tab algn="l" pos="4095720"/>
                  <a:tab algn="l" pos="4915080"/>
                  <a:tab algn="l" pos="5734080"/>
                  <a:tab algn="l" pos="6553080"/>
                  <a:tab algn="l" pos="7372440"/>
                  <a:tab algn="l" pos="8191440"/>
                  <a:tab algn="l" pos="9010800"/>
                  <a:tab algn="l" pos="9829800"/>
                  <a:tab algn="l" pos="10648800"/>
                </a:tabLst>
              </a:pPr>
              <a:r>
                <a:rPr b="0" lang="en-US" sz="700" strike="noStrike" u="none">
                  <a:solidFill>
                    <a:srgbClr val="0000ff"/>
                  </a:solidFill>
                  <a:effectLst/>
                  <a:uFillTx/>
                  <a:latin typeface="Arial"/>
                </a:rPr>
                <a:t>®</a:t>
              </a:r>
              <a:endParaRPr b="0" lang="en-US" sz="700" strike="noStrike" u="none">
                <a:solidFill>
                  <a:srgbClr val="000000"/>
                </a:solidFill>
                <a:effectLst/>
                <a:uFillTx/>
                <a:latin typeface="Times New Roman"/>
              </a:endParaRPr>
            </a:p>
          </p:txBody>
        </p:sp>
      </p:grpSp>
      <p:sp>
        <p:nvSpPr>
          <p:cNvPr id="6" name="PlaceHolder 3"/>
          <p:cNvSpPr>
            <a:spLocks noGrp="1"/>
          </p:cNvSpPr>
          <p:nvPr>
            <p:ph type="sldNum" idx="1"/>
          </p:nvPr>
        </p:nvSpPr>
        <p:spPr>
          <a:xfrm>
            <a:off x="2755800" y="635328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8DC20CB-4FAC-4737-B5C4-3A75602EC04C}"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7" name=""/>
          <p:cNvSpPr/>
          <p:nvPr/>
        </p:nvSpPr>
        <p:spPr>
          <a:xfrm>
            <a:off x="4660920" y="6566040"/>
            <a:ext cx="3290760" cy="246600"/>
          </a:xfrm>
          <a:prstGeom prst="rect">
            <a:avLst/>
          </a:prstGeom>
          <a:noFill/>
          <a:ln w="0">
            <a:noFill/>
          </a:ln>
        </p:spPr>
        <p:style>
          <a:lnRef idx="0"/>
          <a:fillRef idx="0"/>
          <a:effectRef idx="0"/>
          <a:fontRef idx="minor"/>
        </p:style>
        <p:txBody>
          <a:bodyPr lIns="90000" rIns="90000" tIns="46800" bIns="46800" anchor="t">
            <a:spAutoFit/>
          </a:bodyPr>
          <a:p>
            <a:pPr indent="0">
              <a:lnSpc>
                <a:spcPct val="100000"/>
              </a:lnSpc>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Confidential and Covered by Attorney Client Privilege</a:t>
            </a:r>
            <a:endParaRPr b="0" lang="en-US" sz="10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2195640" y="2849040"/>
            <a:ext cx="62640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4386"/>
                </a:solidFill>
                <a:effectLst/>
                <a:uFillTx/>
                <a:latin typeface="Arial Black"/>
              </a:rPr>
              <a:t>Click to edit the title text format</a:t>
            </a:r>
            <a:endParaRPr b="0" lang="en-US" sz="3600" strike="noStrike" u="none">
              <a:solidFill>
                <a:srgbClr val="004386"/>
              </a:solidFill>
              <a:effectLst/>
              <a:uFillTx/>
              <a:latin typeface="Arial Black"/>
            </a:endParaRPr>
          </a:p>
        </p:txBody>
      </p:sp>
      <p:grpSp>
        <p:nvGrpSpPr>
          <p:cNvPr id="9" name=""/>
          <p:cNvGrpSpPr/>
          <p:nvPr/>
        </p:nvGrpSpPr>
        <p:grpSpPr>
          <a:xfrm>
            <a:off x="8253360" y="6027840"/>
            <a:ext cx="779040" cy="723960"/>
            <a:chOff x="8253360" y="6027840"/>
            <a:chExt cx="779040" cy="723960"/>
          </a:xfrm>
        </p:grpSpPr>
        <p:pic>
          <p:nvPicPr>
            <p:cNvPr id="10" name="" descr=""/>
            <p:cNvPicPr/>
            <p:nvPr/>
          </p:nvPicPr>
          <p:blipFill>
            <a:blip r:embed="rId2"/>
            <a:stretch/>
          </p:blipFill>
          <p:spPr>
            <a:xfrm>
              <a:off x="8253360" y="6027840"/>
              <a:ext cx="743400" cy="723960"/>
            </a:xfrm>
            <a:prstGeom prst="rect">
              <a:avLst/>
            </a:prstGeom>
            <a:noFill/>
            <a:ln w="0">
              <a:noFill/>
            </a:ln>
          </p:spPr>
        </p:pic>
        <p:sp>
          <p:nvSpPr>
            <p:cNvPr id="11" name=""/>
            <p:cNvSpPr/>
            <p:nvPr/>
          </p:nvSpPr>
          <p:spPr>
            <a:xfrm>
              <a:off x="8956080" y="6431040"/>
              <a:ext cx="76320" cy="106920"/>
            </a:xfrm>
            <a:prstGeom prst="rect">
              <a:avLst/>
            </a:prstGeom>
            <a:noFill/>
            <a:ln w="0">
              <a:noFill/>
            </a:ln>
          </p:spPr>
          <p:style>
            <a:lnRef idx="0"/>
            <a:fillRef idx="0"/>
            <a:effectRef idx="0"/>
            <a:fontRef idx="minor"/>
          </p:style>
          <p:txBody>
            <a:bodyPr lIns="0" rIns="0" tIns="0" bIns="0" anchor="t">
              <a:spAutoFit/>
            </a:bodyPr>
            <a:p>
              <a:pPr algn="ctr">
                <a:lnSpc>
                  <a:spcPct val="100000"/>
                </a:lnSpc>
                <a:spcBef>
                  <a:spcPts val="437"/>
                </a:spcBef>
                <a:tabLst>
                  <a:tab algn="l" pos="0"/>
                  <a:tab algn="l" pos="819000"/>
                  <a:tab algn="l" pos="1638360"/>
                  <a:tab algn="l" pos="2457360"/>
                  <a:tab algn="l" pos="3276720"/>
                  <a:tab algn="l" pos="4095720"/>
                  <a:tab algn="l" pos="4915080"/>
                  <a:tab algn="l" pos="5734080"/>
                  <a:tab algn="l" pos="6553080"/>
                  <a:tab algn="l" pos="7372440"/>
                  <a:tab algn="l" pos="8191440"/>
                  <a:tab algn="l" pos="9010800"/>
                  <a:tab algn="l" pos="9829800"/>
                  <a:tab algn="l" pos="10648800"/>
                </a:tabLst>
              </a:pPr>
              <a:r>
                <a:rPr b="0" lang="en-US" sz="700" strike="noStrike" u="none">
                  <a:solidFill>
                    <a:srgbClr val="0000ff"/>
                  </a:solidFill>
                  <a:effectLst/>
                  <a:uFillTx/>
                  <a:latin typeface="Arial"/>
                </a:rPr>
                <a:t>®</a:t>
              </a:r>
              <a:endParaRPr b="0" lang="en-US" sz="700" strike="noStrike" u="none">
                <a:solidFill>
                  <a:srgbClr val="000000"/>
                </a:solidFill>
                <a:effectLst/>
                <a:uFillTx/>
                <a:latin typeface="Times New Roman"/>
              </a:endParaRPr>
            </a:p>
          </p:txBody>
        </p:sp>
      </p:grpSp>
      <p:sp>
        <p:nvSpPr>
          <p:cNvPr id="12" name="PlaceHolder 2"/>
          <p:cNvSpPr>
            <a:spLocks noGrp="1"/>
          </p:cNvSpPr>
          <p:nvPr>
            <p:ph type="sldNum" idx="2"/>
          </p:nvPr>
        </p:nvSpPr>
        <p:spPr>
          <a:xfrm>
            <a:off x="4365360" y="6430680"/>
            <a:ext cx="1904760" cy="27468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B63737A-F3A7-48AF-B87D-FEF74BD5E4C5}" type="slidenum">
              <a:rPr b="1"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13"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cc9900"/>
                </a:solidFill>
                <a:effectLst/>
                <a:uFillTx/>
                <a:latin typeface="Arial"/>
              </a:rPr>
              <a:t>Click to edit the outline text format</a:t>
            </a:r>
            <a:endParaRPr b="1" i="1" lang="en-US" sz="2400" strike="noStrike" u="none">
              <a:solidFill>
                <a:srgbClr val="cc9900"/>
              </a:solidFill>
              <a:effectLst/>
              <a:uFillTx/>
              <a:latin typeface="Arial"/>
            </a:endParaRPr>
          </a:p>
          <a:p>
            <a:pPr lvl="1" marL="409680" indent="36360" algn="ctr">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768240" indent="65160" algn="ctr">
              <a:spcBef>
                <a:spcPts val="499"/>
              </a:spcBef>
              <a:spcAft>
                <a:spcPts val="499"/>
              </a:spcAft>
              <a:buClr>
                <a:srgbClr val="990000"/>
              </a:buClr>
              <a:buSzPct val="150000"/>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082520" indent="88920" algn="ctr">
              <a:spcBef>
                <a:spcPts val="499"/>
              </a:spcBef>
              <a:spcAft>
                <a:spcPts val="499"/>
              </a:spcAft>
              <a:buClr>
                <a:srgbClr val="99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434960" indent="117720" algn="ctr">
              <a:spcBef>
                <a:spcPts val="499"/>
              </a:spcBef>
              <a:spcAft>
                <a:spcPts val="499"/>
              </a:spcAft>
              <a:buClr>
                <a:srgbClr val="99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434960" indent="11772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434960" indent="11772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25320" y="1996920"/>
            <a:ext cx="7834320" cy="183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4386"/>
                </a:solidFill>
                <a:effectLst/>
                <a:uFillTx/>
                <a:latin typeface="Arial Black"/>
              </a:rPr>
              <a:t>Enron Dec 27, 2000 Testimony to California Public Utilities Commission Draft 2</a:t>
            </a:r>
            <a:endParaRPr b="0" lang="en-US" sz="3600" strike="noStrike" u="none">
              <a:solidFill>
                <a:srgbClr val="004386"/>
              </a:solidFill>
              <a:effectLst/>
              <a:uFillTx/>
              <a:latin typeface="Arial Black"/>
            </a:endParaRPr>
          </a:p>
        </p:txBody>
      </p:sp>
      <p:sp>
        <p:nvSpPr>
          <p:cNvPr id="15" name="PlaceHolder 2"/>
          <p:cNvSpPr>
            <a:spLocks noGrp="1"/>
          </p:cNvSpPr>
          <p:nvPr>
            <p:ph type="subTitle"/>
          </p:nvPr>
        </p:nvSpPr>
        <p:spPr>
          <a:xfrm>
            <a:off x="2192400" y="4976640"/>
            <a:ext cx="6254640" cy="935280"/>
          </a:xfrm>
          <a:prstGeom prst="rect">
            <a:avLst/>
          </a:prstGeom>
          <a:noFill/>
          <a:ln w="0">
            <a:noFill/>
          </a:ln>
          <a:effectLst>
            <a:outerShdw dist="17819" dir="2700000" blurRad="0" rotWithShape="0">
              <a:srgbClr val="000000"/>
            </a:outerShdw>
          </a:effectLst>
        </p:spPr>
        <p:txBody>
          <a:bodyPr lIns="92160" rIns="92160" tIns="46080" bIns="460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cc9900"/>
                </a:solidFill>
                <a:effectLst/>
                <a:uFillTx/>
                <a:latin typeface="Arial"/>
              </a:rPr>
              <a:t>Friday Dec. 22, 2000</a:t>
            </a:r>
            <a:endParaRPr b="1" i="1" lang="en-US" sz="2400" strike="noStrike" u="none">
              <a:solidFill>
                <a:srgbClr val="cc9900"/>
              </a:solidFill>
              <a:effectLst/>
              <a:uFillTx/>
              <a:latin typeface="Arial"/>
            </a:endParaRPr>
          </a:p>
        </p:txBody>
      </p:sp>
      <p:sp>
        <p:nvSpPr>
          <p:cNvPr id="4" name="PlaceHolder 3"/>
          <p:cNvSpPr>
            <a:spLocks noGrp="1"/>
          </p:cNvSpPr>
          <p:nvPr>
            <p:ph type="sldNum" idx="1"/>
          </p:nvPr>
        </p:nvSpPr>
        <p:spPr/>
        <p:txBody>
          <a:bodyPr/>
          <a:p>
            <a:fld id="{28DC2625-B3D9-4339-95D1-0498049F3B79}" type="slidenum">
              <a:t>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Enron California Solution</a:t>
            </a:r>
            <a:endParaRPr b="0" lang="en-US" sz="2800" strike="noStrike" u="none">
              <a:solidFill>
                <a:srgbClr val="004386"/>
              </a:solidFill>
              <a:effectLst/>
              <a:uFillTx/>
              <a:latin typeface="Arial Black"/>
            </a:endParaRPr>
          </a:p>
        </p:txBody>
      </p:sp>
      <p:sp>
        <p:nvSpPr>
          <p:cNvPr id="17" name="PlaceHolder 2"/>
          <p:cNvSpPr>
            <a:spLocks noGrp="1"/>
          </p:cNvSpPr>
          <p:nvPr>
            <p:ph/>
          </p:nvPr>
        </p:nvSpPr>
        <p:spPr>
          <a:xfrm>
            <a:off x="907920" y="1143000"/>
            <a:ext cx="7331040" cy="3625920"/>
          </a:xfrm>
          <a:prstGeom prst="rect">
            <a:avLst/>
          </a:prstGeom>
          <a:noFill/>
          <a:ln w="0">
            <a:noFill/>
          </a:ln>
        </p:spPr>
        <p:txBody>
          <a:bodyPr lIns="92160" rIns="92160" tIns="46080" bIns="46080" anchor="t">
            <a:normAutofit fontScale="77500" lnSpcReduction="19999"/>
          </a:bodyPr>
          <a:p>
            <a:pPr marL="344520" indent="-344520" algn="just">
              <a:spcBef>
                <a:spcPts val="249"/>
              </a:spcBef>
              <a:spcAft>
                <a:spcPts val="24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That PG&amp;E and SCE be made solvent:</a:t>
            </a:r>
            <a:endParaRPr b="0" lang="en-US" sz="1000" strike="noStrike" u="none">
              <a:solidFill>
                <a:srgbClr val="000000"/>
              </a:solidFill>
              <a:effectLst/>
              <a:uFillTx/>
              <a:latin typeface="Arial"/>
            </a:endParaRPr>
          </a:p>
          <a:p>
            <a:pPr lvl="2" marL="1068480" indent="-235080" algn="just">
              <a:spcBef>
                <a:spcPts val="249"/>
              </a:spcBef>
              <a:spcAft>
                <a:spcPts val="2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 interim order that would increase the  generation portion of bundled rates (the frozen rate been increased on a transitional basis.)</a:t>
            </a:r>
            <a:endParaRPr b="0" lang="en-US" sz="1000" strike="noStrike" u="none">
              <a:solidFill>
                <a:srgbClr val="000000"/>
              </a:solidFill>
              <a:effectLst/>
              <a:uFillTx/>
              <a:latin typeface="Arial"/>
            </a:endParaRPr>
          </a:p>
          <a:p>
            <a:pPr lvl="3" marL="1450800" indent="-279360" algn="just">
              <a:spcBef>
                <a:spcPts val="249"/>
              </a:spcBef>
              <a:spcAft>
                <a:spcPts val="249"/>
              </a:spcAft>
              <a:buClr>
                <a:srgbClr val="99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Equivalent to 15% for large customers</a:t>
            </a:r>
            <a:endParaRPr b="0" lang="en-US" sz="1000" strike="noStrike" u="none">
              <a:solidFill>
                <a:srgbClr val="000000"/>
              </a:solidFill>
              <a:effectLst/>
              <a:uFillTx/>
              <a:latin typeface="Arial"/>
            </a:endParaRPr>
          </a:p>
          <a:p>
            <a:pPr lvl="3" marL="1450800" indent="-279360" algn="just">
              <a:spcBef>
                <a:spcPts val="249"/>
              </a:spcBef>
              <a:spcAft>
                <a:spcPts val="249"/>
              </a:spcAft>
              <a:buClr>
                <a:srgbClr val="99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Equivalent to 10% for small customers</a:t>
            </a:r>
            <a:endParaRPr b="0" lang="en-US" sz="1000" strike="noStrike" u="none">
              <a:solidFill>
                <a:srgbClr val="000000"/>
              </a:solidFill>
              <a:effectLst/>
              <a:uFillTx/>
              <a:latin typeface="Arial"/>
            </a:endParaRPr>
          </a:p>
          <a:p>
            <a:pPr lvl="2" marL="1068480" indent="-235080" algn="just">
              <a:spcBef>
                <a:spcPts val="249"/>
              </a:spcBef>
              <a:spcAft>
                <a:spcPts val="2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Utilities be allowed to buy forward contract beyond 2 years and use existing generation  to mitigate current high costs.   Utilities be provided with assurances that they will get to recover such costs reasonably incurred. </a:t>
            </a:r>
            <a:endParaRPr b="0" lang="en-US" sz="1000" strike="noStrike" u="none">
              <a:solidFill>
                <a:srgbClr val="000000"/>
              </a:solidFill>
              <a:effectLst/>
              <a:uFillTx/>
              <a:latin typeface="Arial"/>
            </a:endParaRPr>
          </a:p>
          <a:p>
            <a:pPr lvl="2" marL="1068480" indent="-235080" algn="just">
              <a:spcBef>
                <a:spcPts val="249"/>
              </a:spcBef>
              <a:spcAft>
                <a:spcPts val="2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That the current mechanisms (rate freeze at the higher level, CTC charge, etc) be kept in place during the transition time.</a:t>
            </a:r>
            <a:endParaRPr b="0" lang="en-US" sz="1000" strike="noStrike" u="none">
              <a:solidFill>
                <a:srgbClr val="000000"/>
              </a:solidFill>
              <a:effectLst/>
              <a:uFillTx/>
              <a:latin typeface="Arial"/>
            </a:endParaRPr>
          </a:p>
          <a:p>
            <a:pPr marL="344520" indent="-344520" algn="just">
              <a:spcBef>
                <a:spcPts val="249"/>
              </a:spcBef>
              <a:spcAft>
                <a:spcPts val="24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Parties have opportunity for parties to have opportunity to make their case in a non expedited hearing.</a:t>
            </a: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marL="344520" indent="-344520" algn="just">
              <a:spcBef>
                <a:spcPts val="249"/>
              </a:spcBef>
              <a:spcAft>
                <a:spcPts val="24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Any order, should incorporate the following suggestions:</a:t>
            </a:r>
            <a:endParaRPr b="0" lang="en-US" sz="1000" strike="noStrike" u="none">
              <a:solidFill>
                <a:srgbClr val="000000"/>
              </a:solidFill>
              <a:effectLst/>
              <a:uFillTx/>
              <a:latin typeface="Arial"/>
            </a:endParaRPr>
          </a:p>
          <a:p>
            <a:pPr lvl="2" marL="1068480" indent="-235080" algn="just">
              <a:spcBef>
                <a:spcPts val="249"/>
              </a:spcBef>
              <a:spcAft>
                <a:spcPts val="2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That the rate freeze period not be ended for some time (transition period) to allow:</a:t>
            </a:r>
            <a:endParaRPr b="0" lang="en-US" sz="1000" strike="noStrike" u="none">
              <a:solidFill>
                <a:srgbClr val="000000"/>
              </a:solidFill>
              <a:effectLst/>
              <a:uFillTx/>
              <a:latin typeface="Arial"/>
            </a:endParaRPr>
          </a:p>
          <a:p>
            <a:pPr lvl="3" marL="1450800" indent="-279360" algn="just">
              <a:spcBef>
                <a:spcPts val="249"/>
              </a:spcBef>
              <a:spcAft>
                <a:spcPts val="249"/>
              </a:spcAft>
              <a:buClr>
                <a:srgbClr val="99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Opportunity for customers to have time to prepare for the need to buy power (3-12months is typical in other jurisdictions) </a:t>
            </a:r>
            <a:endParaRPr b="0" lang="en-US" sz="1000" strike="noStrike" u="none">
              <a:solidFill>
                <a:srgbClr val="000000"/>
              </a:solidFill>
              <a:effectLst/>
              <a:uFillTx/>
              <a:latin typeface="Arial"/>
            </a:endParaRPr>
          </a:p>
          <a:p>
            <a:pPr lvl="3" marL="1450800" indent="-279360" algn="just">
              <a:spcBef>
                <a:spcPts val="249"/>
              </a:spcBef>
              <a:spcAft>
                <a:spcPts val="249"/>
              </a:spcAft>
              <a:buClr>
                <a:srgbClr val="99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The markets to recover from PG&amp;E / SCE buying massive quantities in very tight markets.</a:t>
            </a:r>
            <a:endParaRPr b="0" lang="en-US" sz="1000" strike="noStrike" u="none">
              <a:solidFill>
                <a:srgbClr val="000000"/>
              </a:solidFill>
              <a:effectLst/>
              <a:uFillTx/>
              <a:latin typeface="Arial"/>
            </a:endParaRPr>
          </a:p>
          <a:p>
            <a:pPr lvl="2" marL="1068480" indent="-235080" algn="just">
              <a:spcBef>
                <a:spcPts val="249"/>
              </a:spcBef>
              <a:spcAft>
                <a:spcPts val="2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That all customers be given equal opportunity to return to bundled rates, if available, without penalty or delay.</a:t>
            </a:r>
            <a:endParaRPr b="0" lang="en-US" sz="1000" strike="noStrike" u="none">
              <a:solidFill>
                <a:srgbClr val="000000"/>
              </a:solidFill>
              <a:effectLst/>
              <a:uFillTx/>
              <a:latin typeface="Arial"/>
            </a:endParaRPr>
          </a:p>
          <a:p>
            <a:pPr marL="344520" indent="-344520" algn="just">
              <a:spcBef>
                <a:spcPts val="249"/>
              </a:spcBef>
              <a:spcAft>
                <a:spcPts val="24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Enron also proposes that a special hearing be convened to address items that would solve some of the supply problems in California by opening up the opportunity for smaller customers to respond to price signals.  Some examples that Enron is keen to pursue are:</a:t>
            </a:r>
            <a:endParaRPr b="0" lang="en-US" sz="1000" strike="noStrike" u="none">
              <a:solidFill>
                <a:srgbClr val="000000"/>
              </a:solidFill>
              <a:effectLst/>
              <a:uFillTx/>
              <a:latin typeface="Arial"/>
            </a:endParaRPr>
          </a:p>
          <a:p>
            <a:pPr lvl="1" marL="731880" indent="-285840" algn="just">
              <a:spcBef>
                <a:spcPts val="249"/>
              </a:spcBef>
              <a:spcAft>
                <a:spcPts val="2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Enron would like a special tariff to be implemented that would allow us to invest $30m in remote metering equipment and negotiate load curtailment of customers.</a:t>
            </a:r>
            <a:endParaRPr b="0" lang="en-US" sz="1000" strike="noStrike" u="none">
              <a:solidFill>
                <a:srgbClr val="000000"/>
              </a:solidFill>
              <a:effectLst/>
              <a:uFillTx/>
              <a:latin typeface="Arial"/>
            </a:endParaRPr>
          </a:p>
          <a:p>
            <a:pPr lvl="1" marL="731880" indent="-285840" algn="just">
              <a:spcBef>
                <a:spcPts val="249"/>
              </a:spcBef>
              <a:spcAft>
                <a:spcPts val="2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Enron would like relaxation of standby rates to allow distributed generation.</a:t>
            </a:r>
            <a:endParaRPr b="0" lang="en-US" sz="1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1CCFDBCC-2408-4040-9A2E-F3179AD40E8A}"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4386"/>
                </a:solidFill>
                <a:effectLst/>
                <a:uFillTx/>
                <a:latin typeface="Arial Black"/>
              </a:rPr>
              <a:t>Enron would like a special tariff to be implemented that would allow us to invest $30m in remote metering equipment and negotiate load curtailment of PG&amp;E / SCE customers.  Details:</a:t>
            </a:r>
            <a:endParaRPr b="0" lang="en-US" sz="1600" strike="noStrike" u="none">
              <a:solidFill>
                <a:srgbClr val="004386"/>
              </a:solidFill>
              <a:effectLst/>
              <a:uFillTx/>
              <a:latin typeface="Arial Black"/>
            </a:endParaRPr>
          </a:p>
        </p:txBody>
      </p:sp>
      <p:sp>
        <p:nvSpPr>
          <p:cNvPr id="19"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85000" lnSpcReduction="9999"/>
          </a:bodyPr>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Currently smaller customers have not been approached or given the opportunity to respond to high prices.</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 considering investing $30m in California to experiment on load curtailment by commercial customers.</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big challenge of the current structure is that the benefits (lower procurement costs for the Utility) of such experiment would completely flow back to the Utility leaving no incentive for Enron or the customer to transact.</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following tariff, if approved, would allow Enron to market this experimental product to commercial customers while creating benefits to the utility.</a:t>
            </a:r>
            <a:endParaRPr b="0" lang="en-US" sz="1800" strike="noStrike" u="none">
              <a:solidFill>
                <a:srgbClr val="000000"/>
              </a:solidFill>
              <a:effectLst/>
              <a:uFillTx/>
              <a:latin typeface="Arial"/>
            </a:endParaRPr>
          </a:p>
          <a:p>
            <a:pPr lvl="1" marL="731880" indent="-285840">
              <a:spcBef>
                <a:spcPts val="400"/>
              </a:spcBef>
              <a:spcAft>
                <a:spcPts val="400"/>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 proposal is that the Utility credit the </a:t>
            </a:r>
            <a:r>
              <a:rPr b="0" lang="en-US" sz="1600" strike="noStrike" u="none">
                <a:solidFill>
                  <a:srgbClr val="000000"/>
                </a:solidFill>
                <a:effectLst/>
                <a:uFillTx/>
                <a:latin typeface="Arial"/>
              </a:rPr>
              <a:t>Load Curtailment Service Providers with 100% of the benefits they produce.</a:t>
            </a:r>
            <a:endParaRPr b="0" lang="en-US" sz="16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Utility would benefit by reduced demand on the system which will result in lower spot prices and greater system capacity (reliability).</a:t>
            </a: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Now, in this the time in this crisis to expedite such opportunities.</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97F76AE9-A42C-4EA6-B91B-6BF83EC3E725}"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4386"/>
                </a:solidFill>
                <a:effectLst/>
                <a:uFillTx/>
                <a:latin typeface="Arial Black"/>
              </a:rPr>
              <a:t>Enron would like a special tariff to be implemented that would allow us to invest $30m in remote metering equipment and negotiate load curtailment of PG&amp;E / SCE customers.  Tariff:</a:t>
            </a:r>
            <a:endParaRPr b="0" lang="en-US" sz="1600" strike="noStrike" u="none">
              <a:solidFill>
                <a:srgbClr val="004386"/>
              </a:solidFill>
              <a:effectLst/>
              <a:uFillTx/>
              <a:latin typeface="Arial Black"/>
            </a:endParaRPr>
          </a:p>
        </p:txBody>
      </p:sp>
      <p:sp>
        <p:nvSpPr>
          <p:cNvPr id="21"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92500" lnSpcReduction="9999"/>
          </a:bodyPr>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Credit to Load Curtailment Service Providers (LCSP) Rate</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Available: To any CPUC accredited entity who:</a:t>
            </a:r>
            <a:endParaRPr b="0" lang="en-US" sz="1800" strike="noStrike" u="none">
              <a:solidFill>
                <a:srgbClr val="000000"/>
              </a:solidFill>
              <a:effectLst/>
              <a:uFillTx/>
              <a:latin typeface="Arial"/>
            </a:endParaRPr>
          </a:p>
          <a:p>
            <a:pPr lvl="2" marL="1068480" indent="-235080">
              <a:spcBef>
                <a:spcPts val="499"/>
              </a:spcBef>
              <a:spcAft>
                <a:spcPts val="49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Installs remote metering on customer equipment or total load.</a:t>
            </a:r>
            <a:endParaRPr b="0" lang="en-US" sz="2000" strike="noStrike" u="none">
              <a:solidFill>
                <a:srgbClr val="000000"/>
              </a:solidFill>
              <a:effectLst/>
              <a:uFillTx/>
              <a:latin typeface="Arial"/>
            </a:endParaRPr>
          </a:p>
          <a:p>
            <a:pPr lvl="2" marL="1068480" indent="-235080">
              <a:spcBef>
                <a:spcPts val="499"/>
              </a:spcBef>
              <a:spcAft>
                <a:spcPts val="49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Negotiates a arrangement with multiple customers that would share the utility benefits of curtailment with the customer.</a:t>
            </a:r>
            <a:endParaRPr b="0" lang="en-US" sz="2000" strike="noStrike" u="none">
              <a:solidFill>
                <a:srgbClr val="000000"/>
              </a:solidFill>
              <a:effectLst/>
              <a:uFillTx/>
              <a:latin typeface="Arial"/>
            </a:endParaRPr>
          </a:p>
          <a:p>
            <a:pPr lvl="2" marL="1068480" indent="-235080">
              <a:spcBef>
                <a:spcPts val="499"/>
              </a:spcBef>
              <a:spcAft>
                <a:spcPts val="49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Who measures and keeps records that demonstrate savings to Utility.  Such records to be audited by the CPUC at its discretion.</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Rate:</a:t>
            </a:r>
            <a:endParaRPr b="0" lang="en-US" sz="2000" strike="noStrike" u="none">
              <a:solidFill>
                <a:srgbClr val="000000"/>
              </a:solidFill>
              <a:effectLst/>
              <a:uFillTx/>
              <a:latin typeface="Arial"/>
            </a:endParaRPr>
          </a:p>
          <a:p>
            <a:pPr lvl="2" marL="1068480" indent="-235080">
              <a:spcBef>
                <a:spcPts val="499"/>
              </a:spcBef>
              <a:spcAft>
                <a:spcPts val="49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Utility to pay LCSP 100% of avoided generation costs as measured by Px (or its successor).</a:t>
            </a:r>
            <a:endParaRPr b="0" lang="en-US" sz="2000" strike="noStrike" u="none">
              <a:solidFill>
                <a:srgbClr val="000000"/>
              </a:solidFill>
              <a:effectLst/>
              <a:uFillTx/>
              <a:latin typeface="Arial"/>
            </a:endParaRPr>
          </a:p>
          <a:p>
            <a:pPr lvl="2" marL="1068480" indent="0">
              <a:spcBef>
                <a:spcPts val="499"/>
              </a:spcBef>
              <a:spcAft>
                <a:spcPts val="499"/>
              </a:spcAft>
              <a:buNone/>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E3E53E79-55F3-4FA6-8D6A-82598892714A}" type="slidenum">
              <a:t>4</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8279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1998-01-28T12:10:42Z</dcterms:created>
  <dc:creator>EES</dc:creator>
  <dc:description/>
  <dc:language>en-US</dc:language>
  <cp:lastModifiedBy>sstoness</cp:lastModifiedBy>
  <cp:lastPrinted>2000-12-22T20:38:21Z</cp:lastPrinted>
  <dcterms:modified xsi:type="dcterms:W3CDTF">2000-12-22T21:21:18Z</dcterms:modified>
  <cp:revision>314</cp:revision>
  <dc:subject/>
  <dc:title>Project Team Meeting</dc:title>
</cp:coreProperties>
</file>