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_rels/presentation.xml.rels" ContentType="application/vnd.openxmlformats-package.relationships+xml"/>
  <Override PartName="/ppt/media/image1.wmf" ContentType="image/x-wmf"/>
  <Override PartName="/ppt/slides/slide1.xml" ContentType="application/vnd.openxmlformats-officedocument.presentationml.slide+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9144000" cy="6858000"/>
  <p:notesSz cx="6997700" cy="92837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wmf"/>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wmf"/>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4386"/>
                </a:solidFill>
                <a:effectLst/>
                <a:uFillTx/>
                <a:latin typeface="Arial Black"/>
              </a:rPr>
              <a:t>Click to edit the title text format</a:t>
            </a:r>
            <a:endParaRPr b="0" lang="en-US" sz="2800" strike="noStrike" u="none">
              <a:solidFill>
                <a:srgbClr val="004386"/>
              </a:solidFill>
              <a:effectLst/>
              <a:uFillTx/>
              <a:latin typeface="Arial Black"/>
            </a:endParaRPr>
          </a:p>
        </p:txBody>
      </p:sp>
      <p:sp>
        <p:nvSpPr>
          <p:cNvPr id="1" name="PlaceHolder 2"/>
          <p:cNvSpPr>
            <a:spLocks noGrp="1"/>
          </p:cNvSpPr>
          <p:nvPr>
            <p:ph type="body"/>
          </p:nvPr>
        </p:nvSpPr>
        <p:spPr>
          <a:xfrm>
            <a:off x="907920" y="1253880"/>
            <a:ext cx="7331040" cy="4714920"/>
          </a:xfrm>
          <a:prstGeom prst="rect">
            <a:avLst/>
          </a:prstGeom>
          <a:noFill/>
          <a:ln w="0">
            <a:noFill/>
          </a:ln>
        </p:spPr>
        <p:txBody>
          <a:bodyPr lIns="92160" rIns="92160" tIns="46080" bIns="46080" anchor="t">
            <a:normAutofit/>
          </a:bodyPr>
          <a:p>
            <a:pPr marL="344520" indent="-344520">
              <a:spcBef>
                <a:spcPts val="499"/>
              </a:spcBef>
              <a:spcAft>
                <a:spcPts val="499"/>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Click to edit the outline text format</a:t>
            </a:r>
            <a:endParaRPr b="0" lang="en-US" sz="2000" strike="noStrike" u="none">
              <a:solidFill>
                <a:srgbClr val="000000"/>
              </a:solidFill>
              <a:effectLst/>
              <a:uFillTx/>
              <a:latin typeface="Arial"/>
            </a:endParaRPr>
          </a:p>
          <a:p>
            <a:pPr lvl="1" marL="731880" indent="-285840">
              <a:spcBef>
                <a:spcPts val="499"/>
              </a:spcBef>
              <a:spcAft>
                <a:spcPts val="49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Second Outline Level</a:t>
            </a:r>
            <a:endParaRPr b="0" lang="en-US" sz="2000" strike="noStrike" u="none">
              <a:solidFill>
                <a:srgbClr val="000000"/>
              </a:solidFill>
              <a:effectLst/>
              <a:uFillTx/>
              <a:latin typeface="Arial"/>
            </a:endParaRPr>
          </a:p>
          <a:p>
            <a:pPr lvl="2" marL="1068480" indent="-235080">
              <a:spcBef>
                <a:spcPts val="499"/>
              </a:spcBef>
              <a:spcAft>
                <a:spcPts val="499"/>
              </a:spcAft>
              <a:buClr>
                <a:srgbClr val="9900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Third Outline Level</a:t>
            </a:r>
            <a:endParaRPr b="0" lang="en-US" sz="2000" strike="noStrike" u="none">
              <a:solidFill>
                <a:srgbClr val="000000"/>
              </a:solidFill>
              <a:effectLst/>
              <a:uFillTx/>
              <a:latin typeface="Arial"/>
            </a:endParaRPr>
          </a:p>
          <a:p>
            <a:pPr lvl="3" marL="1450800" indent="-279360">
              <a:spcBef>
                <a:spcPts val="499"/>
              </a:spcBef>
              <a:spcAft>
                <a:spcPts val="49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Fourth Outline Level</a:t>
            </a:r>
            <a:endParaRPr b="0" lang="en-US" sz="2000" strike="noStrike" u="none">
              <a:solidFill>
                <a:srgbClr val="000000"/>
              </a:solidFill>
              <a:effectLst/>
              <a:uFillTx/>
              <a:latin typeface="Arial"/>
            </a:endParaRPr>
          </a:p>
          <a:p>
            <a:pPr lvl="4" marL="1782720" indent="-230040">
              <a:spcBef>
                <a:spcPts val="499"/>
              </a:spcBef>
              <a:spcAft>
                <a:spcPts val="49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Fifth Outline Level</a:t>
            </a:r>
            <a:endParaRPr b="0" lang="en-US" sz="2000" strike="noStrike" u="none">
              <a:solidFill>
                <a:srgbClr val="000000"/>
              </a:solidFill>
              <a:effectLst/>
              <a:uFillTx/>
              <a:latin typeface="Arial"/>
            </a:endParaRPr>
          </a:p>
          <a:p>
            <a:pPr lvl="5" marL="1782720" indent="-230040">
              <a:spcBef>
                <a:spcPts val="499"/>
              </a:spcBef>
              <a:spcAft>
                <a:spcPts val="499"/>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Sixth Outline Level</a:t>
            </a:r>
            <a:endParaRPr b="0" lang="en-US" sz="2000" strike="noStrike" u="none">
              <a:solidFill>
                <a:srgbClr val="000000"/>
              </a:solidFill>
              <a:effectLst/>
              <a:uFillTx/>
              <a:latin typeface="Arial"/>
            </a:endParaRPr>
          </a:p>
          <a:p>
            <a:pPr lvl="6" marL="1782720" indent="-230040">
              <a:spcBef>
                <a:spcPts val="499"/>
              </a:spcBef>
              <a:spcAft>
                <a:spcPts val="499"/>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Seventh Outline Level</a:t>
            </a:r>
            <a:endParaRPr b="0" lang="en-US" sz="2000" strike="noStrike" u="none">
              <a:solidFill>
                <a:srgbClr val="000000"/>
              </a:solidFill>
              <a:effectLst/>
              <a:uFillTx/>
              <a:latin typeface="Arial"/>
            </a:endParaRPr>
          </a:p>
        </p:txBody>
      </p:sp>
      <p:sp>
        <p:nvSpPr>
          <p:cNvPr id="2" name=""/>
          <p:cNvSpPr/>
          <p:nvPr/>
        </p:nvSpPr>
        <p:spPr>
          <a:xfrm>
            <a:off x="426960" y="1038240"/>
            <a:ext cx="8331120" cy="100080"/>
          </a:xfrm>
          <a:prstGeom prst="rect">
            <a:avLst/>
          </a:prstGeom>
          <a:gradFill rotWithShape="0">
            <a:gsLst>
              <a:gs pos="0">
                <a:srgbClr val="8eabc9"/>
              </a:gs>
              <a:gs pos="100000">
                <a:srgbClr val="004386"/>
              </a:gs>
            </a:gsLst>
            <a:lin ang="10800000"/>
          </a:gradFill>
          <a:ln w="0">
            <a:noFill/>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nvGrpSpPr>
          <p:cNvPr id="3" name=""/>
          <p:cNvGrpSpPr/>
          <p:nvPr/>
        </p:nvGrpSpPr>
        <p:grpSpPr>
          <a:xfrm>
            <a:off x="8253360" y="6027840"/>
            <a:ext cx="779040" cy="723960"/>
            <a:chOff x="8253360" y="6027840"/>
            <a:chExt cx="779040" cy="723960"/>
          </a:xfrm>
        </p:grpSpPr>
        <p:pic>
          <p:nvPicPr>
            <p:cNvPr id="4" name="" descr=""/>
            <p:cNvPicPr/>
            <p:nvPr/>
          </p:nvPicPr>
          <p:blipFill>
            <a:blip r:embed="rId2"/>
            <a:stretch/>
          </p:blipFill>
          <p:spPr>
            <a:xfrm>
              <a:off x="8253360" y="6027840"/>
              <a:ext cx="743400" cy="723960"/>
            </a:xfrm>
            <a:prstGeom prst="rect">
              <a:avLst/>
            </a:prstGeom>
            <a:noFill/>
            <a:ln w="0">
              <a:noFill/>
            </a:ln>
          </p:spPr>
        </p:pic>
        <p:sp>
          <p:nvSpPr>
            <p:cNvPr id="5" name=""/>
            <p:cNvSpPr/>
            <p:nvPr/>
          </p:nvSpPr>
          <p:spPr>
            <a:xfrm>
              <a:off x="8956080" y="6431040"/>
              <a:ext cx="76320" cy="106920"/>
            </a:xfrm>
            <a:prstGeom prst="rect">
              <a:avLst/>
            </a:prstGeom>
            <a:noFill/>
            <a:ln w="0">
              <a:noFill/>
            </a:ln>
          </p:spPr>
          <p:style>
            <a:lnRef idx="0"/>
            <a:fillRef idx="0"/>
            <a:effectRef idx="0"/>
            <a:fontRef idx="minor"/>
          </p:style>
          <p:txBody>
            <a:bodyPr lIns="0" rIns="0" tIns="0" bIns="0" anchor="t">
              <a:spAutoFit/>
            </a:bodyPr>
            <a:p>
              <a:pPr algn="ctr">
                <a:lnSpc>
                  <a:spcPct val="100000"/>
                </a:lnSpc>
                <a:spcBef>
                  <a:spcPts val="437"/>
                </a:spcBef>
                <a:tabLst>
                  <a:tab algn="l" pos="0"/>
                  <a:tab algn="l" pos="819000"/>
                  <a:tab algn="l" pos="1638360"/>
                  <a:tab algn="l" pos="2457360"/>
                  <a:tab algn="l" pos="3276720"/>
                  <a:tab algn="l" pos="4095720"/>
                  <a:tab algn="l" pos="4915080"/>
                  <a:tab algn="l" pos="5734080"/>
                  <a:tab algn="l" pos="6553080"/>
                  <a:tab algn="l" pos="7372440"/>
                  <a:tab algn="l" pos="8191440"/>
                  <a:tab algn="l" pos="9010800"/>
                  <a:tab algn="l" pos="9829800"/>
                  <a:tab algn="l" pos="10648800"/>
                </a:tabLst>
              </a:pPr>
              <a:r>
                <a:rPr b="0" lang="en-US" sz="700" strike="noStrike" u="none">
                  <a:solidFill>
                    <a:srgbClr val="0000ff"/>
                  </a:solidFill>
                  <a:effectLst/>
                  <a:uFillTx/>
                  <a:latin typeface="Arial"/>
                </a:rPr>
                <a:t>®</a:t>
              </a:r>
              <a:endParaRPr b="0" lang="en-US" sz="700" strike="noStrike" u="none">
                <a:solidFill>
                  <a:srgbClr val="000000"/>
                </a:solidFill>
                <a:effectLst/>
                <a:uFillTx/>
                <a:latin typeface="Times New Roman"/>
              </a:endParaRPr>
            </a:p>
          </p:txBody>
        </p:sp>
      </p:grpSp>
      <p:sp>
        <p:nvSpPr>
          <p:cNvPr id="6" name="PlaceHolder 3"/>
          <p:cNvSpPr>
            <a:spLocks noGrp="1"/>
          </p:cNvSpPr>
          <p:nvPr>
            <p:ph type="sldNum" idx="1"/>
          </p:nvPr>
        </p:nvSpPr>
        <p:spPr>
          <a:xfrm>
            <a:off x="2755800" y="6353280"/>
            <a:ext cx="1905120" cy="457200"/>
          </a:xfrm>
          <a:prstGeom prst="rect">
            <a:avLst/>
          </a:prstGeom>
          <a:noFill/>
          <a:ln w="0">
            <a:noFill/>
          </a:ln>
        </p:spPr>
        <p:txBody>
          <a:bodyPr lIns="90000" rIns="90000" tIns="46800" bIns="46800" anchor="t">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95818976-0ACA-490B-BE64-F301F5E7BF36}"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
        <p:nvSpPr>
          <p:cNvPr id="7" name=""/>
          <p:cNvSpPr/>
          <p:nvPr/>
        </p:nvSpPr>
        <p:spPr>
          <a:xfrm>
            <a:off x="4660920" y="6566040"/>
            <a:ext cx="3290760" cy="246600"/>
          </a:xfrm>
          <a:prstGeom prst="rect">
            <a:avLst/>
          </a:prstGeom>
          <a:noFill/>
          <a:ln w="0">
            <a:noFill/>
          </a:ln>
        </p:spPr>
        <p:style>
          <a:lnRef idx="0"/>
          <a:fillRef idx="0"/>
          <a:effectRef idx="0"/>
          <a:fontRef idx="minor"/>
        </p:style>
        <p:txBody>
          <a:bodyPr lIns="90000" rIns="90000" tIns="46800" bIns="46800" anchor="t">
            <a:spAutoFit/>
          </a:bodyPr>
          <a:p>
            <a:pPr indent="0">
              <a:lnSpc>
                <a:spcPct val="100000"/>
              </a:lnSpc>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Confidential and Covered by Attorney Client Privilege</a:t>
            </a:r>
            <a:endParaRPr b="0" lang="en-US" sz="10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2195640" y="2849040"/>
            <a:ext cx="62640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4386"/>
                </a:solidFill>
                <a:effectLst/>
                <a:uFillTx/>
                <a:latin typeface="Arial Black"/>
              </a:rPr>
              <a:t>Click to edit the title text format</a:t>
            </a:r>
            <a:endParaRPr b="0" lang="en-US" sz="3600" strike="noStrike" u="none">
              <a:solidFill>
                <a:srgbClr val="004386"/>
              </a:solidFill>
              <a:effectLst/>
              <a:uFillTx/>
              <a:latin typeface="Arial Black"/>
            </a:endParaRPr>
          </a:p>
        </p:txBody>
      </p:sp>
      <p:grpSp>
        <p:nvGrpSpPr>
          <p:cNvPr id="9" name=""/>
          <p:cNvGrpSpPr/>
          <p:nvPr/>
        </p:nvGrpSpPr>
        <p:grpSpPr>
          <a:xfrm>
            <a:off x="8253360" y="6027840"/>
            <a:ext cx="779040" cy="723960"/>
            <a:chOff x="8253360" y="6027840"/>
            <a:chExt cx="779040" cy="723960"/>
          </a:xfrm>
        </p:grpSpPr>
        <p:pic>
          <p:nvPicPr>
            <p:cNvPr id="10" name="" descr=""/>
            <p:cNvPicPr/>
            <p:nvPr/>
          </p:nvPicPr>
          <p:blipFill>
            <a:blip r:embed="rId2"/>
            <a:stretch/>
          </p:blipFill>
          <p:spPr>
            <a:xfrm>
              <a:off x="8253360" y="6027840"/>
              <a:ext cx="743400" cy="723960"/>
            </a:xfrm>
            <a:prstGeom prst="rect">
              <a:avLst/>
            </a:prstGeom>
            <a:noFill/>
            <a:ln w="0">
              <a:noFill/>
            </a:ln>
          </p:spPr>
        </p:pic>
        <p:sp>
          <p:nvSpPr>
            <p:cNvPr id="11" name=""/>
            <p:cNvSpPr/>
            <p:nvPr/>
          </p:nvSpPr>
          <p:spPr>
            <a:xfrm>
              <a:off x="8956080" y="6431040"/>
              <a:ext cx="76320" cy="106920"/>
            </a:xfrm>
            <a:prstGeom prst="rect">
              <a:avLst/>
            </a:prstGeom>
            <a:noFill/>
            <a:ln w="0">
              <a:noFill/>
            </a:ln>
          </p:spPr>
          <p:style>
            <a:lnRef idx="0"/>
            <a:fillRef idx="0"/>
            <a:effectRef idx="0"/>
            <a:fontRef idx="minor"/>
          </p:style>
          <p:txBody>
            <a:bodyPr lIns="0" rIns="0" tIns="0" bIns="0" anchor="t">
              <a:spAutoFit/>
            </a:bodyPr>
            <a:p>
              <a:pPr algn="ctr">
                <a:lnSpc>
                  <a:spcPct val="100000"/>
                </a:lnSpc>
                <a:spcBef>
                  <a:spcPts val="437"/>
                </a:spcBef>
                <a:tabLst>
                  <a:tab algn="l" pos="0"/>
                  <a:tab algn="l" pos="819000"/>
                  <a:tab algn="l" pos="1638360"/>
                  <a:tab algn="l" pos="2457360"/>
                  <a:tab algn="l" pos="3276720"/>
                  <a:tab algn="l" pos="4095720"/>
                  <a:tab algn="l" pos="4915080"/>
                  <a:tab algn="l" pos="5734080"/>
                  <a:tab algn="l" pos="6553080"/>
                  <a:tab algn="l" pos="7372440"/>
                  <a:tab algn="l" pos="8191440"/>
                  <a:tab algn="l" pos="9010800"/>
                  <a:tab algn="l" pos="9829800"/>
                  <a:tab algn="l" pos="10648800"/>
                </a:tabLst>
              </a:pPr>
              <a:r>
                <a:rPr b="0" lang="en-US" sz="700" strike="noStrike" u="none">
                  <a:solidFill>
                    <a:srgbClr val="0000ff"/>
                  </a:solidFill>
                  <a:effectLst/>
                  <a:uFillTx/>
                  <a:latin typeface="Arial"/>
                </a:rPr>
                <a:t>®</a:t>
              </a:r>
              <a:endParaRPr b="0" lang="en-US" sz="700" strike="noStrike" u="none">
                <a:solidFill>
                  <a:srgbClr val="000000"/>
                </a:solidFill>
                <a:effectLst/>
                <a:uFillTx/>
                <a:latin typeface="Times New Roman"/>
              </a:endParaRPr>
            </a:p>
          </p:txBody>
        </p:sp>
      </p:grpSp>
      <p:sp>
        <p:nvSpPr>
          <p:cNvPr id="12" name="PlaceHolder 2"/>
          <p:cNvSpPr>
            <a:spLocks noGrp="1"/>
          </p:cNvSpPr>
          <p:nvPr>
            <p:ph type="sldNum" idx="2"/>
          </p:nvPr>
        </p:nvSpPr>
        <p:spPr>
          <a:xfrm>
            <a:off x="4365360" y="6430680"/>
            <a:ext cx="1904760" cy="274680"/>
          </a:xfrm>
          <a:prstGeom prst="rect">
            <a:avLst/>
          </a:prstGeom>
          <a:noFill/>
          <a:ln w="0">
            <a:noFill/>
          </a:ln>
        </p:spPr>
        <p:txBody>
          <a:bodyPr lIns="90000" rIns="90000" tIns="46800" bIns="46800" anchor="t">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1000" strike="noStrike" u="none">
                <a:solidFill>
                  <a:srgbClr val="000000"/>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32872CC7-6EE0-4C00-AD1B-364C051481A0}" type="slidenum">
              <a:rPr b="1" lang="en-US" sz="1000" strike="noStrike" u="none">
                <a:solidFill>
                  <a:srgbClr val="000000"/>
                </a:solidFill>
                <a:effectLst/>
                <a:uFillTx/>
                <a:latin typeface="Arial"/>
              </a:rPr>
              <a:t>&lt;number&gt;</a:t>
            </a:fld>
            <a:endParaRPr b="0" lang="en-US" sz="1000" strike="noStrike" u="none">
              <a:solidFill>
                <a:srgbClr val="000000"/>
              </a:solidFill>
              <a:effectLst/>
              <a:uFillTx/>
              <a:latin typeface="Times New Roman"/>
            </a:endParaRPr>
          </a:p>
        </p:txBody>
      </p:sp>
      <p:sp>
        <p:nvSpPr>
          <p:cNvPr id="13" name="PlaceHolder 3"/>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cc9900"/>
                </a:solidFill>
                <a:effectLst/>
                <a:uFillTx/>
                <a:latin typeface="Arial"/>
              </a:rPr>
              <a:t>Click to edit the outline text format</a:t>
            </a:r>
            <a:endParaRPr b="1" i="1" lang="en-US" sz="2400" strike="noStrike" u="none">
              <a:solidFill>
                <a:srgbClr val="cc9900"/>
              </a:solidFill>
              <a:effectLst/>
              <a:uFillTx/>
              <a:latin typeface="Arial"/>
            </a:endParaRPr>
          </a:p>
          <a:p>
            <a:pPr lvl="1" marL="409680" indent="36360" algn="ctr">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Second Outline Level</a:t>
            </a:r>
            <a:endParaRPr b="0" lang="en-US" sz="2000" strike="noStrike" u="none">
              <a:solidFill>
                <a:srgbClr val="000000"/>
              </a:solidFill>
              <a:effectLst/>
              <a:uFillTx/>
              <a:latin typeface="Arial"/>
            </a:endParaRPr>
          </a:p>
          <a:p>
            <a:pPr lvl="2" marL="768240" indent="65160" algn="ctr">
              <a:spcBef>
                <a:spcPts val="499"/>
              </a:spcBef>
              <a:spcAft>
                <a:spcPts val="499"/>
              </a:spcAft>
              <a:buClr>
                <a:srgbClr val="990000"/>
              </a:buClr>
              <a:buSzPct val="150000"/>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Third Outline Level</a:t>
            </a:r>
            <a:endParaRPr b="0" lang="en-US" sz="2000" strike="noStrike" u="none">
              <a:solidFill>
                <a:srgbClr val="000000"/>
              </a:solidFill>
              <a:effectLst/>
              <a:uFillTx/>
              <a:latin typeface="Arial"/>
            </a:endParaRPr>
          </a:p>
          <a:p>
            <a:pPr lvl="3" marL="1082520" indent="88920" algn="ctr">
              <a:spcBef>
                <a:spcPts val="499"/>
              </a:spcBef>
              <a:spcAft>
                <a:spcPts val="499"/>
              </a:spcAft>
              <a:buClr>
                <a:srgbClr val="9900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Fourth Outline Level</a:t>
            </a:r>
            <a:endParaRPr b="0" lang="en-US" sz="2000" strike="noStrike" u="none">
              <a:solidFill>
                <a:srgbClr val="000000"/>
              </a:solidFill>
              <a:effectLst/>
              <a:uFillTx/>
              <a:latin typeface="Arial"/>
            </a:endParaRPr>
          </a:p>
          <a:p>
            <a:pPr lvl="4" marL="1434960" indent="117720" algn="ctr">
              <a:spcBef>
                <a:spcPts val="499"/>
              </a:spcBef>
              <a:spcAft>
                <a:spcPts val="499"/>
              </a:spcAft>
              <a:buClr>
                <a:srgbClr val="9900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Fifth Outline Level</a:t>
            </a:r>
            <a:endParaRPr b="0" lang="en-US" sz="2000" strike="noStrike" u="none">
              <a:solidFill>
                <a:srgbClr val="000000"/>
              </a:solidFill>
              <a:effectLst/>
              <a:uFillTx/>
              <a:latin typeface="Arial"/>
            </a:endParaRPr>
          </a:p>
          <a:p>
            <a:pPr lvl="5" marL="1434960" indent="11772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Sixth Outline Level</a:t>
            </a:r>
            <a:endParaRPr b="0" lang="en-US" sz="2000" strike="noStrike" u="none">
              <a:solidFill>
                <a:srgbClr val="000000"/>
              </a:solidFill>
              <a:effectLst/>
              <a:uFillTx/>
              <a:latin typeface="Arial"/>
            </a:endParaRPr>
          </a:p>
          <a:p>
            <a:pPr lvl="6" marL="1434960" indent="11772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Seventh Outline Level</a:t>
            </a:r>
            <a:endParaRPr b="0" lang="en-US" sz="20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 name="PlaceHolder 1"/>
          <p:cNvSpPr>
            <a:spLocks noGrp="1"/>
          </p:cNvSpPr>
          <p:nvPr>
            <p:ph type="title"/>
          </p:nvPr>
        </p:nvSpPr>
        <p:spPr>
          <a:xfrm>
            <a:off x="625320" y="1996920"/>
            <a:ext cx="7834320" cy="183528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4386"/>
                </a:solidFill>
                <a:effectLst/>
                <a:uFillTx/>
                <a:latin typeface="Arial Black"/>
              </a:rPr>
              <a:t>Dec 27 Testimony to CPUC re SCE/PGE Emergency Situation</a:t>
            </a:r>
            <a:endParaRPr b="0" lang="en-US" sz="3600" strike="noStrike" u="none">
              <a:solidFill>
                <a:srgbClr val="004386"/>
              </a:solidFill>
              <a:effectLst/>
              <a:uFillTx/>
              <a:latin typeface="Arial Black"/>
            </a:endParaRPr>
          </a:p>
        </p:txBody>
      </p:sp>
      <p:sp>
        <p:nvSpPr>
          <p:cNvPr id="15" name="PlaceHolder 2"/>
          <p:cNvSpPr>
            <a:spLocks noGrp="1"/>
          </p:cNvSpPr>
          <p:nvPr>
            <p:ph type="subTitle"/>
          </p:nvPr>
        </p:nvSpPr>
        <p:spPr>
          <a:xfrm>
            <a:off x="2192400" y="4976640"/>
            <a:ext cx="6254640" cy="935280"/>
          </a:xfrm>
          <a:prstGeom prst="rect">
            <a:avLst/>
          </a:prstGeom>
          <a:noFill/>
          <a:ln w="0">
            <a:noFill/>
          </a:ln>
          <a:effectLst>
            <a:outerShdw dist="17819" dir="2700000" blurRad="0" rotWithShape="0">
              <a:srgbClr val="000000"/>
            </a:outerShdw>
          </a:effectLst>
        </p:spPr>
        <p:txBody>
          <a:bodyPr lIns="92160" rIns="92160" tIns="46080" bIns="46080" anchor="t">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cc9900"/>
                </a:solidFill>
                <a:effectLst/>
                <a:uFillTx/>
                <a:latin typeface="Arial"/>
              </a:rPr>
              <a:t>Friday Dec. 22, 2000</a:t>
            </a:r>
            <a:endParaRPr b="1" i="1" lang="en-US" sz="2400" strike="noStrike" u="none">
              <a:solidFill>
                <a:srgbClr val="cc9900"/>
              </a:solidFill>
              <a:effectLst/>
              <a:uFillTx/>
              <a:latin typeface="Arial"/>
            </a:endParaRPr>
          </a:p>
        </p:txBody>
      </p:sp>
      <p:sp>
        <p:nvSpPr>
          <p:cNvPr id="4" name="PlaceHolder 3"/>
          <p:cNvSpPr>
            <a:spLocks noGrp="1"/>
          </p:cNvSpPr>
          <p:nvPr>
            <p:ph type="sldNum" idx="1"/>
          </p:nvPr>
        </p:nvSpPr>
        <p:spPr/>
        <p:txBody>
          <a:bodyPr/>
          <a:p>
            <a:fld id="{03EC63FE-71A1-46E8-8D6E-49F5E03F5DDE}" type="slidenum">
              <a:t>1</a:t>
            </a:fld>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	</a:t>
            </a:r>
            <a:r>
              <a:rPr b="0" lang="en-US" sz="2800" strike="noStrike" u="none">
                <a:solidFill>
                  <a:srgbClr val="000000"/>
                </a:solidFill>
                <a:effectLst/>
                <a:uFillTx/>
                <a:latin typeface="Arial"/>
              </a:rPr>
              <a:t>Question 3) Whether utilities should retain remaining assets;</a:t>
            </a:r>
            <a:endParaRPr b="0" lang="en-US" sz="2800" strike="noStrike" u="none">
              <a:solidFill>
                <a:srgbClr val="004386"/>
              </a:solidFill>
              <a:effectLst/>
              <a:uFillTx/>
              <a:latin typeface="Arial Black"/>
            </a:endParaRPr>
          </a:p>
        </p:txBody>
      </p:sp>
      <p:sp>
        <p:nvSpPr>
          <p:cNvPr id="33" name="PlaceHolder 2"/>
          <p:cNvSpPr>
            <a:spLocks noGrp="1"/>
          </p:cNvSpPr>
          <p:nvPr>
            <p:ph/>
          </p:nvPr>
        </p:nvSpPr>
        <p:spPr>
          <a:xfrm>
            <a:off x="907920" y="1253880"/>
            <a:ext cx="7331040" cy="4714920"/>
          </a:xfrm>
          <a:prstGeom prst="rect">
            <a:avLst/>
          </a:prstGeom>
          <a:noFill/>
          <a:ln w="0">
            <a:noFill/>
          </a:ln>
        </p:spPr>
        <p:txBody>
          <a:bodyPr lIns="92160" rIns="92160" tIns="46080" bIns="46080" anchor="t">
            <a:normAutofit/>
          </a:bodyPr>
          <a:p>
            <a:pPr lvl="1" marL="731880" indent="-285840">
              <a:lnSpc>
                <a:spcPct val="100000"/>
              </a:lnSpc>
              <a:buClr>
                <a:srgbClr val="99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As mentioned previously, the utilities should either live with their current deal or retransition to 2005</a:t>
            </a:r>
            <a:endParaRPr b="0" lang="en-US" sz="2000" strike="noStrike" u="none">
              <a:solidFill>
                <a:srgbClr val="000000"/>
              </a:solidFill>
              <a:effectLst/>
              <a:uFillTx/>
              <a:latin typeface="Arial"/>
            </a:endParaRPr>
          </a:p>
          <a:p>
            <a:pPr lvl="1" marL="731880" indent="-285840">
              <a:lnSpc>
                <a:spcPct val="100000"/>
              </a:lnSpc>
              <a:buClr>
                <a:srgbClr val="99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If they elect to retransition, the existing assets will be needed until Dec 31, 2005, to allow a limited rate increase.</a:t>
            </a:r>
            <a:endParaRPr b="0" lang="en-US" sz="2000" strike="noStrike" u="none">
              <a:solidFill>
                <a:srgbClr val="000000"/>
              </a:solidFill>
              <a:effectLst/>
              <a:uFillTx/>
              <a:latin typeface="Arial"/>
            </a:endParaRPr>
          </a:p>
          <a:p>
            <a:pPr lvl="1" marL="731880" indent="0">
              <a:lnSpc>
                <a:spcPct val="10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A73D7808-CFE3-4B8D-A038-07657CBC6B44}"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4"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Question 4) Whether utilities should use their retained assets to serve native load</a:t>
            </a:r>
            <a:endParaRPr b="0" lang="en-US" sz="2800" strike="noStrike" u="none">
              <a:solidFill>
                <a:srgbClr val="004386"/>
              </a:solidFill>
              <a:effectLst/>
              <a:uFillTx/>
              <a:latin typeface="Arial Black"/>
            </a:endParaRPr>
          </a:p>
        </p:txBody>
      </p:sp>
      <p:sp>
        <p:nvSpPr>
          <p:cNvPr id="35" name="PlaceHolder 2"/>
          <p:cNvSpPr>
            <a:spLocks noGrp="1"/>
          </p:cNvSpPr>
          <p:nvPr>
            <p:ph/>
          </p:nvPr>
        </p:nvSpPr>
        <p:spPr>
          <a:xfrm>
            <a:off x="907920" y="1253880"/>
            <a:ext cx="7331040" cy="4714920"/>
          </a:xfrm>
          <a:prstGeom prst="rect">
            <a:avLst/>
          </a:prstGeom>
          <a:noFill/>
          <a:ln w="0">
            <a:noFill/>
          </a:ln>
        </p:spPr>
        <p:txBody>
          <a:bodyPr lIns="92160" rIns="92160" tIns="46080" bIns="46080" anchor="t">
            <a:normAutofit/>
          </a:bodyPr>
          <a:p>
            <a:pPr lvl="1" marL="731880" indent="-285840">
              <a:lnSpc>
                <a:spcPct val="100000"/>
              </a:lnSpc>
              <a:buClr>
                <a:srgbClr val="99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As mentioned previously, the utilities should either live with their current deal or retransition to 2005</a:t>
            </a:r>
            <a:endParaRPr b="0" lang="en-US" sz="2000" strike="noStrike" u="none">
              <a:solidFill>
                <a:srgbClr val="000000"/>
              </a:solidFill>
              <a:effectLst/>
              <a:uFillTx/>
              <a:latin typeface="Arial"/>
            </a:endParaRPr>
          </a:p>
          <a:p>
            <a:pPr lvl="1" marL="731880" indent="-285840">
              <a:lnSpc>
                <a:spcPct val="100000"/>
              </a:lnSpc>
              <a:buClr>
                <a:srgbClr val="99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If they elect to retransition, the existing assets will be needed until Dec 31, 2005, to allow a limited rate increase to native load and shopping customers.</a:t>
            </a:r>
            <a:endParaRPr b="0" lang="en-US" sz="2000" strike="noStrike" u="none">
              <a:solidFill>
                <a:srgbClr val="000000"/>
              </a:solidFill>
              <a:effectLst/>
              <a:uFillTx/>
              <a:latin typeface="Arial"/>
            </a:endParaRPr>
          </a:p>
          <a:p>
            <a:pPr lvl="1" marL="731880" indent="0">
              <a:lnSpc>
                <a:spcPct val="10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4170679D-96AE-4EC6-B301-A3F3C0821FEB}"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4386"/>
                </a:solidFill>
                <a:effectLst/>
                <a:uFillTx/>
                <a:latin typeface="Arial Black"/>
              </a:rPr>
              <a:t>Any other points to be made?</a:t>
            </a:r>
            <a:endParaRPr b="0" lang="en-US" sz="2800" strike="noStrike" u="none">
              <a:solidFill>
                <a:srgbClr val="004386"/>
              </a:solidFill>
              <a:effectLst/>
              <a:uFillTx/>
              <a:latin typeface="Arial Black"/>
            </a:endParaRPr>
          </a:p>
        </p:txBody>
      </p:sp>
      <p:sp>
        <p:nvSpPr>
          <p:cNvPr id="37" name="PlaceHolder 2"/>
          <p:cNvSpPr>
            <a:spLocks noGrp="1"/>
          </p:cNvSpPr>
          <p:nvPr>
            <p:ph/>
          </p:nvPr>
        </p:nvSpPr>
        <p:spPr>
          <a:xfrm>
            <a:off x="907920" y="1253880"/>
            <a:ext cx="7331040" cy="4714920"/>
          </a:xfrm>
          <a:prstGeom prst="rect">
            <a:avLst/>
          </a:prstGeom>
          <a:noFill/>
          <a:ln w="0">
            <a:noFill/>
          </a:ln>
        </p:spPr>
        <p:txBody>
          <a:bodyPr lIns="92160" rIns="92160" tIns="46080" bIns="46080" anchor="t">
            <a:normAutofit/>
          </a:bodyPr>
          <a:p>
            <a:pPr marL="344520" indent="-344520">
              <a:spcBef>
                <a:spcPts val="499"/>
              </a:spcBef>
              <a:spcAft>
                <a:spcPts val="499"/>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Yes, if the commission were to decide that rate freeze ends immediately and that other customers should get the benefits of existing generation, customers served by suppliers other than the utilities should not be required to pay for QF’s demand costs or surcharges.</a:t>
            </a:r>
            <a:endParaRPr b="0" lang="en-US" sz="2000" strike="noStrike" u="none">
              <a:solidFill>
                <a:srgbClr val="000000"/>
              </a:solidFill>
              <a:effectLst/>
              <a:uFillTx/>
              <a:latin typeface="Arial"/>
            </a:endParaRPr>
          </a:p>
          <a:p>
            <a:pPr lvl="1" marL="731880" indent="-285840">
              <a:spcBef>
                <a:spcPts val="499"/>
              </a:spcBef>
              <a:spcAft>
                <a:spcPts val="49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They should not have to pay for QF’s if they don’t get the benefits of such</a:t>
            </a:r>
            <a:endParaRPr b="0" lang="en-US" sz="2000" strike="noStrike" u="none">
              <a:solidFill>
                <a:srgbClr val="000000"/>
              </a:solidFill>
              <a:effectLst/>
              <a:uFillTx/>
              <a:latin typeface="Arial"/>
            </a:endParaRPr>
          </a:p>
          <a:p>
            <a:pPr lvl="1" marL="731880" indent="-285840">
              <a:spcBef>
                <a:spcPts val="499"/>
              </a:spcBef>
              <a:spcAft>
                <a:spcPts val="49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They should not have to pay surcharges if the stranded costs were recovered.</a:t>
            </a:r>
            <a:endParaRPr b="0" lang="en-US" sz="2000" strike="noStrike" u="none">
              <a:solidFill>
                <a:srgbClr val="000000"/>
              </a:solidFill>
              <a:effectLst/>
              <a:uFillTx/>
              <a:latin typeface="Arial"/>
            </a:endParaRPr>
          </a:p>
          <a:p>
            <a:pPr marL="344520" indent="-344520">
              <a:spcBef>
                <a:spcPts val="499"/>
              </a:spcBef>
              <a:spcAft>
                <a:spcPts val="499"/>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Furthermore, if the commission were to end the rate freeze with accomodations to large customers, this same option should be provided to customers who have contracts that limit their ability to switch, until a later date.</a:t>
            </a:r>
            <a:r>
              <a:rPr b="0" lang="en-US" sz="2000" strike="noStrike" u="none">
                <a:solidFill>
                  <a:srgbClr val="000000"/>
                </a:solidFill>
                <a:effectLst/>
                <a:uFillTx/>
                <a:latin typeface="Arial"/>
              </a:rPr>
              <a:t>	</a:t>
            </a:r>
            <a:endParaRPr b="0" lang="en-US" sz="20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A44E1B2A-41EE-426C-A6EA-E1CBDB8B0B2E}" type="slidenum">
              <a:t>12</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4386"/>
                </a:solidFill>
                <a:effectLst/>
                <a:uFillTx/>
                <a:latin typeface="Arial Black"/>
              </a:rPr>
              <a:t>CPUC Questions</a:t>
            </a:r>
            <a:endParaRPr b="0" lang="en-US" sz="2800" strike="noStrike" u="none">
              <a:solidFill>
                <a:srgbClr val="004386"/>
              </a:solidFill>
              <a:effectLst/>
              <a:uFillTx/>
              <a:latin typeface="Arial Black"/>
            </a:endParaRPr>
          </a:p>
        </p:txBody>
      </p:sp>
      <p:sp>
        <p:nvSpPr>
          <p:cNvPr id="17" name="PlaceHolder 2"/>
          <p:cNvSpPr>
            <a:spLocks noGrp="1"/>
          </p:cNvSpPr>
          <p:nvPr>
            <p:ph/>
          </p:nvPr>
        </p:nvSpPr>
        <p:spPr>
          <a:xfrm>
            <a:off x="907920" y="1142640"/>
            <a:ext cx="7516800" cy="5054760"/>
          </a:xfrm>
          <a:prstGeom prst="rect">
            <a:avLst/>
          </a:prstGeom>
          <a:noFill/>
          <a:ln w="0">
            <a:noFill/>
          </a:ln>
        </p:spPr>
        <p:txBody>
          <a:bodyPr lIns="92160" rIns="92160" tIns="46080" bIns="46080" anchor="t">
            <a:normAutofit/>
          </a:bodyPr>
          <a:p>
            <a:pPr marL="344520" indent="-344520">
              <a:lnSpc>
                <a:spcPct val="100000"/>
              </a:lnSpc>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CPUC questions</a:t>
            </a:r>
            <a:endParaRPr b="0" lang="en-US" sz="1800" strike="noStrike" u="none">
              <a:solidFill>
                <a:srgbClr val="000000"/>
              </a:solidFill>
              <a:effectLst/>
              <a:uFillTx/>
              <a:latin typeface="Arial"/>
            </a:endParaRPr>
          </a:p>
          <a:p>
            <a:pPr lvl="1" marL="731880" indent="-285840">
              <a:lnSpc>
                <a:spcPct val="100000"/>
              </a:lnSpc>
              <a:buClr>
                <a:srgbClr val="99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1) When rate freeze </a:t>
            </a:r>
            <a:r>
              <a:rPr b="1" lang="en-US" sz="1800" strike="noStrike" u="none">
                <a:solidFill>
                  <a:srgbClr val="000000"/>
                </a:solidFill>
                <a:effectLst/>
                <a:uFillTx/>
                <a:latin typeface="Arial"/>
              </a:rPr>
              <a:t>will end</a:t>
            </a:r>
            <a:r>
              <a:rPr b="0" lang="en-US" sz="1800" strike="noStrike" u="none">
                <a:solidFill>
                  <a:srgbClr val="000000"/>
                </a:solidFill>
                <a:effectLst/>
                <a:uFillTx/>
                <a:latin typeface="Arial"/>
              </a:rPr>
              <a:t>;</a:t>
            </a:r>
            <a:endParaRPr b="0" lang="en-US" sz="1800" strike="noStrike" u="none">
              <a:solidFill>
                <a:srgbClr val="000000"/>
              </a:solidFill>
              <a:effectLst/>
              <a:uFillTx/>
              <a:latin typeface="Arial"/>
            </a:endParaRPr>
          </a:p>
          <a:p>
            <a:pPr lvl="1" marL="731880" indent="-285840">
              <a:lnSpc>
                <a:spcPct val="100000"/>
              </a:lnSpc>
              <a:buClr>
                <a:srgbClr val="99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2) Rate adjustments necessary to maintain utility solvency;</a:t>
            </a:r>
            <a:endParaRPr b="0" lang="en-US" sz="1800" strike="noStrike" u="none">
              <a:solidFill>
                <a:srgbClr val="000000"/>
              </a:solidFill>
              <a:effectLst/>
              <a:uFillTx/>
              <a:latin typeface="Arial"/>
            </a:endParaRPr>
          </a:p>
          <a:p>
            <a:pPr lvl="1" marL="731880" indent="-285840">
              <a:lnSpc>
                <a:spcPct val="100000"/>
              </a:lnSpc>
              <a:buClr>
                <a:srgbClr val="99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3) Whether utilities should retain remaining assets;</a:t>
            </a:r>
            <a:endParaRPr b="0" lang="en-US" sz="1800" strike="noStrike" u="none">
              <a:solidFill>
                <a:srgbClr val="000000"/>
              </a:solidFill>
              <a:effectLst/>
              <a:uFillTx/>
              <a:latin typeface="Arial"/>
            </a:endParaRPr>
          </a:p>
          <a:p>
            <a:pPr lvl="1" marL="731880" indent="-285840">
              <a:lnSpc>
                <a:spcPct val="100000"/>
              </a:lnSpc>
              <a:buClr>
                <a:srgbClr val="99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4) Whether utilities should use their retained assets to serve native load</a:t>
            </a:r>
            <a:endParaRPr b="0" lang="en-US" sz="1800" strike="noStrike" u="none">
              <a:solidFill>
                <a:srgbClr val="000000"/>
              </a:solidFill>
              <a:effectLst/>
              <a:uFillTx/>
              <a:latin typeface="Arial"/>
            </a:endParaRPr>
          </a:p>
          <a:p>
            <a:pPr marL="344520" indent="-344520" algn="just">
              <a:spcBef>
                <a:spcPts val="349"/>
              </a:spcBef>
              <a:spcAft>
                <a:spcPts val="349"/>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In summary, Enron proposes that:</a:t>
            </a:r>
            <a:endParaRPr b="0" lang="en-US" sz="1400" strike="noStrike" u="none">
              <a:solidFill>
                <a:srgbClr val="000000"/>
              </a:solidFill>
              <a:effectLst/>
              <a:uFillTx/>
              <a:latin typeface="Arial"/>
            </a:endParaRPr>
          </a:p>
          <a:p>
            <a:pPr lvl="1" marL="731880" indent="-285840" algn="just">
              <a:spcBef>
                <a:spcPts val="349"/>
              </a:spcBef>
              <a:spcAft>
                <a:spcPts val="34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The utilities should either live with the rate freeze until the end of 2001 or:</a:t>
            </a:r>
            <a:endParaRPr b="0" lang="en-US" sz="1400" strike="noStrike" u="none">
              <a:solidFill>
                <a:srgbClr val="000000"/>
              </a:solidFill>
              <a:effectLst/>
              <a:uFillTx/>
              <a:latin typeface="Arial"/>
            </a:endParaRPr>
          </a:p>
          <a:p>
            <a:pPr lvl="2" marL="1068480" indent="-235080" algn="just">
              <a:spcBef>
                <a:spcPts val="349"/>
              </a:spcBef>
              <a:spcAft>
                <a:spcPts val="349"/>
              </a:spcAft>
              <a:buClr>
                <a:srgbClr val="990000"/>
              </a:buClr>
              <a:buSzPct val="15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1st, Bundled reference rates should be increased such that generation component is increase by 15% effective March 1, 2001 </a:t>
            </a:r>
            <a:endParaRPr b="0" lang="en-US" sz="1400" strike="noStrike" u="none">
              <a:solidFill>
                <a:srgbClr val="000000"/>
              </a:solidFill>
              <a:effectLst/>
              <a:uFillTx/>
              <a:latin typeface="Arial"/>
            </a:endParaRPr>
          </a:p>
          <a:p>
            <a:pPr lvl="2" marL="1068480" indent="-235080" algn="just">
              <a:spcBef>
                <a:spcPts val="349"/>
              </a:spcBef>
              <a:spcAft>
                <a:spcPts val="349"/>
              </a:spcAft>
              <a:buClr>
                <a:srgbClr val="990000"/>
              </a:buClr>
              <a:buSzPct val="15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Then a rate freeze should be extended until 2005 inclusive,</a:t>
            </a:r>
            <a:endParaRPr b="0" lang="en-US" sz="1400" strike="noStrike" u="none">
              <a:solidFill>
                <a:srgbClr val="000000"/>
              </a:solidFill>
              <a:effectLst/>
              <a:uFillTx/>
              <a:latin typeface="Arial"/>
            </a:endParaRPr>
          </a:p>
          <a:p>
            <a:pPr lvl="2" marL="1068480" indent="-235080" algn="just">
              <a:spcBef>
                <a:spcPts val="349"/>
              </a:spcBef>
              <a:spcAft>
                <a:spcPts val="349"/>
              </a:spcAft>
              <a:buClr>
                <a:srgbClr val="990000"/>
              </a:buClr>
              <a:buSzPct val="15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Existing assets (Hydro, Nuclear, Coal, QF’s) of PG&amp;E / SCE should be retained by utilities to at least the end of 2005.</a:t>
            </a:r>
            <a:endParaRPr b="0" lang="en-US" sz="1400" strike="noStrike" u="none">
              <a:solidFill>
                <a:srgbClr val="000000"/>
              </a:solidFill>
              <a:effectLst/>
              <a:uFillTx/>
              <a:latin typeface="Arial"/>
            </a:endParaRPr>
          </a:p>
          <a:p>
            <a:pPr lvl="2" marL="1068480" indent="-235080" algn="just">
              <a:spcBef>
                <a:spcPts val="349"/>
              </a:spcBef>
              <a:spcAft>
                <a:spcPts val="349"/>
              </a:spcAft>
              <a:buClr>
                <a:srgbClr val="990000"/>
              </a:buClr>
              <a:buSzPct val="15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That the utilities should hedge their short positions to the end of 2005.</a:t>
            </a:r>
            <a:endParaRPr b="0" lang="en-US" sz="1400" strike="noStrike" u="none">
              <a:solidFill>
                <a:srgbClr val="000000"/>
              </a:solidFill>
              <a:effectLst/>
              <a:uFillTx/>
              <a:latin typeface="Arial"/>
            </a:endParaRPr>
          </a:p>
          <a:p>
            <a:pPr lvl="2" marL="1068480" indent="-235080" algn="just">
              <a:spcBef>
                <a:spcPts val="349"/>
              </a:spcBef>
              <a:spcAft>
                <a:spcPts val="349"/>
              </a:spcAft>
              <a:buClr>
                <a:srgbClr val="990000"/>
              </a:buClr>
              <a:buSzPct val="15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That competition should be retained, with customers who shop, being given the benefits / costs of retained assets and hedges through an equalization payment that will be positive in the beginning years and negative in the end years.</a:t>
            </a:r>
            <a:endParaRPr b="0" lang="en-US" sz="1400" strike="noStrike" u="none">
              <a:solidFill>
                <a:srgbClr val="000000"/>
              </a:solidFill>
              <a:effectLst/>
              <a:uFillTx/>
              <a:latin typeface="Arial"/>
            </a:endParaRPr>
          </a:p>
          <a:p>
            <a:pPr lvl="1" marL="731880" indent="0" algn="just">
              <a:spcBef>
                <a:spcPts val="349"/>
              </a:spcBef>
              <a:spcAft>
                <a:spcPts val="349"/>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613DD874-BD63-4734-B9F7-814563123B2C}" type="slidenum">
              <a:t>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4386"/>
                </a:solidFill>
                <a:effectLst/>
                <a:uFillTx/>
                <a:latin typeface="Arial Black"/>
              </a:rPr>
              <a:t>Implications to Questions of Enron Proposal</a:t>
            </a:r>
            <a:endParaRPr b="0" lang="en-US" sz="2800" strike="noStrike" u="none">
              <a:solidFill>
                <a:srgbClr val="004386"/>
              </a:solidFill>
              <a:effectLst/>
              <a:uFillTx/>
              <a:latin typeface="Arial Black"/>
            </a:endParaRPr>
          </a:p>
        </p:txBody>
      </p:sp>
      <p:sp>
        <p:nvSpPr>
          <p:cNvPr id="19" name="PlaceHolder 2"/>
          <p:cNvSpPr>
            <a:spLocks noGrp="1"/>
          </p:cNvSpPr>
          <p:nvPr>
            <p:ph/>
          </p:nvPr>
        </p:nvSpPr>
        <p:spPr>
          <a:xfrm>
            <a:off x="907920" y="1253880"/>
            <a:ext cx="7331040" cy="4714920"/>
          </a:xfrm>
          <a:prstGeom prst="rect">
            <a:avLst/>
          </a:prstGeom>
          <a:noFill/>
          <a:ln w="0">
            <a:noFill/>
          </a:ln>
        </p:spPr>
        <p:txBody>
          <a:bodyPr lIns="92160" rIns="92160" tIns="46080" bIns="46080" anchor="t">
            <a:normAutofit fontScale="92500" lnSpcReduction="9999"/>
          </a:bodyPr>
          <a:p>
            <a:pPr marL="344520" indent="-344520">
              <a:lnSpc>
                <a:spcPct val="100000"/>
              </a:lnSpc>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Answer to CPUC question 1)</a:t>
            </a:r>
            <a:endParaRPr b="0" lang="en-US" sz="1600" strike="noStrike" u="none">
              <a:solidFill>
                <a:srgbClr val="000000"/>
              </a:solidFill>
              <a:effectLst/>
              <a:uFillTx/>
              <a:latin typeface="Arial"/>
            </a:endParaRPr>
          </a:p>
          <a:p>
            <a:pPr lvl="1" marL="731880" indent="-285840">
              <a:lnSpc>
                <a:spcPct val="100000"/>
              </a:lnSpc>
              <a:buClr>
                <a:srgbClr val="99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1) When rate freeze </a:t>
            </a:r>
            <a:r>
              <a:rPr b="1" lang="en-US" sz="1600" strike="noStrike" u="none">
                <a:solidFill>
                  <a:srgbClr val="000000"/>
                </a:solidFill>
                <a:effectLst/>
                <a:uFillTx/>
                <a:latin typeface="Arial"/>
              </a:rPr>
              <a:t>will end</a:t>
            </a:r>
            <a:r>
              <a:rPr b="0" lang="en-US" sz="1600" strike="noStrike" u="none">
                <a:solidFill>
                  <a:srgbClr val="000000"/>
                </a:solidFill>
                <a:effectLst/>
                <a:uFillTx/>
                <a:latin typeface="Arial"/>
              </a:rPr>
              <a:t>;</a:t>
            </a:r>
            <a:endParaRPr b="0" lang="en-US" sz="1600" strike="noStrike" u="none">
              <a:solidFill>
                <a:srgbClr val="000000"/>
              </a:solidFill>
              <a:effectLst/>
              <a:uFillTx/>
              <a:latin typeface="Arial"/>
            </a:endParaRPr>
          </a:p>
          <a:p>
            <a:pPr lvl="2" marL="1068480" indent="-235080">
              <a:lnSpc>
                <a:spcPct val="100000"/>
              </a:lnSpc>
              <a:buClr>
                <a:srgbClr val="990000"/>
              </a:buClr>
              <a:buSzPct val="150000"/>
              <a:buFont typeface="Helv"/>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rate freeze should end as scheduled, Dec 31 2001</a:t>
            </a:r>
            <a:endParaRPr b="0" lang="en-US" sz="1600" strike="noStrike" u="none">
              <a:solidFill>
                <a:srgbClr val="000000"/>
              </a:solidFill>
              <a:effectLst/>
              <a:uFillTx/>
              <a:latin typeface="Arial"/>
            </a:endParaRPr>
          </a:p>
          <a:p>
            <a:pPr lvl="3" marL="1450800" indent="-279360">
              <a:lnSpc>
                <a:spcPct val="100000"/>
              </a:lnSpc>
              <a:buClr>
                <a:srgbClr val="990000"/>
              </a:buClr>
              <a:buFont typeface="Helv"/>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Enron estimates that PG&amp;E and SCE would only be short 2.5b each which could be easily amortized over a 10 year period ($5/MWh recovery charge).</a:t>
            </a:r>
            <a:endParaRPr b="0" lang="en-US" sz="1600" strike="noStrike" u="none">
              <a:solidFill>
                <a:srgbClr val="000000"/>
              </a:solidFill>
              <a:effectLst/>
              <a:uFillTx/>
              <a:latin typeface="Arial"/>
            </a:endParaRPr>
          </a:p>
          <a:p>
            <a:pPr lvl="3" marL="1450800" indent="-279360">
              <a:lnSpc>
                <a:spcPct val="100000"/>
              </a:lnSpc>
              <a:buClr>
                <a:srgbClr val="990000"/>
              </a:buClr>
              <a:buFont typeface="Helv"/>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Clear communication from the commission that they will allow PG&amp;E to recover such costs will bring PG&amp;E’s liquidity back.</a:t>
            </a:r>
            <a:endParaRPr b="0" lang="en-US" sz="1600" strike="noStrike" u="none">
              <a:solidFill>
                <a:srgbClr val="000000"/>
              </a:solidFill>
              <a:effectLst/>
              <a:uFillTx/>
              <a:latin typeface="Arial"/>
            </a:endParaRPr>
          </a:p>
          <a:p>
            <a:pPr lvl="2" marL="1068480" indent="-235080">
              <a:lnSpc>
                <a:spcPct val="100000"/>
              </a:lnSpc>
              <a:buClr>
                <a:srgbClr val="990000"/>
              </a:buClr>
              <a:buSzPct val="150000"/>
              <a:buFont typeface="Helv"/>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Alternatively, if the utilities desire,  the Rate freeze should be extended to end no later than Dec 31, 2005 with </a:t>
            </a:r>
            <a:endParaRPr b="0" lang="en-US" sz="1600" strike="noStrike" u="none">
              <a:solidFill>
                <a:srgbClr val="000000"/>
              </a:solidFill>
              <a:effectLst/>
              <a:uFillTx/>
              <a:latin typeface="Arial"/>
            </a:endParaRPr>
          </a:p>
          <a:p>
            <a:pPr lvl="3" marL="1450800" indent="-279360">
              <a:lnSpc>
                <a:spcPct val="100000"/>
              </a:lnSpc>
              <a:buClr>
                <a:srgbClr val="990000"/>
              </a:buClr>
              <a:buFont typeface="Helv"/>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15% increases to the generation component</a:t>
            </a:r>
            <a:endParaRPr b="0" lang="en-US" sz="1600" strike="noStrike" u="none">
              <a:solidFill>
                <a:srgbClr val="000000"/>
              </a:solidFill>
              <a:effectLst/>
              <a:uFillTx/>
              <a:latin typeface="Arial"/>
            </a:endParaRPr>
          </a:p>
          <a:p>
            <a:pPr lvl="3" marL="1450800" indent="-279360">
              <a:lnSpc>
                <a:spcPct val="100000"/>
              </a:lnSpc>
              <a:buClr>
                <a:srgbClr val="990000"/>
              </a:buClr>
              <a:buFont typeface="Helv"/>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Requirements that </a:t>
            </a:r>
            <a:endParaRPr b="0" lang="en-US" sz="1600" strike="noStrike" u="none">
              <a:solidFill>
                <a:srgbClr val="000000"/>
              </a:solidFill>
              <a:effectLst/>
              <a:uFillTx/>
              <a:latin typeface="Arial"/>
            </a:endParaRPr>
          </a:p>
          <a:p>
            <a:pPr lvl="4" marL="1782720" indent="-230040">
              <a:lnSpc>
                <a:spcPct val="100000"/>
              </a:lnSpc>
              <a:buClr>
                <a:srgbClr val="990000"/>
              </a:buClr>
              <a:buFont typeface="Helv"/>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PG&amp;E / SCE hedge load forward 5 years</a:t>
            </a:r>
            <a:endParaRPr b="0" lang="en-US" sz="1600" strike="noStrike" u="none">
              <a:solidFill>
                <a:srgbClr val="000000"/>
              </a:solidFill>
              <a:effectLst/>
              <a:uFillTx/>
              <a:latin typeface="Arial"/>
            </a:endParaRPr>
          </a:p>
          <a:p>
            <a:pPr lvl="4" marL="1782720" indent="-230040">
              <a:lnSpc>
                <a:spcPct val="100000"/>
              </a:lnSpc>
              <a:buClr>
                <a:srgbClr val="990000"/>
              </a:buClr>
              <a:buFont typeface="Helv"/>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Customers served by other suppliers be allowed back without penalty or delay.</a:t>
            </a:r>
            <a:endParaRPr b="0" lang="en-US" sz="1600" strike="noStrike" u="none">
              <a:solidFill>
                <a:srgbClr val="000000"/>
              </a:solidFill>
              <a:effectLst/>
              <a:uFillTx/>
              <a:latin typeface="Arial"/>
            </a:endParaRPr>
          </a:p>
          <a:p>
            <a:pPr lvl="4" marL="1782720" indent="-230040">
              <a:lnSpc>
                <a:spcPct val="100000"/>
              </a:lnSpc>
              <a:buClr>
                <a:srgbClr val="990000"/>
              </a:buClr>
              <a:buFont typeface="Helv"/>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Customers served by suppliers other than the utility will obtain pay(or be paid depending on the market value)an equalization payment = (Hedged Cost of Electricity including the costs of existing Generation) - Market Value</a:t>
            </a:r>
            <a:endParaRPr b="0" lang="en-US" sz="16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013EB587-C7B6-4262-B56C-ADD0DFA44CE1}"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4386"/>
                </a:solidFill>
                <a:effectLst/>
                <a:uFillTx/>
                <a:latin typeface="Arial Black"/>
              </a:rPr>
              <a:t>Why should the rate freeze be held until the end of 2001?</a:t>
            </a:r>
            <a:endParaRPr b="0" lang="en-US" sz="2800" strike="noStrike" u="none">
              <a:solidFill>
                <a:srgbClr val="004386"/>
              </a:solidFill>
              <a:effectLst/>
              <a:uFillTx/>
              <a:latin typeface="Arial Black"/>
            </a:endParaRPr>
          </a:p>
        </p:txBody>
      </p:sp>
      <p:sp>
        <p:nvSpPr>
          <p:cNvPr id="21" name="PlaceHolder 2"/>
          <p:cNvSpPr>
            <a:spLocks noGrp="1"/>
          </p:cNvSpPr>
          <p:nvPr>
            <p:ph/>
          </p:nvPr>
        </p:nvSpPr>
        <p:spPr>
          <a:xfrm>
            <a:off x="907920" y="1253880"/>
            <a:ext cx="7331040" cy="4714920"/>
          </a:xfrm>
          <a:prstGeom prst="rect">
            <a:avLst/>
          </a:prstGeom>
          <a:noFill/>
          <a:ln w="0">
            <a:noFill/>
          </a:ln>
        </p:spPr>
        <p:txBody>
          <a:bodyPr lIns="92160" rIns="92160" tIns="46080" bIns="46080" anchor="t">
            <a:normAutofit fontScale="92500" lnSpcReduction="9999"/>
          </a:bodyPr>
          <a:p>
            <a:pPr marL="344520" indent="-344520">
              <a:spcBef>
                <a:spcPts val="451"/>
              </a:spcBef>
              <a:spcAft>
                <a:spcPts val="451"/>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AB1890 provided that the rate freeze would end when existing stranded costs were recovered.  Stranded costs are not, nor have they ever been covered.</a:t>
            </a:r>
            <a:endParaRPr b="0" lang="en-US" sz="1800" strike="noStrike" u="none">
              <a:solidFill>
                <a:srgbClr val="000000"/>
              </a:solidFill>
              <a:effectLst/>
              <a:uFillTx/>
              <a:latin typeface="Arial"/>
            </a:endParaRPr>
          </a:p>
          <a:p>
            <a:pPr marL="344520" indent="-344520">
              <a:spcBef>
                <a:spcPts val="451"/>
              </a:spcBef>
              <a:spcAft>
                <a:spcPts val="451"/>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AB1890 gave assurance to DA customers that the CTC charge would offset power price increases beyond the embedded costs of utility generation.  DA customers relied on this assurance.  To change the rule retroactively would be unfair and damage the DA customers.</a:t>
            </a:r>
            <a:endParaRPr b="0" lang="en-US" sz="1800" strike="noStrike" u="none">
              <a:solidFill>
                <a:srgbClr val="000000"/>
              </a:solidFill>
              <a:effectLst/>
              <a:uFillTx/>
              <a:latin typeface="Arial"/>
            </a:endParaRPr>
          </a:p>
          <a:p>
            <a:pPr marL="344520" indent="-344520">
              <a:spcBef>
                <a:spcPts val="451"/>
              </a:spcBef>
              <a:spcAft>
                <a:spcPts val="451"/>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Utilities existing asset value has dramatically increased.  For example 12,000 MW of Nuclear, Hydro, and Thermal valued at $50/MWh previously now valued at $250/MWh would have increased value of $13.0b for just 2001.  Allowing the utility out of the rate freeze now would inappropriately provide $3.9b of this value to the utilities. </a:t>
            </a:r>
            <a:endParaRPr b="0" lang="en-US" sz="1800" strike="noStrike" u="none">
              <a:solidFill>
                <a:srgbClr val="000000"/>
              </a:solidFill>
              <a:effectLst/>
              <a:uFillTx/>
              <a:latin typeface="Arial"/>
            </a:endParaRPr>
          </a:p>
          <a:p>
            <a:pPr marL="344520" indent="-344520">
              <a:spcBef>
                <a:spcPts val="451"/>
              </a:spcBef>
              <a:spcAft>
                <a:spcPts val="451"/>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utilities by negotiating AB1890, selling off the maximum amount of generation possible, and failing to hedge the remaining position exposed the customers, caused the current problem.  They should not be rewarded with a $3.9b windfall.</a:t>
            </a:r>
            <a:endParaRPr b="0" lang="en-US" sz="1800" strike="noStrike" u="none">
              <a:solidFill>
                <a:srgbClr val="000000"/>
              </a:solidFill>
              <a:effectLst/>
              <a:uFillTx/>
              <a:latin typeface="Arial"/>
            </a:endParaRPr>
          </a:p>
          <a:p>
            <a:pPr marL="344520" indent="0">
              <a:spcBef>
                <a:spcPts val="451"/>
              </a:spcBef>
              <a:spcAft>
                <a:spcPts val="451"/>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EE9DDDD0-5AB7-4A20-85E4-1CB500884874}"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4386"/>
                </a:solidFill>
                <a:effectLst/>
                <a:uFillTx/>
                <a:latin typeface="Arial Black"/>
              </a:rPr>
              <a:t>Why is it that Utilities never recovered their stranded costs? </a:t>
            </a:r>
            <a:endParaRPr b="0" lang="en-US" sz="2800" strike="noStrike" u="none">
              <a:solidFill>
                <a:srgbClr val="004386"/>
              </a:solidFill>
              <a:effectLst/>
              <a:uFillTx/>
              <a:latin typeface="Arial Black"/>
            </a:endParaRPr>
          </a:p>
        </p:txBody>
      </p:sp>
      <p:sp>
        <p:nvSpPr>
          <p:cNvPr id="23" name="PlaceHolder 2"/>
          <p:cNvSpPr>
            <a:spLocks noGrp="1"/>
          </p:cNvSpPr>
          <p:nvPr>
            <p:ph/>
          </p:nvPr>
        </p:nvSpPr>
        <p:spPr>
          <a:xfrm>
            <a:off x="907920" y="1253880"/>
            <a:ext cx="7331040" cy="4714920"/>
          </a:xfrm>
          <a:prstGeom prst="rect">
            <a:avLst/>
          </a:prstGeom>
          <a:noFill/>
          <a:ln w="0">
            <a:noFill/>
          </a:ln>
        </p:spPr>
        <p:txBody>
          <a:bodyPr lIns="92160" rIns="92160" tIns="46080" bIns="46080" anchor="t">
            <a:normAutofit/>
          </a:bodyPr>
          <a:p>
            <a:pPr marL="344520" indent="-344520">
              <a:spcBef>
                <a:spcPts val="499"/>
              </a:spcBef>
              <a:spcAft>
                <a:spcPts val="499"/>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SCE and PG&amp;E argue that, if the hydro was revalued at a higher value, at a very opportunistic point in time, they would have had their stranded costs recovered, thus the rate freeze should have ended.</a:t>
            </a:r>
            <a:endParaRPr b="0" lang="en-US" sz="2000" strike="noStrike" u="none">
              <a:solidFill>
                <a:srgbClr val="000000"/>
              </a:solidFill>
              <a:effectLst/>
              <a:uFillTx/>
              <a:latin typeface="Arial"/>
            </a:endParaRPr>
          </a:p>
          <a:p>
            <a:pPr marL="344520" indent="-344520">
              <a:spcBef>
                <a:spcPts val="499"/>
              </a:spcBef>
              <a:spcAft>
                <a:spcPts val="499"/>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This is wrong thinking.  There was no day in 2000 or any other year where the value of their assets exceeded their stranded costs.  Commodity prices do not move in a continuous manner.  When the value of their assets moved up the cost of their obligations moved up in a greater value, resulting in the fact that there never has been a time where the stranded costs were recovered. </a:t>
            </a:r>
            <a:endParaRPr b="0" lang="en-US" sz="2000" strike="noStrike" u="none">
              <a:solidFill>
                <a:srgbClr val="000000"/>
              </a:solidFill>
              <a:effectLst/>
              <a:uFillTx/>
              <a:latin typeface="Arial"/>
            </a:endParaRPr>
          </a:p>
          <a:p>
            <a:pPr marL="344520" indent="-344520">
              <a:spcBef>
                <a:spcPts val="499"/>
              </a:spcBef>
              <a:spcAft>
                <a:spcPts val="499"/>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Furthermore, the utilities have been </a:t>
            </a:r>
            <a:endParaRPr b="0" lang="en-US" sz="2000" strike="noStrike" u="none">
              <a:solidFill>
                <a:srgbClr val="000000"/>
              </a:solidFill>
              <a:effectLst/>
              <a:uFillTx/>
              <a:latin typeface="Arial"/>
            </a:endParaRPr>
          </a:p>
          <a:p>
            <a:pPr marL="344520" indent="0">
              <a:spcBef>
                <a:spcPts val="499"/>
              </a:spcBef>
              <a:spcAft>
                <a:spcPts val="499"/>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624BF7AF-F870-4BC0-8593-F68277D4BEF8}"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4386"/>
                </a:solidFill>
                <a:effectLst/>
                <a:uFillTx/>
                <a:latin typeface="Arial Black"/>
              </a:rPr>
              <a:t>Why is Enron proposing the Alternative</a:t>
            </a:r>
            <a:endParaRPr b="0" lang="en-US" sz="2800" strike="noStrike" u="none">
              <a:solidFill>
                <a:srgbClr val="004386"/>
              </a:solidFill>
              <a:effectLst/>
              <a:uFillTx/>
              <a:latin typeface="Arial Black"/>
            </a:endParaRPr>
          </a:p>
        </p:txBody>
      </p:sp>
      <p:sp>
        <p:nvSpPr>
          <p:cNvPr id="25" name="PlaceHolder 2"/>
          <p:cNvSpPr>
            <a:spLocks noGrp="1"/>
          </p:cNvSpPr>
          <p:nvPr>
            <p:ph/>
          </p:nvPr>
        </p:nvSpPr>
        <p:spPr>
          <a:xfrm>
            <a:off x="907920" y="1253880"/>
            <a:ext cx="7331040" cy="4714920"/>
          </a:xfrm>
          <a:prstGeom prst="rect">
            <a:avLst/>
          </a:prstGeom>
          <a:noFill/>
          <a:ln w="0">
            <a:noFill/>
          </a:ln>
        </p:spPr>
        <p:txBody>
          <a:bodyPr lIns="92160" rIns="92160" tIns="46080" bIns="46080" anchor="t">
            <a:normAutofit/>
          </a:bodyPr>
          <a:p>
            <a:pPr marL="344520" indent="-344520">
              <a:spcBef>
                <a:spcPts val="451"/>
              </a:spcBef>
              <a:spcAft>
                <a:spcPts val="451"/>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Enron believes that if the utilities conclude that they cannot financially live with the deal that they worked, a viable alternative would be rate increases and an extension of the transition period to the end of 2005.</a:t>
            </a:r>
            <a:endParaRPr b="0" lang="en-US" sz="1800" strike="noStrike" u="none">
              <a:solidFill>
                <a:srgbClr val="000000"/>
              </a:solidFill>
              <a:effectLst/>
              <a:uFillTx/>
              <a:latin typeface="Arial"/>
            </a:endParaRPr>
          </a:p>
          <a:p>
            <a:pPr lvl="1" marL="731880" indent="-285840">
              <a:spcBef>
                <a:spcPts val="451"/>
              </a:spcBef>
              <a:spcAft>
                <a:spcPts val="451"/>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Small customers might prefer a 10% increase to the chaotic results of PG&amp;E / SCE decision not to hedge their load.</a:t>
            </a:r>
            <a:endParaRPr b="0" lang="en-US" sz="1800" strike="noStrike" u="none">
              <a:solidFill>
                <a:srgbClr val="000000"/>
              </a:solidFill>
              <a:effectLst/>
              <a:uFillTx/>
              <a:latin typeface="Arial"/>
            </a:endParaRPr>
          </a:p>
          <a:p>
            <a:pPr lvl="1" marL="731880" indent="-285840">
              <a:spcBef>
                <a:spcPts val="451"/>
              </a:spcBef>
              <a:spcAft>
                <a:spcPts val="451"/>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Large customers might prefer a 15% increase to to the chaotic results of PG&amp;E / SCE decision not to hedge their load.</a:t>
            </a:r>
            <a:endParaRPr b="0" lang="en-US" sz="1800" strike="noStrike" u="none">
              <a:solidFill>
                <a:srgbClr val="000000"/>
              </a:solidFill>
              <a:effectLst/>
              <a:uFillTx/>
              <a:latin typeface="Arial"/>
            </a:endParaRPr>
          </a:p>
          <a:p>
            <a:pPr lvl="1" marL="731880" indent="-285840">
              <a:spcBef>
                <a:spcPts val="451"/>
              </a:spcBef>
              <a:spcAft>
                <a:spcPts val="451"/>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utilities might prefer this solution to potential brancrupty.</a:t>
            </a:r>
            <a:endParaRPr b="0" lang="en-US" sz="1800" strike="noStrike" u="none">
              <a:solidFill>
                <a:srgbClr val="000000"/>
              </a:solidFill>
              <a:effectLst/>
              <a:uFillTx/>
              <a:latin typeface="Arial"/>
            </a:endParaRPr>
          </a:p>
          <a:p>
            <a:pPr lvl="1" marL="731880" indent="-285840">
              <a:spcBef>
                <a:spcPts val="451"/>
              </a:spcBef>
              <a:spcAft>
                <a:spcPts val="451"/>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customer who have chosen other suppliers would prefer the option of being served based on a value that includes the existing low cost generation that they paid for over the last 20 years.</a:t>
            </a:r>
            <a:endParaRPr b="0" lang="en-US" sz="18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A65D5686-5932-4BF6-98A8-1459EE95FF97}"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4386"/>
                </a:solidFill>
                <a:effectLst/>
                <a:uFillTx/>
                <a:latin typeface="Arial Black"/>
              </a:rPr>
              <a:t>Why Re-transition</a:t>
            </a:r>
            <a:endParaRPr b="0" lang="en-US" sz="2800" strike="noStrike" u="none">
              <a:solidFill>
                <a:srgbClr val="004386"/>
              </a:solidFill>
              <a:effectLst/>
              <a:uFillTx/>
              <a:latin typeface="Arial Black"/>
            </a:endParaRPr>
          </a:p>
        </p:txBody>
      </p:sp>
      <p:sp>
        <p:nvSpPr>
          <p:cNvPr id="27" name="PlaceHolder 2"/>
          <p:cNvSpPr>
            <a:spLocks noGrp="1"/>
          </p:cNvSpPr>
          <p:nvPr>
            <p:ph/>
          </p:nvPr>
        </p:nvSpPr>
        <p:spPr>
          <a:xfrm>
            <a:off x="907920" y="1253880"/>
            <a:ext cx="7331040" cy="4714920"/>
          </a:xfrm>
          <a:prstGeom prst="rect">
            <a:avLst/>
          </a:prstGeom>
          <a:noFill/>
          <a:ln w="0">
            <a:noFill/>
          </a:ln>
        </p:spPr>
        <p:txBody>
          <a:bodyPr lIns="92160" rIns="92160" tIns="46080" bIns="46080" anchor="t">
            <a:normAutofit/>
          </a:bodyPr>
          <a:p>
            <a:pPr marL="344520" indent="-344520">
              <a:spcBef>
                <a:spcPts val="499"/>
              </a:spcBef>
              <a:spcAft>
                <a:spcPts val="499"/>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PG&amp;E / SCE have shown that they are bad decision makers:</a:t>
            </a:r>
            <a:endParaRPr b="0" lang="en-US" sz="2000" strike="noStrike" u="none">
              <a:solidFill>
                <a:srgbClr val="000000"/>
              </a:solidFill>
              <a:effectLst/>
              <a:uFillTx/>
              <a:latin typeface="Arial"/>
            </a:endParaRPr>
          </a:p>
          <a:p>
            <a:pPr lvl="1" marL="731880" indent="-285840">
              <a:spcBef>
                <a:spcPts val="499"/>
              </a:spcBef>
              <a:spcAft>
                <a:spcPts val="49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Huge cost overruns on Nuclear units</a:t>
            </a:r>
            <a:endParaRPr b="0" lang="en-US" sz="2000" strike="noStrike" u="none">
              <a:solidFill>
                <a:srgbClr val="000000"/>
              </a:solidFill>
              <a:effectLst/>
              <a:uFillTx/>
              <a:latin typeface="Arial"/>
            </a:endParaRPr>
          </a:p>
          <a:p>
            <a:pPr lvl="1" marL="731880" indent="-285840">
              <a:spcBef>
                <a:spcPts val="499"/>
              </a:spcBef>
              <a:spcAft>
                <a:spcPts val="49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Could have completely eliminated the current situation by selling with an option to buy at embedded cost of generation until 2002 end</a:t>
            </a:r>
            <a:endParaRPr b="0" lang="en-US" sz="2000" strike="noStrike" u="none">
              <a:solidFill>
                <a:srgbClr val="000000"/>
              </a:solidFill>
              <a:effectLst/>
              <a:uFillTx/>
              <a:latin typeface="Arial"/>
            </a:endParaRPr>
          </a:p>
          <a:p>
            <a:pPr lvl="1" marL="731880" indent="-285840">
              <a:spcBef>
                <a:spcPts val="499"/>
              </a:spcBef>
              <a:spcAft>
                <a:spcPts val="49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Chose to sell more units than required exposing customers to the current situation</a:t>
            </a:r>
            <a:endParaRPr b="0" lang="en-US" sz="2000" strike="noStrike" u="none">
              <a:solidFill>
                <a:srgbClr val="000000"/>
              </a:solidFill>
              <a:effectLst/>
              <a:uFillTx/>
              <a:latin typeface="Arial"/>
            </a:endParaRPr>
          </a:p>
          <a:p>
            <a:pPr marL="344520" indent="-344520">
              <a:spcBef>
                <a:spcPts val="499"/>
              </a:spcBef>
              <a:spcAft>
                <a:spcPts val="499"/>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PG&amp;E / SCE should not be rewarded for bad behavior</a:t>
            </a:r>
            <a:endParaRPr b="0" lang="en-US" sz="2000" strike="noStrike" u="none">
              <a:solidFill>
                <a:srgbClr val="000000"/>
              </a:solidFill>
              <a:effectLst/>
              <a:uFillTx/>
              <a:latin typeface="Arial"/>
            </a:endParaRPr>
          </a:p>
          <a:p>
            <a:pPr marL="344520" indent="-344520">
              <a:spcBef>
                <a:spcPts val="499"/>
              </a:spcBef>
              <a:spcAft>
                <a:spcPts val="499"/>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Deregulation gives customers choices that are not available to the customer from the utility, but are desired.</a:t>
            </a:r>
            <a:endParaRPr b="0" lang="en-US" sz="20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B40ED2FB-C90A-4B85-A016-BB4D502EFC83}"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4386"/>
                </a:solidFill>
                <a:effectLst/>
                <a:uFillTx/>
                <a:latin typeface="Arial Black"/>
              </a:rPr>
              <a:t>Why should customers served by alternate suppliers obtain equalization?</a:t>
            </a:r>
            <a:endParaRPr b="0" lang="en-US" sz="2800" strike="noStrike" u="none">
              <a:solidFill>
                <a:srgbClr val="004386"/>
              </a:solidFill>
              <a:effectLst/>
              <a:uFillTx/>
              <a:latin typeface="Arial Black"/>
            </a:endParaRPr>
          </a:p>
        </p:txBody>
      </p:sp>
      <p:sp>
        <p:nvSpPr>
          <p:cNvPr id="29" name="PlaceHolder 2"/>
          <p:cNvSpPr>
            <a:spLocks noGrp="1"/>
          </p:cNvSpPr>
          <p:nvPr>
            <p:ph/>
          </p:nvPr>
        </p:nvSpPr>
        <p:spPr>
          <a:xfrm>
            <a:off x="907920" y="1253880"/>
            <a:ext cx="7331040" cy="4714920"/>
          </a:xfrm>
          <a:prstGeom prst="rect">
            <a:avLst/>
          </a:prstGeom>
          <a:noFill/>
          <a:ln w="0">
            <a:noFill/>
          </a:ln>
        </p:spPr>
        <p:txBody>
          <a:bodyPr lIns="92160" rIns="92160" tIns="46080" bIns="46080" anchor="t">
            <a:normAutofit lnSpcReduction="9999"/>
          </a:bodyPr>
          <a:p>
            <a:pPr marL="344520" indent="-344520">
              <a:spcBef>
                <a:spcPts val="499"/>
              </a:spcBef>
              <a:spcAft>
                <a:spcPts val="499"/>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Fairness: These same customers paid CTC toward these facilities for the last 4 years so they “own” rights to the benefits of the assets.</a:t>
            </a:r>
            <a:endParaRPr b="0" lang="en-US" sz="2000" strike="noStrike" u="none">
              <a:solidFill>
                <a:srgbClr val="000000"/>
              </a:solidFill>
              <a:effectLst/>
              <a:uFillTx/>
              <a:latin typeface="Arial"/>
            </a:endParaRPr>
          </a:p>
          <a:p>
            <a:pPr marL="344520" indent="-344520">
              <a:spcBef>
                <a:spcPts val="499"/>
              </a:spcBef>
              <a:spcAft>
                <a:spcPts val="499"/>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Equal treatment for similar customers: The majority of these customers have contracts that end in the next 2 years.  </a:t>
            </a:r>
            <a:endParaRPr b="0" lang="en-US" sz="2000" strike="noStrike" u="none">
              <a:solidFill>
                <a:srgbClr val="000000"/>
              </a:solidFill>
              <a:effectLst/>
              <a:uFillTx/>
              <a:latin typeface="Arial"/>
            </a:endParaRPr>
          </a:p>
          <a:p>
            <a:pPr lvl="1" marL="731880" indent="-285840">
              <a:spcBef>
                <a:spcPts val="499"/>
              </a:spcBef>
              <a:spcAft>
                <a:spcPts val="49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Not allowing them negative CTC's will force them back to the utility or cause them extreme hardship</a:t>
            </a:r>
            <a:endParaRPr b="0" lang="en-US" sz="2000" strike="noStrike" u="none">
              <a:solidFill>
                <a:srgbClr val="000000"/>
              </a:solidFill>
              <a:effectLst/>
              <a:uFillTx/>
              <a:latin typeface="Arial"/>
            </a:endParaRPr>
          </a:p>
          <a:p>
            <a:pPr lvl="1" marL="731880" indent="-285840">
              <a:spcBef>
                <a:spcPts val="499"/>
              </a:spcBef>
              <a:spcAft>
                <a:spcPts val="49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Not allowing them access to bundled rates, without penalty, will either cause them to:</a:t>
            </a:r>
            <a:endParaRPr b="0" lang="en-US" sz="2000" strike="noStrike" u="none">
              <a:solidFill>
                <a:srgbClr val="000000"/>
              </a:solidFill>
              <a:effectLst/>
              <a:uFillTx/>
              <a:latin typeface="Arial"/>
            </a:endParaRPr>
          </a:p>
          <a:p>
            <a:pPr lvl="2" marL="1068480" indent="-235080">
              <a:spcBef>
                <a:spcPts val="499"/>
              </a:spcBef>
              <a:spcAft>
                <a:spcPts val="499"/>
              </a:spcAft>
              <a:buClr>
                <a:srgbClr val="990000"/>
              </a:buClr>
              <a:buSzPct val="15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Demand Enron to let them exit the contract immediately to avoid this situation or</a:t>
            </a:r>
            <a:endParaRPr b="0" lang="en-US" sz="2000" strike="noStrike" u="none">
              <a:solidFill>
                <a:srgbClr val="000000"/>
              </a:solidFill>
              <a:effectLst/>
              <a:uFillTx/>
              <a:latin typeface="Arial"/>
            </a:endParaRPr>
          </a:p>
          <a:p>
            <a:pPr lvl="2" marL="1068480" indent="-235080">
              <a:spcBef>
                <a:spcPts val="499"/>
              </a:spcBef>
              <a:spcAft>
                <a:spcPts val="499"/>
              </a:spcAft>
              <a:buClr>
                <a:srgbClr val="990000"/>
              </a:buClr>
              <a:buSzPct val="15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Be dumped into the market in 2001 or 2002 in the midst of huge market volatility.</a:t>
            </a:r>
            <a:endParaRPr b="0" lang="en-US" sz="2000" strike="noStrike" u="none">
              <a:solidFill>
                <a:srgbClr val="000000"/>
              </a:solidFill>
              <a:effectLst/>
              <a:uFillTx/>
              <a:latin typeface="Arial"/>
            </a:endParaRPr>
          </a:p>
          <a:p>
            <a:pPr lvl="2" marL="1068480" indent="0">
              <a:spcBef>
                <a:spcPts val="499"/>
              </a:spcBef>
              <a:spcAft>
                <a:spcPts val="499"/>
              </a:spcAft>
              <a:buNone/>
              <a:tabLst>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4520" indent="0">
              <a:spcBef>
                <a:spcPts val="499"/>
              </a:spcBef>
              <a:spcAft>
                <a:spcPts val="499"/>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2025BF26-0F7C-44C2-9383-39D930D78002}"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Question Number 2) What Rate adjustments are neccesary to maintain utility solvency;</a:t>
            </a:r>
            <a:endParaRPr b="0" lang="en-US" sz="2800" strike="noStrike" u="none">
              <a:solidFill>
                <a:srgbClr val="004386"/>
              </a:solidFill>
              <a:effectLst/>
              <a:uFillTx/>
              <a:latin typeface="Arial Black"/>
            </a:endParaRPr>
          </a:p>
        </p:txBody>
      </p:sp>
      <p:sp>
        <p:nvSpPr>
          <p:cNvPr id="31" name="PlaceHolder 2"/>
          <p:cNvSpPr>
            <a:spLocks noGrp="1"/>
          </p:cNvSpPr>
          <p:nvPr>
            <p:ph/>
          </p:nvPr>
        </p:nvSpPr>
        <p:spPr>
          <a:xfrm>
            <a:off x="907920" y="1253880"/>
            <a:ext cx="7331040" cy="4714920"/>
          </a:xfrm>
          <a:prstGeom prst="rect">
            <a:avLst/>
          </a:prstGeom>
          <a:noFill/>
          <a:ln w="0">
            <a:noFill/>
          </a:ln>
        </p:spPr>
        <p:txBody>
          <a:bodyPr lIns="92160" rIns="92160" tIns="46080" bIns="46080" anchor="t">
            <a:normAutofit/>
          </a:bodyPr>
          <a:p>
            <a:pPr lvl="1" marL="731880" indent="-285840">
              <a:lnSpc>
                <a:spcPct val="100000"/>
              </a:lnSpc>
              <a:buClr>
                <a:srgbClr val="99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Question Number 2) What Rate adjustments are neccesary to maintain utility solvency;</a:t>
            </a:r>
            <a:endParaRPr b="0" lang="en-US" sz="2000" strike="noStrike" u="none">
              <a:solidFill>
                <a:srgbClr val="000000"/>
              </a:solidFill>
              <a:effectLst/>
              <a:uFillTx/>
              <a:latin typeface="Arial"/>
            </a:endParaRPr>
          </a:p>
          <a:p>
            <a:pPr lvl="1" marL="731880" indent="-285840">
              <a:lnSpc>
                <a:spcPct val="100000"/>
              </a:lnSpc>
              <a:buClr>
                <a:srgbClr val="99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15% increase to generation costs is sufficient</a:t>
            </a:r>
            <a:r>
              <a:rPr b="0" lang="en-US" sz="1800" strike="noStrike" u="none">
                <a:solidFill>
                  <a:srgbClr val="000000"/>
                </a:solidFill>
                <a:effectLst/>
                <a:uFillTx/>
                <a:latin typeface="Arial"/>
              </a:rPr>
              <a:t> Enron analysis shows:</a:t>
            </a:r>
            <a:endParaRPr b="0" lang="en-US" sz="1800" strike="noStrike" u="none">
              <a:solidFill>
                <a:srgbClr val="000000"/>
              </a:solidFill>
              <a:effectLst/>
              <a:uFillTx/>
              <a:latin typeface="Arial"/>
            </a:endParaRPr>
          </a:p>
          <a:p>
            <a:pPr lvl="1" marL="731880" indent="-285840">
              <a:spcBef>
                <a:spcPts val="451"/>
              </a:spcBef>
              <a:spcAft>
                <a:spcPts val="451"/>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Assuming </a:t>
            </a:r>
            <a:endParaRPr b="0" lang="en-US" sz="1800" strike="noStrike" u="none">
              <a:solidFill>
                <a:srgbClr val="000000"/>
              </a:solidFill>
              <a:effectLst/>
              <a:uFillTx/>
              <a:latin typeface="Arial"/>
            </a:endParaRPr>
          </a:p>
          <a:p>
            <a:pPr lvl="2" marL="1068480" indent="-235080">
              <a:spcBef>
                <a:spcPts val="400"/>
              </a:spcBef>
              <a:spcAft>
                <a:spcPts val="400"/>
              </a:spcAft>
              <a:buClr>
                <a:srgbClr val="990000"/>
              </a:buClr>
              <a:buSzPct val="15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Power costs of 150, 70, 50, 50, 50 $/MWh for 01,02,03,04,05 years</a:t>
            </a:r>
            <a:endParaRPr b="0" lang="en-US" sz="1600" strike="noStrike" u="none">
              <a:solidFill>
                <a:srgbClr val="000000"/>
              </a:solidFill>
              <a:effectLst/>
              <a:uFillTx/>
              <a:latin typeface="Arial"/>
            </a:endParaRPr>
          </a:p>
          <a:p>
            <a:pPr lvl="2" marL="1068480" indent="-235080">
              <a:spcBef>
                <a:spcPts val="400"/>
              </a:spcBef>
              <a:spcAft>
                <a:spcPts val="400"/>
              </a:spcAft>
              <a:buClr>
                <a:srgbClr val="990000"/>
              </a:buClr>
              <a:buSzPct val="15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Each Utility current shortfall of about $6b net costs</a:t>
            </a:r>
            <a:endParaRPr b="0" lang="en-US" sz="1600" strike="noStrike" u="none">
              <a:solidFill>
                <a:srgbClr val="000000"/>
              </a:solidFill>
              <a:effectLst/>
              <a:uFillTx/>
              <a:latin typeface="Arial"/>
            </a:endParaRPr>
          </a:p>
          <a:p>
            <a:pPr lvl="2" marL="1068480" indent="-235080">
              <a:spcBef>
                <a:spcPts val="400"/>
              </a:spcBef>
              <a:spcAft>
                <a:spcPts val="400"/>
              </a:spcAft>
              <a:buClr>
                <a:srgbClr val="990000"/>
              </a:buClr>
              <a:buSzPct val="15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Existing assets (Nuclear, Hydro, Thermal, QF’s) are held and used to average down the costs of purchase power costs.</a:t>
            </a:r>
            <a:endParaRPr b="0" lang="en-US" sz="1600" strike="noStrike" u="none">
              <a:solidFill>
                <a:srgbClr val="000000"/>
              </a:solidFill>
              <a:effectLst/>
              <a:uFillTx/>
              <a:latin typeface="Arial"/>
            </a:endParaRPr>
          </a:p>
          <a:p>
            <a:pPr lvl="1" marL="731880" indent="-285840">
              <a:spcBef>
                <a:spcPts val="451"/>
              </a:spcBef>
              <a:spcAft>
                <a:spcPts val="451"/>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 15% increase for large customers combined with a 10% increase for small customers would be more than ample to keep PG&amp;E/SCE liquid.</a:t>
            </a:r>
            <a:endParaRPr b="0" lang="en-US" sz="18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78D6AF21-33EF-4826-B9F7-EE2D482F8D75}"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8445</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1998-01-28T12:10:42Z</dcterms:created>
  <dc:creator>EES</dc:creator>
  <dc:description/>
  <dc:language>en-US</dc:language>
  <cp:lastModifiedBy>sstoness</cp:lastModifiedBy>
  <cp:lastPrinted>2000-12-22T12:39:02Z</cp:lastPrinted>
  <dcterms:modified xsi:type="dcterms:W3CDTF">2000-12-22T17:55:08Z</dcterms:modified>
  <cp:revision>311</cp:revision>
  <dc:subject/>
  <dc:title>Project Team Meeting</dc:title>
</cp:coreProperties>
</file>