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Click to edit the title text format</a:t>
            </a:r>
            <a:endParaRPr b="0" lang="en-US" sz="2800" strike="noStrike" u="none">
              <a:solidFill>
                <a:srgbClr val="004386"/>
              </a:solidFill>
              <a:effectLst/>
              <a:uFillTx/>
              <a:latin typeface="Arial Black"/>
            </a:endParaRPr>
          </a:p>
        </p:txBody>
      </p:sp>
      <p:sp>
        <p:nvSpPr>
          <p:cNvPr id="1" name="PlaceHolder 2"/>
          <p:cNvSpPr>
            <a:spLocks noGrp="1"/>
          </p:cNvSpPr>
          <p:nvPr>
            <p:ph type="body"/>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450800" indent="-27936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782720" indent="-2300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
          <p:cNvSpPr/>
          <p:nvPr/>
        </p:nvSpPr>
        <p:spPr>
          <a:xfrm>
            <a:off x="426960" y="1038240"/>
            <a:ext cx="8331120" cy="100080"/>
          </a:xfrm>
          <a:prstGeom prst="rect">
            <a:avLst/>
          </a:prstGeom>
          <a:gradFill rotWithShape="0">
            <a:gsLst>
              <a:gs pos="0">
                <a:srgbClr val="8eabc9"/>
              </a:gs>
              <a:gs pos="100000">
                <a:srgbClr val="004386"/>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 name=""/>
          <p:cNvGrpSpPr/>
          <p:nvPr/>
        </p:nvGrpSpPr>
        <p:grpSpPr>
          <a:xfrm>
            <a:off x="8253360" y="6027840"/>
            <a:ext cx="779040" cy="723960"/>
            <a:chOff x="8253360" y="6027840"/>
            <a:chExt cx="779040" cy="723960"/>
          </a:xfrm>
        </p:grpSpPr>
        <p:pic>
          <p:nvPicPr>
            <p:cNvPr id="4" name="" descr=""/>
            <p:cNvPicPr/>
            <p:nvPr/>
          </p:nvPicPr>
          <p:blipFill>
            <a:blip r:embed="rId2"/>
            <a:stretch/>
          </p:blipFill>
          <p:spPr>
            <a:xfrm>
              <a:off x="8253360" y="6027840"/>
              <a:ext cx="743400" cy="723960"/>
            </a:xfrm>
            <a:prstGeom prst="rect">
              <a:avLst/>
            </a:prstGeom>
            <a:noFill/>
            <a:ln w="0">
              <a:noFill/>
            </a:ln>
          </p:spPr>
        </p:pic>
        <p:sp>
          <p:nvSpPr>
            <p:cNvPr id="5"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6" name="PlaceHolder 3"/>
          <p:cNvSpPr>
            <a:spLocks noGrp="1"/>
          </p:cNvSpPr>
          <p:nvPr>
            <p:ph type="sldNum" idx="1"/>
          </p:nvPr>
        </p:nvSpPr>
        <p:spPr>
          <a:xfrm>
            <a:off x="2755800" y="635328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246499C-2AE8-496D-8417-4D88F3E8490B}"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7" name=""/>
          <p:cNvSpPr/>
          <p:nvPr/>
        </p:nvSpPr>
        <p:spPr>
          <a:xfrm>
            <a:off x="4660920" y="6566040"/>
            <a:ext cx="3290760" cy="2466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Confidential and Covered by Attorney Client Privilege</a:t>
            </a:r>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2195640" y="2849040"/>
            <a:ext cx="62640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Click to edit the title text format</a:t>
            </a:r>
            <a:endParaRPr b="0" lang="en-US" sz="3600" strike="noStrike" u="none">
              <a:solidFill>
                <a:srgbClr val="004386"/>
              </a:solidFill>
              <a:effectLst/>
              <a:uFillTx/>
              <a:latin typeface="Arial Black"/>
            </a:endParaRPr>
          </a:p>
        </p:txBody>
      </p:sp>
      <p:grpSp>
        <p:nvGrpSpPr>
          <p:cNvPr id="9" name=""/>
          <p:cNvGrpSpPr/>
          <p:nvPr/>
        </p:nvGrpSpPr>
        <p:grpSpPr>
          <a:xfrm>
            <a:off x="8253360" y="6027840"/>
            <a:ext cx="779040" cy="723960"/>
            <a:chOff x="8253360" y="6027840"/>
            <a:chExt cx="779040" cy="723960"/>
          </a:xfrm>
        </p:grpSpPr>
        <p:pic>
          <p:nvPicPr>
            <p:cNvPr id="10" name="" descr=""/>
            <p:cNvPicPr/>
            <p:nvPr/>
          </p:nvPicPr>
          <p:blipFill>
            <a:blip r:embed="rId2"/>
            <a:stretch/>
          </p:blipFill>
          <p:spPr>
            <a:xfrm>
              <a:off x="8253360" y="6027840"/>
              <a:ext cx="743400" cy="723960"/>
            </a:xfrm>
            <a:prstGeom prst="rect">
              <a:avLst/>
            </a:prstGeom>
            <a:noFill/>
            <a:ln w="0">
              <a:noFill/>
            </a:ln>
          </p:spPr>
        </p:pic>
        <p:sp>
          <p:nvSpPr>
            <p:cNvPr id="11"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12" name="PlaceHolder 2"/>
          <p:cNvSpPr>
            <a:spLocks noGrp="1"/>
          </p:cNvSpPr>
          <p:nvPr>
            <p:ph type="sldNum" idx="2"/>
          </p:nvPr>
        </p:nvSpPr>
        <p:spPr>
          <a:xfrm>
            <a:off x="4365360" y="6430680"/>
            <a:ext cx="1904760" cy="27468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12ADBF2-D6B1-40D9-9B26-8BA4DF54278E}"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3"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Click to edit the outline text format</a:t>
            </a:r>
            <a:endParaRPr b="1" i="1" lang="en-US" sz="2400" strike="noStrike" u="none">
              <a:solidFill>
                <a:srgbClr val="cc9900"/>
              </a:solidFill>
              <a:effectLst/>
              <a:uFillTx/>
              <a:latin typeface="Arial"/>
            </a:endParaRPr>
          </a:p>
          <a:p>
            <a:pPr lvl="1" marL="409680" indent="36360"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768240" indent="65160" algn="ctr">
              <a:spcBef>
                <a:spcPts val="499"/>
              </a:spcBef>
              <a:spcAft>
                <a:spcPts val="499"/>
              </a:spcAft>
              <a:buClr>
                <a:srgbClr val="990000"/>
              </a:buClr>
              <a:buSzPct val="150000"/>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082520" indent="889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434960" indent="1177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25320" y="1996920"/>
            <a:ext cx="7834320" cy="183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Dec 27 Testimony to CPUC re SCE/PGE Emergency Situation</a:t>
            </a:r>
            <a:endParaRPr b="0" lang="en-US" sz="3600" strike="noStrike" u="none">
              <a:solidFill>
                <a:srgbClr val="004386"/>
              </a:solidFill>
              <a:effectLst/>
              <a:uFillTx/>
              <a:latin typeface="Arial Black"/>
            </a:endParaRPr>
          </a:p>
        </p:txBody>
      </p:sp>
      <p:sp>
        <p:nvSpPr>
          <p:cNvPr id="15" name="PlaceHolder 2"/>
          <p:cNvSpPr>
            <a:spLocks noGrp="1"/>
          </p:cNvSpPr>
          <p:nvPr>
            <p:ph type="subTitle"/>
          </p:nvPr>
        </p:nvSpPr>
        <p:spPr>
          <a:xfrm>
            <a:off x="2192400" y="4976640"/>
            <a:ext cx="6254640" cy="935280"/>
          </a:xfrm>
          <a:prstGeom prst="rect">
            <a:avLst/>
          </a:prstGeom>
          <a:noFill/>
          <a:ln w="0">
            <a:noFill/>
          </a:ln>
          <a:effectLst>
            <a:outerShdw dist="17819" dir="2700000" blurRad="0" rotWithShape="0">
              <a:srgbClr val="000000"/>
            </a:outerShdw>
          </a:effectLst>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Friday Dec. 22, 2000</a:t>
            </a:r>
            <a:endParaRPr b="1" i="1" lang="en-US" sz="2400" strike="noStrike" u="none">
              <a:solidFill>
                <a:srgbClr val="cc9900"/>
              </a:solidFill>
              <a:effectLst/>
              <a:uFillTx/>
              <a:latin typeface="Arial"/>
            </a:endParaRPr>
          </a:p>
        </p:txBody>
      </p:sp>
      <p:sp>
        <p:nvSpPr>
          <p:cNvPr id="4" name="PlaceHolder 3"/>
          <p:cNvSpPr>
            <a:spLocks noGrp="1"/>
          </p:cNvSpPr>
          <p:nvPr>
            <p:ph type="sldNum" idx="1"/>
          </p:nvPr>
        </p:nvSpPr>
        <p:spPr/>
        <p:txBody>
          <a:bodyPr/>
          <a:p>
            <a:fld id="{E4465ED2-29CE-456E-A0F3-1B691185B38D}"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Question 3) Whether utilities should retain remaining assets;</a:t>
            </a:r>
            <a:endParaRPr b="0" lang="en-US" sz="2800" strike="noStrike" u="none">
              <a:solidFill>
                <a:srgbClr val="004386"/>
              </a:solidFill>
              <a:effectLst/>
              <a:uFillTx/>
              <a:latin typeface="Arial Black"/>
            </a:endParaRPr>
          </a:p>
        </p:txBody>
      </p:sp>
      <p:sp>
        <p:nvSpPr>
          <p:cNvPr id="33"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mentioned previously, the utilities should either live with their current deal or retransition to 2005</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If they elect to retransition, the existing assets will be needed until Dec 31, 2005, to allow a limited rate increase.</a:t>
            </a:r>
            <a:endParaRPr b="0" lang="en-US" sz="2000" strike="noStrike" u="none">
              <a:solidFill>
                <a:srgbClr val="000000"/>
              </a:solidFill>
              <a:effectLst/>
              <a:uFillTx/>
              <a:latin typeface="Arial"/>
            </a:endParaRPr>
          </a:p>
          <a:p>
            <a:pPr lvl="1" marL="73188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45FF816-3637-4C8B-860B-9AD25900CF6A}"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Question 4) Whether utilities should use their retained assets to serve native load</a:t>
            </a:r>
            <a:endParaRPr b="0" lang="en-US" sz="2800" strike="noStrike" u="none">
              <a:solidFill>
                <a:srgbClr val="004386"/>
              </a:solidFill>
              <a:effectLst/>
              <a:uFillTx/>
              <a:latin typeface="Arial Black"/>
            </a:endParaRPr>
          </a:p>
        </p:txBody>
      </p:sp>
      <p:sp>
        <p:nvSpPr>
          <p:cNvPr id="35"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mentioned previously, the utilities should either live with their current deal or retransition to 2005</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If they elect to retransition, the existing assets will be needed until Dec 31, 2005, to allow a limited rate increase to native load and shopping customers.</a:t>
            </a:r>
            <a:endParaRPr b="0" lang="en-US" sz="2000" strike="noStrike" u="none">
              <a:solidFill>
                <a:srgbClr val="000000"/>
              </a:solidFill>
              <a:effectLst/>
              <a:uFillTx/>
              <a:latin typeface="Arial"/>
            </a:endParaRPr>
          </a:p>
          <a:p>
            <a:pPr lvl="1" marL="73188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E5F04D9-A8EF-4C83-9FCC-DA5D099C37BA}" type="slidenum">
              <a:t>11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CPUC Questions</a:t>
            </a:r>
            <a:endParaRPr b="0" lang="en-US" sz="2800" strike="noStrike" u="none">
              <a:solidFill>
                <a:srgbClr val="004386"/>
              </a:solidFill>
              <a:effectLst/>
              <a:uFillTx/>
              <a:latin typeface="Arial Black"/>
            </a:endParaRPr>
          </a:p>
        </p:txBody>
      </p:sp>
      <p:sp>
        <p:nvSpPr>
          <p:cNvPr id="17" name="PlaceHolder 2"/>
          <p:cNvSpPr>
            <a:spLocks noGrp="1"/>
          </p:cNvSpPr>
          <p:nvPr>
            <p:ph/>
          </p:nvPr>
        </p:nvSpPr>
        <p:spPr>
          <a:xfrm>
            <a:off x="907920" y="1142640"/>
            <a:ext cx="7516800" cy="5054760"/>
          </a:xfrm>
          <a:prstGeom prst="rect">
            <a:avLst/>
          </a:prstGeom>
          <a:noFill/>
          <a:ln w="0">
            <a:noFill/>
          </a:ln>
        </p:spPr>
        <p:txBody>
          <a:bodyPr lIns="92160" rIns="92160" tIns="46080" bIns="46080" anchor="t">
            <a:normAutofit/>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CPUC questions</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 When rate freeze </a:t>
            </a:r>
            <a:r>
              <a:rPr b="1" lang="en-US" sz="1800" strike="noStrike" u="none">
                <a:solidFill>
                  <a:srgbClr val="000000"/>
                </a:solidFill>
                <a:effectLst/>
                <a:uFillTx/>
                <a:latin typeface="Arial"/>
              </a:rPr>
              <a:t>will end</a:t>
            </a:r>
            <a:r>
              <a:rPr b="0" lang="en-US" sz="1800" strike="noStrike" u="none">
                <a:solidFill>
                  <a:srgbClr val="000000"/>
                </a:solidFill>
                <a:effectLst/>
                <a:uFillTx/>
                <a:latin typeface="Arial"/>
              </a:rPr>
              <a:t>;</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 Rate adjustments neccesary to maintain utility solvency;</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 Whether utilities should retain remaining assets;</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 Whether utilities should use their retained assets to serve native load</a:t>
            </a:r>
            <a:endParaRPr b="0" lang="en-US" sz="1800" strike="noStrike" u="none">
              <a:solidFill>
                <a:srgbClr val="000000"/>
              </a:solidFill>
              <a:effectLst/>
              <a:uFillTx/>
              <a:latin typeface="Arial"/>
            </a:endParaRPr>
          </a:p>
          <a:p>
            <a:pPr marL="344520" indent="-344520" algn="just">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 summary, Enron proposes that:</a:t>
            </a:r>
            <a:endParaRPr b="0" lang="en-US" sz="1400" strike="noStrike" u="none">
              <a:solidFill>
                <a:srgbClr val="000000"/>
              </a:solidFill>
              <a:effectLst/>
              <a:uFillTx/>
              <a:latin typeface="Arial"/>
            </a:endParaRPr>
          </a:p>
          <a:p>
            <a:pPr lvl="1" marL="731880" indent="-285840" algn="just">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utilities should either live with the rate freeze until the end of 2001 or:</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1st, Bundled reference rates should be increased such that generation component is increase by 15% effective March 1, 2001 </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Then a rate freeze should be extended until 2005 inclusive,</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Existing assets (Hydro, Nuclear, Coal, QF’s) of PG&amp;E / SCE should be retained by utilities to at least the end of 2005.</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That the utilities should hedge their short positions to the end of 2005.</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That competition should be retained, with customers who shop, being given the benefits / costs of retained assets and hedges through an equalization payment that will be positive in the beginning years and negative in the end years.</a:t>
            </a:r>
            <a:endParaRPr b="0" lang="en-US" sz="1400" strike="noStrike" u="none">
              <a:solidFill>
                <a:srgbClr val="000000"/>
              </a:solidFill>
              <a:effectLst/>
              <a:uFillTx/>
              <a:latin typeface="Arial"/>
            </a:endParaRPr>
          </a:p>
          <a:p>
            <a:pPr lvl="1" marL="731880" indent="0" algn="just">
              <a:spcBef>
                <a:spcPts val="349"/>
              </a:spcBef>
              <a:spcAft>
                <a:spcPts val="34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C479D14-8C9F-4580-8D58-E11FBF30D275}"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Implications to Questions of Enron Proposal</a:t>
            </a:r>
            <a:endParaRPr b="0" lang="en-US" sz="2800" strike="noStrike" u="none">
              <a:solidFill>
                <a:srgbClr val="004386"/>
              </a:solidFill>
              <a:effectLst/>
              <a:uFillTx/>
              <a:latin typeface="Arial Black"/>
            </a:endParaRPr>
          </a:p>
        </p:txBody>
      </p:sp>
      <p:sp>
        <p:nvSpPr>
          <p:cNvPr id="19"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Answer to CPUC question 1)</a:t>
            </a:r>
            <a:endParaRPr b="0" lang="en-US" sz="16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 When rate freeze </a:t>
            </a:r>
            <a:r>
              <a:rPr b="1" lang="en-US" sz="1600" strike="noStrike" u="none">
                <a:solidFill>
                  <a:srgbClr val="000000"/>
                </a:solidFill>
                <a:effectLst/>
                <a:uFillTx/>
                <a:latin typeface="Arial"/>
              </a:rPr>
              <a:t>will end</a:t>
            </a:r>
            <a:r>
              <a:rPr b="0"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a:p>
            <a:pPr lvl="2" marL="1068480" indent="-235080">
              <a:lnSpc>
                <a:spcPct val="100000"/>
              </a:lnSpc>
              <a:buClr>
                <a:srgbClr val="990000"/>
              </a:buClr>
              <a:buSzPct val="150000"/>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rate freeze should end as scheduled, Dec 31 2001</a:t>
            </a:r>
            <a:endParaRPr b="0" lang="en-US" sz="1600" strike="noStrike" u="none">
              <a:solidFill>
                <a:srgbClr val="000000"/>
              </a:solidFill>
              <a:effectLst/>
              <a:uFillTx/>
              <a:latin typeface="Arial"/>
            </a:endParaRPr>
          </a:p>
          <a:p>
            <a:pPr lvl="3" marL="1450800" indent="-27936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estimates that PG&amp;E and SCE would only be short 2.5b each which could be easily amortized over a 10 year period ($5/MWh recovery charge).</a:t>
            </a:r>
            <a:endParaRPr b="0" lang="en-US" sz="1600" strike="noStrike" u="none">
              <a:solidFill>
                <a:srgbClr val="000000"/>
              </a:solidFill>
              <a:effectLst/>
              <a:uFillTx/>
              <a:latin typeface="Arial"/>
            </a:endParaRPr>
          </a:p>
          <a:p>
            <a:pPr lvl="3" marL="1450800" indent="-27936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Clear communication from the commission that they will allow PG&amp;E to recover such costs will bring PG&amp;E’s liquidity back.</a:t>
            </a:r>
            <a:endParaRPr b="0" lang="en-US" sz="1600" strike="noStrike" u="none">
              <a:solidFill>
                <a:srgbClr val="000000"/>
              </a:solidFill>
              <a:effectLst/>
              <a:uFillTx/>
              <a:latin typeface="Arial"/>
            </a:endParaRPr>
          </a:p>
          <a:p>
            <a:pPr lvl="2" marL="1068480" indent="-235080">
              <a:lnSpc>
                <a:spcPct val="100000"/>
              </a:lnSpc>
              <a:buClr>
                <a:srgbClr val="990000"/>
              </a:buClr>
              <a:buSzPct val="150000"/>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Alternatively, if the utilities desire,  the Rate freeze should be extended to end no later than Dec 31, 2005 with </a:t>
            </a:r>
            <a:endParaRPr b="0" lang="en-US" sz="1600" strike="noStrike" u="none">
              <a:solidFill>
                <a:srgbClr val="000000"/>
              </a:solidFill>
              <a:effectLst/>
              <a:uFillTx/>
              <a:latin typeface="Arial"/>
            </a:endParaRPr>
          </a:p>
          <a:p>
            <a:pPr lvl="3" marL="1450800" indent="-27936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15% increases to the generation component</a:t>
            </a:r>
            <a:endParaRPr b="0" lang="en-US" sz="1600" strike="noStrike" u="none">
              <a:solidFill>
                <a:srgbClr val="000000"/>
              </a:solidFill>
              <a:effectLst/>
              <a:uFillTx/>
              <a:latin typeface="Arial"/>
            </a:endParaRPr>
          </a:p>
          <a:p>
            <a:pPr lvl="3" marL="1450800" indent="-27936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Requirements that </a:t>
            </a:r>
            <a:endParaRPr b="0" lang="en-US" sz="1600" strike="noStrike" u="none">
              <a:solidFill>
                <a:srgbClr val="000000"/>
              </a:solidFill>
              <a:effectLst/>
              <a:uFillTx/>
              <a:latin typeface="Arial"/>
            </a:endParaRPr>
          </a:p>
          <a:p>
            <a:pPr lvl="4" marL="1782720" indent="-23004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PG&amp;E / SCE hedge load forward 5 years</a:t>
            </a:r>
            <a:endParaRPr b="0" lang="en-US" sz="1600" strike="noStrike" u="none">
              <a:solidFill>
                <a:srgbClr val="000000"/>
              </a:solidFill>
              <a:effectLst/>
              <a:uFillTx/>
              <a:latin typeface="Arial"/>
            </a:endParaRPr>
          </a:p>
          <a:p>
            <a:pPr lvl="4" marL="1782720" indent="-23004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Customers served by other suppliers be allowed back without penalty or delay.</a:t>
            </a:r>
            <a:endParaRPr b="0" lang="en-US" sz="1600" strike="noStrike" u="none">
              <a:solidFill>
                <a:srgbClr val="000000"/>
              </a:solidFill>
              <a:effectLst/>
              <a:uFillTx/>
              <a:latin typeface="Arial"/>
            </a:endParaRPr>
          </a:p>
          <a:p>
            <a:pPr lvl="4" marL="1782720" indent="-23004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Customers served by suppliers other than the utility will obtain pay(or be paid depending on the market value)an equalization payment = (Hedged Cost of Electricity including the costs of existing Generation) - Market Value</a:t>
            </a: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9AF63BE-8607-4479-858C-2DE1839CE3ED}"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should the rate freeze be held until the end of 2001?</a:t>
            </a:r>
            <a:endParaRPr b="0" lang="en-US" sz="2800" strike="noStrike" u="none">
              <a:solidFill>
                <a:srgbClr val="004386"/>
              </a:solidFill>
              <a:effectLst/>
              <a:uFillTx/>
              <a:latin typeface="Arial Black"/>
            </a:endParaRPr>
          </a:p>
        </p:txBody>
      </p:sp>
      <p:sp>
        <p:nvSpPr>
          <p:cNvPr id="21"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AB1890 provided that the rate freeze would end when existing stranded costs were recovered.  Stranded costs are not, nor have they ever been covered.</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AB1890 gave assurance to DA customers that the CTC charge would offset power price increases beyond the embedded costs of utility generation.  DA customers relied on this assurance.  To change the rule retroactively would be unfair and damage the DA customers.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Utilities existing asset value has dramatically increased.  For example 12,000 MW of Nuclear, Hydro, and Thermal valued at $50/MWh previously now valued at $250/MWh would have increased value of $13.0b for just 2001.  Allowing the utility out of the rate freeze now would inappropriately provide $3.9b of this value to the utilities. </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utilities by negotiating AB1890, selling off the maximum amount of generation possible, and failing to hedge the remaining position exposed the customers, caused the current problem.  They should not be rewarded with a $3.9b windfall.</a:t>
            </a:r>
            <a:endParaRPr b="0" lang="en-US" sz="18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1E016FE-C782-4B68-8EF7-483490F10308}"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is it that Utilities never recovered their stranded costs? </a:t>
            </a:r>
            <a:endParaRPr b="0" lang="en-US" sz="2800" strike="noStrike" u="none">
              <a:solidFill>
                <a:srgbClr val="004386"/>
              </a:solidFill>
              <a:effectLst/>
              <a:uFillTx/>
              <a:latin typeface="Arial Black"/>
            </a:endParaRPr>
          </a:p>
        </p:txBody>
      </p:sp>
      <p:sp>
        <p:nvSpPr>
          <p:cNvPr id="23"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SCE and PG&amp;E argue that, if the hydro was revalued at a higher value, at a very opportunistic point in time, they would have had their stranded costs recovered, thus the rate freeze should have ended.</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This is wrong thinking.  There was no day in 2000 or any other year where the value of their assets exceeded their stranded costs.  Commodity prices do not move in a continuous manner.  When the value of their assets moved up the cost of their obligations moved up in a greater value, resulting in the fact that there never has been a time where the stranded costs were recovered. </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Furthermore, the utilities have been </a:t>
            </a:r>
            <a:endParaRPr b="0" lang="en-US" sz="20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BB72338-3869-4C1D-AAB5-067CA6307400}"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is Enron proposing the Alternative</a:t>
            </a:r>
            <a:endParaRPr b="0" lang="en-US" sz="2800" strike="noStrike" u="none">
              <a:solidFill>
                <a:srgbClr val="004386"/>
              </a:solidFill>
              <a:effectLst/>
              <a:uFillTx/>
              <a:latin typeface="Arial Black"/>
            </a:endParaRPr>
          </a:p>
        </p:txBody>
      </p:sp>
      <p:sp>
        <p:nvSpPr>
          <p:cNvPr id="25"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believes that if the utilities conclude that they cannot financially live with the deal that they worked, a viable alternative would be rate increases and an extension of the transition period to the end of 2005.</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Small customers might prefer a 10% increase to the chaotic results of PG&amp;E / SCE decision not to hedge their load.</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Large customers might prefer a 15% increase to to the chaotic results of PG&amp;E / SCE decision not to hedge their load.</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utilities might prefer this solution to potential brancrupty.</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customer who have chosen other suppliers would prefer the option of being served based on a value that includes the existing low cost generation that they paid for over the last 20 years.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D69BE6D-7F68-4AD0-8381-F0C2C853D4C0}"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Re-transition</a:t>
            </a:r>
            <a:endParaRPr b="0" lang="en-US" sz="2800" strike="noStrike" u="none">
              <a:solidFill>
                <a:srgbClr val="004386"/>
              </a:solidFill>
              <a:effectLst/>
              <a:uFillTx/>
              <a:latin typeface="Arial Black"/>
            </a:endParaRPr>
          </a:p>
        </p:txBody>
      </p:sp>
      <p:sp>
        <p:nvSpPr>
          <p:cNvPr id="27"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PG&amp;E / SCE have shown that they are bad decision makers:</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Huge cost overruns on Nuclear units</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Could have completely eliminated the current situation by selling with an option to buy at embedded cost of generation until 2002 end</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Chose to sell more units than required exposing customers to the current situation</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PG&amp;E / SCE should not be rewarded for bad behavior</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Deregulation gives customers choices that are not available to the customer from the utility, but are desired.</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0ACC8E3-09F4-4A86-B004-7696F4ED5D4A}"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should customers served by alternate suppliers obtain equalization?</a:t>
            </a:r>
            <a:endParaRPr b="0" lang="en-US" sz="2800" strike="noStrike" u="none">
              <a:solidFill>
                <a:srgbClr val="004386"/>
              </a:solidFill>
              <a:effectLst/>
              <a:uFillTx/>
              <a:latin typeface="Arial Black"/>
            </a:endParaRPr>
          </a:p>
        </p:txBody>
      </p:sp>
      <p:sp>
        <p:nvSpPr>
          <p:cNvPr id="29"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lnSpcReduction="9999"/>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Fairness: These same customers paid CTC toward these facilities for the last 4 years so they “own” rights to the benefits of the assets.</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Equal treatment for similar customers: The majority of these customers have contracts that end in the next 2 years.  </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Not allowing them negative CTC's will force them back to the utility or cause them extreme hardship</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Not allowing them access to bundled rates, without penalty, will either cause them to:</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Demand Enron to let them exit the contract immediately to avoid this situation or</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Be dumped into the market in 2001 or 2002 in the midst of huge market volatility.</a:t>
            </a:r>
            <a:endParaRPr b="0" lang="en-US" sz="2000" strike="noStrike" u="none">
              <a:solidFill>
                <a:srgbClr val="000000"/>
              </a:solidFill>
              <a:effectLst/>
              <a:uFillTx/>
              <a:latin typeface="Arial"/>
            </a:endParaRPr>
          </a:p>
          <a:p>
            <a:pPr lvl="2" marL="1068480" indent="0">
              <a:spcBef>
                <a:spcPts val="499"/>
              </a:spcBef>
              <a:spcAft>
                <a:spcPts val="499"/>
              </a:spcAft>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593E1AD-3EB8-4765-92F7-90ED93B52028}"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Question Number 2) What Rate adjustments are neccesary to maintain utility solvency;</a:t>
            </a:r>
            <a:endParaRPr b="0" lang="en-US" sz="2800" strike="noStrike" u="none">
              <a:solidFill>
                <a:srgbClr val="004386"/>
              </a:solidFill>
              <a:effectLst/>
              <a:uFillTx/>
              <a:latin typeface="Arial Black"/>
            </a:endParaRPr>
          </a:p>
        </p:txBody>
      </p:sp>
      <p:sp>
        <p:nvSpPr>
          <p:cNvPr id="31"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Question Number 2) What Rate adjustments are neccesary to maintain utility solvency;</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15% increase to generation costs is sufficient</a:t>
            </a:r>
            <a:r>
              <a:rPr b="0" lang="en-US" sz="1800" strike="noStrike" u="none">
                <a:solidFill>
                  <a:srgbClr val="000000"/>
                </a:solidFill>
                <a:effectLst/>
                <a:uFillTx/>
                <a:latin typeface="Arial"/>
              </a:rPr>
              <a:t> Enron analysis shows:</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Assuming </a:t>
            </a:r>
            <a:endParaRPr b="0" lang="en-US" sz="1800" strike="noStrike" u="none">
              <a:solidFill>
                <a:srgbClr val="000000"/>
              </a:solidFill>
              <a:effectLst/>
              <a:uFillTx/>
              <a:latin typeface="Arial"/>
            </a:endParaRPr>
          </a:p>
          <a:p>
            <a:pPr lvl="2" marL="1068480" indent="-235080">
              <a:spcBef>
                <a:spcPts val="400"/>
              </a:spcBef>
              <a:spcAft>
                <a:spcPts val="400"/>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costs of 150, 70, 50, 50, 50 $/MWh for 01,02,03,04,05 years</a:t>
            </a:r>
            <a:endParaRPr b="0" lang="en-US" sz="1600" strike="noStrike" u="none">
              <a:solidFill>
                <a:srgbClr val="000000"/>
              </a:solidFill>
              <a:effectLst/>
              <a:uFillTx/>
              <a:latin typeface="Arial"/>
            </a:endParaRPr>
          </a:p>
          <a:p>
            <a:pPr lvl="2" marL="1068480" indent="-235080">
              <a:spcBef>
                <a:spcPts val="400"/>
              </a:spcBef>
              <a:spcAft>
                <a:spcPts val="400"/>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Utility current shortfall of about $6b net costs</a:t>
            </a:r>
            <a:endParaRPr b="0" lang="en-US" sz="1600" strike="noStrike" u="none">
              <a:solidFill>
                <a:srgbClr val="000000"/>
              </a:solidFill>
              <a:effectLst/>
              <a:uFillTx/>
              <a:latin typeface="Arial"/>
            </a:endParaRPr>
          </a:p>
          <a:p>
            <a:pPr lvl="2" marL="1068480" indent="-235080">
              <a:spcBef>
                <a:spcPts val="400"/>
              </a:spcBef>
              <a:spcAft>
                <a:spcPts val="400"/>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Existing assets (Nuclear, Hydro, Thermal, QF’s) are held and used to average down the costs of purchase power costs.</a:t>
            </a:r>
            <a:endParaRPr b="0" lang="en-US" sz="16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15% increase for large customers combined with a 10% increase for small customers would be more than ample to keep PG&amp;E/SCE liquid.</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260C454-41AF-46BD-AA5F-0F8C1F1F0B70}"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8413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1998-01-28T12:10:42Z</dcterms:created>
  <dc:creator>EES</dc:creator>
  <dc:description/>
  <dc:language>en-US</dc:language>
  <cp:lastModifiedBy>sstoness</cp:lastModifiedBy>
  <cp:lastPrinted>2000-12-22T12:39:02Z</cp:lastPrinted>
  <dcterms:modified xsi:type="dcterms:W3CDTF">2000-12-22T16:41:59Z</dcterms:modified>
  <cp:revision>310</cp:revision>
  <dc:subject/>
  <dc:title>Project Team Meeting</dc:title>
</cp:coreProperties>
</file>