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jpeg" ContentType="image/jpeg"/>
  <Override PartName="/ppt/media/image4.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bin" ContentType="application/vnd.openxmlformats-officedocument.oleObject"/>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9842500" cy="6753225"/>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6EC62435-3A3B-47C7-90B4-38C219B2D905}"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3471840"/>
          </a:xfrm>
          <a:prstGeom prst="rect">
            <a:avLst/>
          </a:prstGeom>
          <a:noFill/>
          <a:ln w="0">
            <a:noFill/>
          </a:ln>
        </p:spPr>
        <p:txBody>
          <a:bodyPr lIns="90000" rIns="90000" tIns="46800" bIns="46800" anchor="t">
            <a:normAutofit/>
          </a:bodyPr>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Click to edit the outline text format</a:t>
            </a:r>
            <a:endParaRPr b="1" lang="en-US" sz="1600" strike="noStrike" u="none">
              <a:solidFill>
                <a:srgbClr val="000000"/>
              </a:solidFill>
              <a:effectLst/>
              <a:uFillTx/>
              <a:latin typeface="Arial"/>
            </a:endParaRPr>
          </a:p>
          <a:p>
            <a:pPr lvl="1" marL="743040" indent="-28584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Second Outline Level</a:t>
            </a:r>
            <a:endParaRPr b="1" lang="en-US" sz="1600" strike="noStrike" u="none">
              <a:solidFill>
                <a:srgbClr val="000000"/>
              </a:solidFill>
              <a:effectLst/>
              <a:uFillTx/>
              <a:latin typeface="Arial"/>
            </a:endParaRPr>
          </a:p>
          <a:p>
            <a:pPr lvl="2" marL="1143000" indent="-22860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Third Outline Level</a:t>
            </a:r>
            <a:endParaRPr b="1" lang="en-US" sz="1600" strike="noStrike" u="none">
              <a:solidFill>
                <a:srgbClr val="000000"/>
              </a:solidFill>
              <a:effectLst/>
              <a:uFillTx/>
              <a:latin typeface="Arial"/>
            </a:endParaRPr>
          </a:p>
          <a:p>
            <a:pPr lvl="3" marL="1600200" indent="-26676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Fourth Outline Level</a:t>
            </a:r>
            <a:endParaRPr b="1" lang="en-US" sz="1600" strike="noStrike" u="none">
              <a:solidFill>
                <a:srgbClr val="000000"/>
              </a:solidFill>
              <a:effectLst/>
              <a:uFillTx/>
              <a:latin typeface="Arial"/>
            </a:endParaRPr>
          </a:p>
          <a:p>
            <a:pPr lvl="4" marL="2057400" indent="-22860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Fifth Outline Level</a:t>
            </a:r>
            <a:endParaRPr b="1" lang="en-US" sz="1600" strike="noStrike" u="none">
              <a:solidFill>
                <a:srgbClr val="000000"/>
              </a:solidFill>
              <a:effectLst/>
              <a:uFillTx/>
              <a:latin typeface="Arial"/>
            </a:endParaRPr>
          </a:p>
          <a:p>
            <a:pPr lvl="5" marL="2057400" indent="-22860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Sixth Outline Level</a:t>
            </a:r>
            <a:endParaRPr b="1" lang="en-US" sz="1600" strike="noStrike" u="none">
              <a:solidFill>
                <a:srgbClr val="000000"/>
              </a:solidFill>
              <a:effectLst/>
              <a:uFillTx/>
              <a:latin typeface="Arial"/>
            </a:endParaRPr>
          </a:p>
          <a:p>
            <a:pPr lvl="6" marL="2057400" indent="-22860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Seventh Outline Level</a:t>
            </a:r>
            <a:endParaRPr b="1" lang="en-US" sz="1600" strike="noStrike" u="none">
              <a:solidFill>
                <a:srgbClr val="000000"/>
              </a:solidFill>
              <a:effectLst/>
              <a:uFillTx/>
              <a:latin typeface="Arial"/>
            </a:endParaRPr>
          </a:p>
        </p:txBody>
      </p:sp>
      <p:sp>
        <p:nvSpPr>
          <p:cNvPr id="7" name=""/>
          <p:cNvSpPr/>
          <p:nvPr/>
        </p:nvSpPr>
        <p:spPr>
          <a:xfrm>
            <a:off x="222480" y="6490440"/>
            <a:ext cx="840960" cy="36828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0000"/>
                </a:solidFill>
                <a:effectLst/>
                <a:uFillTx/>
                <a:latin typeface="Times New Roman"/>
              </a:rPr>
              <a:t>(Draft)</a:t>
            </a:r>
            <a:endParaRPr b="0"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8"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9" name=""/>
          <p:cNvGraphicFramePr/>
          <p:nvPr/>
        </p:nvGraphicFramePr>
        <p:xfrm>
          <a:off x="7723080" y="3230640"/>
          <a:ext cx="1163880" cy="1163520"/>
        </p:xfrm>
        <a:graphic>
          <a:graphicData uri="http://schemas.openxmlformats.org/presentationml/2006/ole">
            <p:oleObj r:id="rId3" spid="">
              <p:embed/>
              <p:pic>
                <p:nvPicPr>
                  <p:cNvPr id="10"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11"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457200" algn="ctr">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lnSpc>
                <a:spcPct val="120000"/>
              </a:lnSpc>
              <a:spcBef>
                <a:spcPts val="400"/>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371600" indent="-38160" algn="ctr">
              <a:lnSpc>
                <a:spcPct val="120000"/>
              </a:lnSpc>
              <a:spcBef>
                <a:spcPts val="400"/>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828800" algn="ctr">
              <a:lnSpc>
                <a:spcPct val="120000"/>
              </a:lnSpc>
              <a:spcBef>
                <a:spcPts val="400"/>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18288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18288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image" Target="../media/image10.wmf"/><Relationship Id="rId4"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999720" y="2057040"/>
            <a:ext cx="69231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6600" strike="noStrike" u="none">
                <a:solidFill>
                  <a:srgbClr val="000000"/>
                </a:solidFill>
                <a:effectLst/>
                <a:uFillTx/>
                <a:latin typeface="Arial"/>
              </a:rPr>
              <a:t>Distressed / Prop. Trading </a:t>
            </a:r>
            <a:br>
              <a:rPr sz="6600"/>
            </a:br>
            <a:endParaRPr b="1" lang="en-US" sz="6600" strike="noStrike" u="none">
              <a:solidFill>
                <a:srgbClr val="000000"/>
              </a:solidFill>
              <a:effectLst/>
              <a:uFillTx/>
              <a:latin typeface="Arial"/>
            </a:endParaRPr>
          </a:p>
        </p:txBody>
      </p:sp>
      <p:sp>
        <p:nvSpPr>
          <p:cNvPr id="14" name="PlaceHolder 2"/>
          <p:cNvSpPr>
            <a:spLocks noGrp="1"/>
          </p:cNvSpPr>
          <p:nvPr>
            <p:ph type="subTitle"/>
          </p:nvPr>
        </p:nvSpPr>
        <p:spPr>
          <a:xfrm>
            <a:off x="1218960" y="3200400"/>
            <a:ext cx="6646680" cy="1317960"/>
          </a:xfrm>
          <a:prstGeom prst="rect">
            <a:avLst/>
          </a:prstGeom>
          <a:noFill/>
          <a:ln w="0">
            <a:noFill/>
          </a:ln>
        </p:spPr>
        <p:txBody>
          <a:bodyPr lIns="90000" rIns="90000" tIns="46800" bIns="46800" anchor="t">
            <a:spAutoFit/>
          </a:bodyPr>
          <a:p>
            <a:pPr indent="0" algn="ct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RAC - Risk Assessment &amp; Controls</a:t>
            </a:r>
            <a:endParaRPr b="1" lang="en-US" sz="2000" strike="noStrike" u="none">
              <a:solidFill>
                <a:srgbClr val="000000"/>
              </a:solidFill>
              <a:effectLst/>
              <a:uFillTx/>
              <a:latin typeface="Arial"/>
            </a:endParaRPr>
          </a:p>
          <a:p>
            <a:pPr indent="0" algn="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000000"/>
                </a:solidFill>
                <a:effectLst/>
                <a:uFillTx/>
                <a:latin typeface="Arial"/>
              </a:rPr>
              <a:t>Update - September 2001</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Equities</a:t>
            </a:r>
            <a:endParaRPr b="1" lang="en-US" sz="2500" strike="noStrike" u="none">
              <a:solidFill>
                <a:srgbClr val="ffffff"/>
              </a:solidFill>
              <a:effectLst/>
              <a:uFillTx/>
              <a:latin typeface="Arial"/>
            </a:endParaRPr>
          </a:p>
        </p:txBody>
      </p:sp>
      <p:sp>
        <p:nvSpPr>
          <p:cNvPr id="39"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gn="ctr">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There are effectively two equity positions in the book – both are marked at zero.</a:t>
            </a:r>
            <a:endParaRPr b="1" lang="en-US" sz="1600" strike="noStrike" u="none">
              <a:solidFill>
                <a:srgbClr val="000000"/>
              </a:solidFill>
              <a:effectLst/>
              <a:uFillTx/>
              <a:latin typeface="Arial"/>
            </a:endParaRPr>
          </a:p>
          <a:p>
            <a:pPr marL="343080" indent="0">
              <a:lnSpc>
                <a:spcPct val="11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ANKER Convertible preference shares (7,349 shares)  - this company is involved in coal</a:t>
            </a:r>
            <a:endParaRPr b="1" lang="en-US" sz="1600" strike="noStrike" u="none">
              <a:solidFill>
                <a:srgbClr val="000000"/>
              </a:solidFill>
              <a:effectLst/>
              <a:uFillTx/>
              <a:latin typeface="Arial"/>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production/mining.</a:t>
            </a:r>
            <a:endParaRPr b="1" lang="en-US" sz="1600" strike="noStrike" u="none">
              <a:solidFill>
                <a:srgbClr val="000000"/>
              </a:solidFill>
              <a:effectLst/>
              <a:uFillTx/>
              <a:latin typeface="Arial"/>
            </a:endParaRPr>
          </a:p>
          <a:p>
            <a:pPr marL="343080" indent="-343080">
              <a:lnSpc>
                <a:spcPct val="11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were originally long $24m of ANKER COAL bonds. Due to financial difficulties, the issuer couldn’t make the debt repayments. Since the bondholders owned 99% of the company, they either had the choice of forcing it into liquidation and go through bankruptcy proceedings, or allow the company to remain a going concern and restructure the debt. Of the $24m notional, $7m was exchanged for equity. One of the reason for doing this was if the company’s condition improved the value of the equity will increase significantly compared to the value of the debt.  Enron now owns 24% of ANKER COAL, and occupies 2 seats on the Board.</a:t>
            </a:r>
            <a:endParaRPr b="1" lang="en-US" sz="1400" strike="noStrike" u="none">
              <a:solidFill>
                <a:srgbClr val="000000"/>
              </a:solidFill>
              <a:effectLst/>
              <a:uFillTx/>
              <a:latin typeface="Arial"/>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VAST Solutions Inc.  (78,141 shares)  - this company sells wireless products</a:t>
            </a:r>
            <a:endParaRPr b="1" lang="en-US" sz="1600" strike="noStrike" u="none">
              <a:solidFill>
                <a:srgbClr val="000000"/>
              </a:solidFill>
              <a:effectLst/>
              <a:uFillTx/>
              <a:latin typeface="Arial"/>
            </a:endParaRPr>
          </a:p>
          <a:p>
            <a:pPr marL="343080" indent="-343080">
              <a:lnSpc>
                <a:spcPct val="11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This equity position originated from holding $7.3m Long bond position in ‘Paging Networks’.  The bond issuer facing financial difficulty defaulted on the bond interest payments. As a result, in settlement of the defaulted bond – Enron received shares in:</a:t>
            </a:r>
            <a:endParaRPr b="1" lang="en-US" sz="1400" strike="noStrike" u="none">
              <a:solidFill>
                <a:srgbClr val="000000"/>
              </a:solidFill>
              <a:effectLst/>
              <a:uFillTx/>
              <a:latin typeface="Arial"/>
            </a:endParaRPr>
          </a:p>
          <a:p>
            <a:pPr lvl="1" marL="838080" indent="-304560">
              <a:lnSpc>
                <a:spcPct val="110000"/>
              </a:lnSpc>
              <a:spcBef>
                <a:spcPts val="349"/>
              </a:spcBef>
              <a:buClr>
                <a:srgbClr val="4b73d5"/>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ARCH Communication (acquired 548,425 shares on 19 Dec.00, sold at 31.5 cents on 2 May.01, generating approx. +$173K)</a:t>
            </a:r>
            <a:endParaRPr b="0" lang="en-US" sz="1400" strike="noStrike" u="none">
              <a:solidFill>
                <a:srgbClr val="000000"/>
              </a:solidFill>
              <a:effectLst/>
              <a:uFillTx/>
              <a:latin typeface="Arial"/>
            </a:endParaRPr>
          </a:p>
          <a:p>
            <a:pPr lvl="1" marL="838080" indent="-304560">
              <a:lnSpc>
                <a:spcPct val="110000"/>
              </a:lnSpc>
              <a:spcBef>
                <a:spcPts val="349"/>
              </a:spcBef>
              <a:buClr>
                <a:srgbClr val="4b73d5"/>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VAST Solutions Inc. (acquired on 19 Dec.00, very low probability that they will gain any value)</a:t>
            </a:r>
            <a:endParaRPr b="0" lang="en-US" sz="1400" strike="noStrike" u="none">
              <a:solidFill>
                <a:srgbClr val="000000"/>
              </a:solidFill>
              <a:effectLst/>
              <a:uFillTx/>
              <a:latin typeface="Arial"/>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Trading Statistics:</a:t>
            </a:r>
            <a:endParaRPr b="1" lang="en-US" sz="2500" strike="noStrike" u="none">
              <a:solidFill>
                <a:srgbClr val="ffffff"/>
              </a:solidFill>
              <a:effectLst/>
              <a:uFillTx/>
              <a:latin typeface="Arial"/>
            </a:endParaRPr>
          </a:p>
        </p:txBody>
      </p:sp>
      <p:sp>
        <p:nvSpPr>
          <p:cNvPr id="41"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2" name=""/>
          <p:cNvSpPr/>
          <p:nvPr/>
        </p:nvSpPr>
        <p:spPr>
          <a:xfrm>
            <a:off x="297360" y="1233360"/>
            <a:ext cx="6936480" cy="368280"/>
          </a:xfrm>
          <a:prstGeom prst="rect">
            <a:avLst/>
          </a:prstGeom>
          <a:noFill/>
          <a:ln w="0">
            <a:noFill/>
          </a:ln>
        </p:spPr>
        <p:style>
          <a:lnRef idx="0"/>
          <a:fillRef idx="0"/>
          <a:effectRef idx="0"/>
          <a:fontRef idx="minor"/>
        </p:style>
        <p:txBody>
          <a:bodyPr wrap="none"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Enron Credit Inc. (Debt book) – extract from DPR as of 7</a:t>
            </a:r>
            <a:r>
              <a:rPr b="0" lang="en-GB" sz="1800" strike="noStrike" u="none" baseline="30000">
                <a:solidFill>
                  <a:srgbClr val="000000"/>
                </a:solidFill>
                <a:effectLst/>
                <a:uFillTx/>
                <a:latin typeface="Arial"/>
              </a:rPr>
              <a:t>th</a:t>
            </a:r>
            <a:r>
              <a:rPr b="0" lang="en-GB" sz="1800" strike="noStrike" u="none">
                <a:solidFill>
                  <a:srgbClr val="000000"/>
                </a:solidFill>
                <a:effectLst/>
                <a:uFillTx/>
                <a:latin typeface="Arial"/>
              </a:rPr>
              <a:t> Sept. 01</a:t>
            </a:r>
            <a:endParaRPr b="0" lang="en-US" sz="1800" strike="noStrike" u="none">
              <a:solidFill>
                <a:srgbClr val="000000"/>
              </a:solidFill>
              <a:effectLst/>
              <a:uFillTx/>
              <a:latin typeface="Arial"/>
            </a:endParaRPr>
          </a:p>
        </p:txBody>
      </p:sp>
      <p:pic>
        <p:nvPicPr>
          <p:cNvPr id="43" name="" descr=""/>
          <p:cNvPicPr/>
          <p:nvPr/>
        </p:nvPicPr>
        <p:blipFill>
          <a:blip r:embed="rId1"/>
          <a:stretch/>
        </p:blipFill>
        <p:spPr>
          <a:xfrm>
            <a:off x="1109520" y="2103480"/>
            <a:ext cx="6923160" cy="338292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4" name="" descr=""/>
          <p:cNvPicPr/>
          <p:nvPr/>
        </p:nvPicPr>
        <p:blipFill>
          <a:blip r:embed="rId1"/>
          <a:stretch/>
        </p:blipFill>
        <p:spPr>
          <a:xfrm>
            <a:off x="762120" y="2971800"/>
            <a:ext cx="6676920" cy="3352680"/>
          </a:xfrm>
          <a:prstGeom prst="rect">
            <a:avLst/>
          </a:prstGeom>
          <a:noFill/>
          <a:ln w="0">
            <a:noFill/>
          </a:ln>
        </p:spPr>
      </p:pic>
      <p:sp>
        <p:nvSpPr>
          <p:cNvPr id="45"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Trading Statistics:</a:t>
            </a:r>
            <a:endParaRPr b="1" lang="en-US" sz="2500" strike="noStrike" u="none">
              <a:solidFill>
                <a:srgbClr val="ffffff"/>
              </a:solidFill>
              <a:effectLst/>
              <a:uFillTx/>
              <a:latin typeface="Arial"/>
            </a:endParaRPr>
          </a:p>
        </p:txBody>
      </p:sp>
      <p:sp>
        <p:nvSpPr>
          <p:cNvPr id="46"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7" name=""/>
          <p:cNvSpPr/>
          <p:nvPr/>
        </p:nvSpPr>
        <p:spPr>
          <a:xfrm>
            <a:off x="693000" y="1066680"/>
            <a:ext cx="7961040" cy="459720"/>
          </a:xfrm>
          <a:prstGeom prst="rect">
            <a:avLst/>
          </a:prstGeom>
          <a:noFill/>
          <a:ln w="0">
            <a:noFill/>
          </a:ln>
        </p:spPr>
        <p:style>
          <a:lnRef idx="0"/>
          <a:fillRef idx="0"/>
          <a:effectRef idx="0"/>
          <a:fontRef idx="minor"/>
        </p:style>
        <p:txBody>
          <a:bodyPr wrap="none"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BOOK VALUE BY PRODUCT </a:t>
            </a:r>
            <a:r>
              <a:rPr b="0" lang="en-GB" sz="2000" strike="noStrike" u="none">
                <a:solidFill>
                  <a:srgbClr val="000000"/>
                </a:solidFill>
                <a:effectLst/>
                <a:uFillTx/>
                <a:latin typeface="Arial"/>
              </a:rPr>
              <a:t>(USD) – 1</a:t>
            </a:r>
            <a:r>
              <a:rPr b="0" lang="en-GB" sz="2000" strike="noStrike" u="none" baseline="30000">
                <a:solidFill>
                  <a:srgbClr val="000000"/>
                </a:solidFill>
                <a:effectLst/>
                <a:uFillTx/>
                <a:latin typeface="Arial"/>
              </a:rPr>
              <a:t>st</a:t>
            </a:r>
            <a:r>
              <a:rPr b="0" lang="en-GB" sz="2000" strike="noStrike" u="none">
                <a:solidFill>
                  <a:srgbClr val="000000"/>
                </a:solidFill>
                <a:effectLst/>
                <a:uFillTx/>
                <a:latin typeface="Arial"/>
              </a:rPr>
              <a:t> Jan. to 7</a:t>
            </a:r>
            <a:r>
              <a:rPr b="0" lang="en-GB" sz="2000" strike="noStrike" u="none" baseline="30000">
                <a:solidFill>
                  <a:srgbClr val="000000"/>
                </a:solidFill>
                <a:effectLst/>
                <a:uFillTx/>
                <a:latin typeface="Arial"/>
              </a:rPr>
              <a:t>th</a:t>
            </a:r>
            <a:r>
              <a:rPr b="0" lang="en-GB" sz="2000" strike="noStrike" u="none">
                <a:solidFill>
                  <a:srgbClr val="000000"/>
                </a:solidFill>
                <a:effectLst/>
                <a:uFillTx/>
                <a:latin typeface="Arial"/>
              </a:rPr>
              <a:t> Sep. 2001</a:t>
            </a:r>
            <a:endParaRPr b="0" lang="en-US" sz="2000" strike="noStrike" u="none">
              <a:solidFill>
                <a:srgbClr val="000000"/>
              </a:solidFill>
              <a:effectLst/>
              <a:uFillTx/>
              <a:latin typeface="Arial"/>
            </a:endParaRPr>
          </a:p>
        </p:txBody>
      </p:sp>
      <p:sp>
        <p:nvSpPr>
          <p:cNvPr id="48" name=""/>
          <p:cNvSpPr/>
          <p:nvPr/>
        </p:nvSpPr>
        <p:spPr>
          <a:xfrm>
            <a:off x="7543800" y="4191120"/>
            <a:ext cx="1371600" cy="761760"/>
          </a:xfrm>
          <a:prstGeom prst="wedgeRectCallout">
            <a:avLst>
              <a:gd name="adj1" fmla="val -87037"/>
              <a:gd name="adj2" fmla="val 125000"/>
            </a:avLst>
          </a:prstGeom>
          <a:noFill/>
          <a:ln w="9360">
            <a:solidFill>
              <a:srgbClr val="000000"/>
            </a:solidFill>
            <a:miter/>
          </a:ln>
        </p:spPr>
        <p:style>
          <a:lnRef idx="0"/>
          <a:fillRef idx="0"/>
          <a:effectRef idx="0"/>
          <a:fontRef idx="minor"/>
        </p:style>
        <p:txBody>
          <a:bodyPr lIns="90000" rIns="90000" tIns="46800" bIns="468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This is the loss written off on the ‘TRIPLETS’ trade</a:t>
            </a:r>
            <a:endParaRPr b="0" lang="en-US" sz="1200" strike="noStrike" u="none">
              <a:solidFill>
                <a:srgbClr val="000000"/>
              </a:solidFill>
              <a:effectLst/>
              <a:uFillTx/>
              <a:latin typeface="Arial"/>
            </a:endParaRPr>
          </a:p>
        </p:txBody>
      </p:sp>
      <p:sp>
        <p:nvSpPr>
          <p:cNvPr id="49" name=""/>
          <p:cNvSpPr/>
          <p:nvPr/>
        </p:nvSpPr>
        <p:spPr>
          <a:xfrm>
            <a:off x="6400800" y="1676520"/>
            <a:ext cx="2438280" cy="1143000"/>
          </a:xfrm>
          <a:prstGeom prst="wedgeRectCallout">
            <a:avLst>
              <a:gd name="adj1" fmla="val -74870"/>
              <a:gd name="adj2" fmla="val 84861"/>
            </a:avLst>
          </a:prstGeom>
          <a:noFill/>
          <a:ln w="9360">
            <a:solidFill>
              <a:srgbClr val="000000"/>
            </a:solidFill>
            <a:miter/>
          </a:ln>
        </p:spPr>
        <p:style>
          <a:lnRef idx="0"/>
          <a:fillRef idx="0"/>
          <a:effectRef idx="0"/>
          <a:fontRef idx="minor"/>
        </p:style>
        <p:txBody>
          <a:bodyPr lIns="90000" rIns="90000" tIns="46800" bIns="468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26 Jun.01: ANKER COAL bonds marked up to Par</a:t>
            </a:r>
            <a:endParaRPr b="0" lang="en-US" sz="1200" strike="noStrike" u="none">
              <a:solidFill>
                <a:srgbClr val="000000"/>
              </a:solidFill>
              <a:effectLst/>
              <a:uFillTx/>
              <a:latin typeface="Arial"/>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29 Jun.01: ANKER COAL bonds marked back to their previous price</a:t>
            </a:r>
            <a:endParaRPr b="0" lang="en-US" sz="1200" strike="noStrike" u="none">
              <a:solidFill>
                <a:srgbClr val="000000"/>
              </a:solidFill>
              <a:effectLst/>
              <a:uFillTx/>
              <a:latin typeface="Arial"/>
            </a:endParaRPr>
          </a:p>
        </p:txBody>
      </p:sp>
      <p:sp>
        <p:nvSpPr>
          <p:cNvPr id="50" name=""/>
          <p:cNvSpPr/>
          <p:nvPr/>
        </p:nvSpPr>
        <p:spPr>
          <a:xfrm>
            <a:off x="990720" y="1981080"/>
            <a:ext cx="2209680" cy="762120"/>
          </a:xfrm>
          <a:prstGeom prst="wedgeRectCallout">
            <a:avLst>
              <a:gd name="adj1" fmla="val 80245"/>
              <a:gd name="adj2" fmla="val 428749"/>
            </a:avLst>
          </a:prstGeom>
          <a:noFill/>
          <a:ln w="9360">
            <a:solidFill>
              <a:srgbClr val="000000"/>
            </a:solidFill>
            <a:miter/>
          </a:ln>
        </p:spPr>
        <p:style>
          <a:lnRef idx="0"/>
          <a:fillRef idx="0"/>
          <a:effectRef idx="0"/>
          <a:fontRef idx="minor"/>
        </p:style>
        <p:txBody>
          <a:bodyPr lIns="90000" rIns="90000" tIns="46800" bIns="468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12 Apr.01:  ASIA PULP &amp; PAPER $5m CDS triggered by Deutsche Bank</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500" strike="noStrike" u="none">
                <a:solidFill>
                  <a:srgbClr val="ffffff"/>
                </a:solidFill>
                <a:effectLst/>
                <a:uFillTx/>
                <a:latin typeface="Arial"/>
              </a:rPr>
              <a:t>h</a:t>
            </a:r>
            <a:endParaRPr b="1" lang="en-US" sz="2500" strike="noStrike" u="none">
              <a:solidFill>
                <a:srgbClr val="ffffff"/>
              </a:solidFill>
              <a:effectLst/>
              <a:uFillTx/>
              <a:latin typeface="Arial"/>
            </a:endParaRPr>
          </a:p>
        </p:txBody>
      </p:sp>
      <p:sp>
        <p:nvSpPr>
          <p:cNvPr id="52" name="PlaceHolder 2"/>
          <p:cNvSpPr>
            <a:spLocks noGrp="1"/>
          </p:cNvSpPr>
          <p:nvPr>
            <p:ph/>
          </p:nvPr>
        </p:nvSpPr>
        <p:spPr>
          <a:xfrm>
            <a:off x="457200" y="3124080"/>
            <a:ext cx="8305920" cy="914400"/>
          </a:xfrm>
          <a:prstGeom prst="rect">
            <a:avLst/>
          </a:prstGeom>
          <a:noFill/>
          <a:ln w="0">
            <a:noFill/>
          </a:ln>
        </p:spPr>
        <p:txBody>
          <a:bodyPr lIns="92160" rIns="92160" tIns="46080" bIns="46080" anchor="t">
            <a:normAutofit/>
          </a:bodyPr>
          <a:p>
            <a:pPr marL="343080" indent="-343080" algn="ctr">
              <a:lnSpc>
                <a:spcPct val="12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Appendices</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High Yield Market - Overview</a:t>
            </a:r>
            <a:endParaRPr b="1" lang="en-US" sz="2500" strike="noStrike" u="none">
              <a:solidFill>
                <a:srgbClr val="ffffff"/>
              </a:solidFill>
              <a:effectLst/>
              <a:uFillTx/>
              <a:latin typeface="Arial"/>
            </a:endParaRPr>
          </a:p>
        </p:txBody>
      </p:sp>
      <p:sp>
        <p:nvSpPr>
          <p:cNvPr id="54"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High Yield market reached a low in December 2000 after ‘a golden age’ that stretched from Nov.1990 to July 1998 when investors reaped annual returns of more than 16%.  Then the market collapsed following Russia’s default and over the past three years returns have been effectively zero.</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But this year, the market has made steady progress, despite low points in April and June when telecommunication bonds collapsed. Yield spreads have tightened to around 830bp from 917bp at the start of the year, according to Deutsche Bank’s US High Yield Index.</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Over the past two months, high yield mutual fund inflows have been mostly positive. In the past month high yield securities have out-performed other fixed income products.  In August, high yield securities have returned 0.9%, while Treasuries have returned 0.77% and corporate bonds just 0.37%.</a:t>
            </a:r>
            <a:endParaRPr b="1" lang="en-US" sz="14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Its expected that falling interest rates and an expected slowing default rates (default rates are peaking and higher default rate expectations are priced into the market) towards the year-end will encourage investors seeking extra yield to turn to the high yield market.  [Moody’s expect monthly defaults by corporate issuers to start slowing down by November].</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High Yield Market - Overview</a:t>
            </a:r>
            <a:endParaRPr b="1" lang="en-US" sz="2500" strike="noStrike" u="none">
              <a:solidFill>
                <a:srgbClr val="ffffff"/>
              </a:solidFill>
              <a:effectLst/>
              <a:uFillTx/>
              <a:latin typeface="Arial"/>
            </a:endParaRPr>
          </a:p>
        </p:txBody>
      </p:sp>
      <p:sp>
        <p:nvSpPr>
          <p:cNvPr id="56"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pic>
        <p:nvPicPr>
          <p:cNvPr id="57" name="" descr=""/>
          <p:cNvPicPr/>
          <p:nvPr/>
        </p:nvPicPr>
        <p:blipFill>
          <a:blip r:embed="rId1"/>
          <a:stretch/>
        </p:blipFill>
        <p:spPr>
          <a:xfrm>
            <a:off x="533520" y="1898640"/>
            <a:ext cx="7772400" cy="4578480"/>
          </a:xfrm>
          <a:prstGeom prst="rect">
            <a:avLst/>
          </a:prstGeom>
          <a:noFill/>
          <a:ln w="0">
            <a:noFill/>
          </a:ln>
        </p:spPr>
      </p:pic>
      <p:sp>
        <p:nvSpPr>
          <p:cNvPr id="58" name=""/>
          <p:cNvSpPr/>
          <p:nvPr/>
        </p:nvSpPr>
        <p:spPr>
          <a:xfrm>
            <a:off x="1492200" y="1219320"/>
            <a:ext cx="6130800" cy="92340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Lehman Brothers US High Yield Bond Index</a:t>
            </a:r>
            <a:endParaRPr b="0" lang="en-US" sz="2400" strike="noStrike" u="none">
              <a:solidFill>
                <a:srgbClr val="000000"/>
              </a:solidFill>
              <a:effectLst/>
              <a:uFillTx/>
              <a:latin typeface="Arial"/>
            </a:endParaRPr>
          </a:p>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0000"/>
                </a:solidFill>
                <a:effectLst/>
                <a:uFillTx/>
                <a:latin typeface="Arial"/>
              </a:rPr>
              <a:t>(in bps over 5Yr Treasuries)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 (Triplets)</a:t>
            </a:r>
            <a:endParaRPr b="1" lang="en-US" sz="2500" strike="noStrike" u="none">
              <a:solidFill>
                <a:srgbClr val="ffffff"/>
              </a:solidFill>
              <a:effectLst/>
              <a:uFillTx/>
              <a:latin typeface="Arial"/>
            </a:endParaRPr>
          </a:p>
        </p:txBody>
      </p:sp>
      <p:sp>
        <p:nvSpPr>
          <p:cNvPr id="60"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The four defaults were:</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graphicFrame>
        <p:nvGraphicFramePr>
          <p:cNvPr id="61" name=""/>
          <p:cNvGraphicFramePr/>
          <p:nvPr/>
        </p:nvGraphicFramePr>
        <p:xfrm>
          <a:off x="609480" y="3809880"/>
          <a:ext cx="7925040" cy="2438640"/>
        </p:xfrm>
        <a:graphic>
          <a:graphicData uri="http://schemas.openxmlformats.org/presentationml/2006/ole">
            <p:oleObj r:id="rId1" spid="">
              <p:embed/>
              <p:pic>
                <p:nvPicPr>
                  <p:cNvPr id="62" name="" descr=""/>
                  <p:cNvPicPr/>
                  <p:nvPr/>
                </p:nvPicPr>
                <p:blipFill>
                  <a:blip r:embed="rId2"/>
                  <a:stretch/>
                </p:blipFill>
                <p:spPr>
                  <a:xfrm>
                    <a:off x="609480" y="3809880"/>
                    <a:ext cx="7925040" cy="2438640"/>
                  </a:xfrm>
                  <a:prstGeom prst="rect">
                    <a:avLst/>
                  </a:prstGeom>
                  <a:noFill/>
                  <a:ln w="0">
                    <a:noFill/>
                  </a:ln>
                </p:spPr>
              </p:pic>
            </p:oleObj>
          </a:graphicData>
        </a:graphic>
      </p:graphicFrame>
      <p:sp>
        <p:nvSpPr>
          <p:cNvPr id="63" name=""/>
          <p:cNvSpPr/>
          <p:nvPr/>
        </p:nvSpPr>
        <p:spPr>
          <a:xfrm>
            <a:off x="511920" y="3124080"/>
            <a:ext cx="7437600" cy="650160"/>
          </a:xfrm>
          <a:prstGeom prst="rect">
            <a:avLst/>
          </a:prstGeom>
          <a:noFill/>
          <a:ln w="0">
            <a:noFill/>
          </a:ln>
        </p:spPr>
        <p:style>
          <a:lnRef idx="0"/>
          <a:fillRef idx="0"/>
          <a:effectRef idx="0"/>
          <a:fontRef idx="minor"/>
        </p:style>
        <p:txBody>
          <a:bodyPr wrap="none" lIns="90000" rIns="90000" tIns="46800" bIns="46800" anchor="t">
            <a:spAutoFit/>
          </a:bodyPr>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60 Reference names in the Portfolio:</a:t>
            </a:r>
            <a:endParaRPr b="0" lang="en-US" sz="1400" strike="noStrike" u="none">
              <a:solidFill>
                <a:srgbClr val="000000"/>
              </a:solidFill>
              <a:effectLst/>
              <a:uFillTx/>
              <a:latin typeface="Arial"/>
            </a:endParaRPr>
          </a:p>
          <a:p>
            <a:pPr lvl="1" marL="457200">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- 13 of the names below have a high probability of going bankrupt within the next year.</a:t>
            </a:r>
            <a:endParaRPr b="0" lang="en-US" sz="1400" strike="noStrike" u="none">
              <a:solidFill>
                <a:srgbClr val="000000"/>
              </a:solidFill>
              <a:effectLst/>
              <a:uFillTx/>
              <a:latin typeface="Arial"/>
            </a:endParaRPr>
          </a:p>
        </p:txBody>
      </p:sp>
      <p:pic>
        <p:nvPicPr>
          <p:cNvPr id="64" name="" descr=""/>
          <p:cNvPicPr/>
          <p:nvPr/>
        </p:nvPicPr>
        <p:blipFill>
          <a:blip r:embed="rId3"/>
          <a:stretch/>
        </p:blipFill>
        <p:spPr>
          <a:xfrm>
            <a:off x="609480" y="1828800"/>
            <a:ext cx="7925040" cy="99072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Distressed Trading Book - Overview</a:t>
            </a:r>
            <a:endParaRPr b="1" lang="en-US" sz="2500" strike="noStrike" u="none">
              <a:solidFill>
                <a:srgbClr val="ffffff"/>
              </a:solidFill>
              <a:effectLst/>
              <a:uFillTx/>
              <a:latin typeface="Arial"/>
            </a:endParaRPr>
          </a:p>
        </p:txBody>
      </p:sp>
      <p:sp>
        <p:nvSpPr>
          <p:cNvPr id="16"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The Distressed debt trading book is managed out of Houston by Markus Fiala</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Main activity is distressed debt</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Instruments currently on the trading book include:</a:t>
            </a:r>
            <a:endParaRPr b="1" lang="en-US" sz="16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Distressed Debt  (deep discount bonds)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High Yield Debt  (anything below investment grade)</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Investment Grade Debt  (rated BBB+ or above)</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Credit default swaps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Portfolio trades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Equities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Interest Rate Futures</a:t>
            </a:r>
            <a:endParaRPr b="0" lang="en-US" sz="14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Other instruments that have been traded in the past include:</a:t>
            </a:r>
            <a:endParaRPr b="1" lang="en-US" sz="16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Total Return Loan Swaps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Convertible Bonds</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Equity Options</a:t>
            </a:r>
            <a:endParaRPr b="0" lang="en-US" sz="14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 Distressed Trading Book -  Strategies</a:t>
            </a:r>
            <a:endParaRPr b="1" lang="en-US" sz="2500" strike="noStrike" u="none">
              <a:solidFill>
                <a:srgbClr val="ffffff"/>
              </a:solidFill>
              <a:effectLst/>
              <a:uFillTx/>
              <a:latin typeface="Arial"/>
            </a:endParaRPr>
          </a:p>
        </p:txBody>
      </p:sp>
      <p:sp>
        <p:nvSpPr>
          <p:cNvPr id="18" name="PlaceHolder 2"/>
          <p:cNvSpPr>
            <a:spLocks noGrp="1"/>
          </p:cNvSpPr>
          <p:nvPr>
            <p:ph/>
          </p:nvPr>
        </p:nvSpPr>
        <p:spPr>
          <a:xfrm>
            <a:off x="304920" y="1206360"/>
            <a:ext cx="8686800" cy="5486400"/>
          </a:xfrm>
          <a:prstGeom prst="rect">
            <a:avLst/>
          </a:prstGeom>
          <a:noFill/>
          <a:ln w="0">
            <a:noFill/>
          </a:ln>
        </p:spPr>
        <p:txBody>
          <a:bodyPr lIns="92160" rIns="92160" tIns="46080" bIns="46080" anchor="t">
            <a:normAutofit/>
          </a:bodyPr>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The plays in the distressed debt markets are very idiosyncratic, and backed up by strong</a:t>
            </a:r>
            <a:endParaRPr b="1" lang="en-US" sz="1600" strike="noStrike" u="none">
              <a:solidFill>
                <a:srgbClr val="000000"/>
              </a:solidFill>
              <a:effectLst/>
              <a:uFillTx/>
              <a:latin typeface="Arial"/>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 fundamental analysis of the underlying issuer. </a:t>
            </a:r>
            <a:endParaRPr b="1" lang="en-US" sz="1600" strike="noStrike" u="none">
              <a:solidFill>
                <a:srgbClr val="000000"/>
              </a:solidFill>
              <a:effectLst/>
              <a:uFillTx/>
              <a:latin typeface="Arial"/>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Some of the main strategies that the desk use are as follows: </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Capital Arbitrage Trades</a:t>
            </a:r>
            <a:r>
              <a:rPr b="0" lang="en-GB" sz="1600" strike="noStrike" u="none">
                <a:solidFill>
                  <a:srgbClr val="000000"/>
                </a:solidFill>
                <a:effectLst/>
                <a:uFillTx/>
                <a:latin typeface="Arial"/>
              </a:rPr>
              <a:t> – e.g. going Long Senior secured paper (with assets behind it), and going Short Subordinated debt on the same underlying issuer.</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Commodity related outright longs/shorts</a:t>
            </a:r>
            <a:r>
              <a:rPr b="0" lang="en-GB" sz="1600" strike="noStrike" u="none">
                <a:solidFill>
                  <a:srgbClr val="000000"/>
                </a:solidFill>
                <a:effectLst/>
                <a:uFillTx/>
                <a:latin typeface="Arial"/>
              </a:rPr>
              <a:t> – using the intelligence of Enron’s commodity desks to get an insight on the financial strength and future potential of companies in that industry, for example, a coal producer whose revenue stream depends on coal prices.</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Trading the spread relative to Treasuries:</a:t>
            </a:r>
            <a:r>
              <a:rPr b="0" lang="en-GB" sz="1600" strike="noStrike" u="none">
                <a:solidFill>
                  <a:srgbClr val="000000"/>
                </a:solidFill>
                <a:effectLst/>
                <a:uFillTx/>
                <a:latin typeface="Arial"/>
              </a:rPr>
              <a:t>  If the spread is trading tight Short the bonds, if its wide go Long the bonds.  Commonly traded with Treasuries on the other side.</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Long Bonds + Short Equities:</a:t>
            </a:r>
            <a:r>
              <a:rPr b="0" lang="en-GB" sz="1600" strike="noStrike" u="none">
                <a:solidFill>
                  <a:srgbClr val="000000"/>
                </a:solidFill>
                <a:effectLst/>
                <a:uFillTx/>
                <a:latin typeface="Arial"/>
              </a:rPr>
              <a:t> not a play that we’ve used often, but it’s expected we’ll be doing a lot more of these type of trades in the future. Difficult to assess correlations.</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“Liquidating Trust”</a:t>
            </a:r>
            <a:r>
              <a:rPr b="0" lang="en-GB" sz="1600" strike="noStrike" u="none">
                <a:solidFill>
                  <a:srgbClr val="000000"/>
                </a:solidFill>
                <a:effectLst/>
                <a:uFillTx/>
                <a:latin typeface="Arial"/>
              </a:rPr>
              <a:t> – trading only on the Long side of really distressed debt. For example, buying distressed debt at $4 per $100 notional if we think the assets going into liquidation following a Chapter 7 filing are worth $8 per $100 notional.</a:t>
            </a:r>
            <a:endParaRPr b="1" lang="en-US" sz="16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 Distressed Trading Book - Industry Plays</a:t>
            </a:r>
            <a:endParaRPr b="1" lang="en-US" sz="2500" strike="noStrike" u="none">
              <a:solidFill>
                <a:srgbClr val="ffffff"/>
              </a:solidFill>
              <a:effectLst/>
              <a:uFillTx/>
              <a:latin typeface="Arial"/>
            </a:endParaRPr>
          </a:p>
        </p:txBody>
      </p:sp>
      <p:sp>
        <p:nvSpPr>
          <p:cNvPr id="20" name="PlaceHolder 2"/>
          <p:cNvSpPr>
            <a:spLocks noGrp="1"/>
          </p:cNvSpPr>
          <p:nvPr>
            <p:ph/>
          </p:nvPr>
        </p:nvSpPr>
        <p:spPr>
          <a:xfrm>
            <a:off x="304920" y="1206360"/>
            <a:ext cx="8686800" cy="5486400"/>
          </a:xfrm>
          <a:prstGeom prst="rect">
            <a:avLst/>
          </a:prstGeom>
          <a:noFill/>
          <a:ln w="0">
            <a:noFill/>
          </a:ln>
        </p:spPr>
        <p:txBody>
          <a:bodyPr lIns="92160" rIns="92160" tIns="46080" bIns="46080" anchor="t">
            <a:normAutofit/>
          </a:bodyPr>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Current plays:</a:t>
            </a:r>
            <a:endParaRPr b="1" lang="en-US" sz="18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Negative on STEEL</a:t>
            </a:r>
            <a:r>
              <a:rPr b="0" lang="en-GB" sz="1600" strike="noStrike" u="none">
                <a:solidFill>
                  <a:srgbClr val="000000"/>
                </a:solidFill>
                <a:effectLst/>
                <a:uFillTx/>
                <a:latin typeface="Arial"/>
              </a:rPr>
              <a:t> – more of an economic play based on waning demand and recession scenario. Short AK STEEL CORP  –  producer of stainless steel, big supplier to the automotive industry.  Also, Short California Steel on the back of energy and tech crisis.</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Negative on PULP &amp; PAPER</a:t>
            </a:r>
            <a:r>
              <a:rPr b="0" lang="en-GB" sz="1600" strike="noStrike" u="none">
                <a:solidFill>
                  <a:srgbClr val="000000"/>
                </a:solidFill>
                <a:effectLst/>
                <a:uFillTx/>
                <a:latin typeface="Arial"/>
              </a:rPr>
              <a:t> – Short Canadian Pulp/Paper (and lumber) companies, Millar Western and TEMBEC.  Imposition of 19% export tariff to the US market is likely to cripple the Canadian pulp/paper industry and have knock-on effects on the Canadian economy.</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Negative on CHEMICALS</a:t>
            </a:r>
            <a:r>
              <a:rPr b="0" lang="en-GB" sz="1600" strike="noStrike" u="none">
                <a:solidFill>
                  <a:srgbClr val="000000"/>
                </a:solidFill>
                <a:effectLst/>
                <a:uFillTx/>
                <a:latin typeface="Arial"/>
              </a:rPr>
              <a:t> – especially commodity chemicals. The main play here is being Short Lyondell and Equistar. Rising energy prices have hurt the balance sheets, hence they missed the market on the upside. Now we are going through a period of very low demand – which will further negatively impact their balance sheets.</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Positive on COAL</a:t>
            </a:r>
            <a:r>
              <a:rPr b="0" lang="en-GB" sz="1600" strike="noStrike" u="none">
                <a:solidFill>
                  <a:srgbClr val="000000"/>
                </a:solidFill>
                <a:effectLst/>
                <a:uFillTx/>
                <a:latin typeface="Arial"/>
              </a:rPr>
              <a:t> – this is a name specific play. Long ANKER COAL bonds, have inside knowledge of the business (Enron owns 24% of the company). ANKER (coal producers) have locked in rates on physical delivery of coal to utilities/energy companies – 15 contracts to date have been signed.  </a:t>
            </a:r>
            <a:endParaRPr b="1" lang="en-US" sz="16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 Distressed Trading Book - Industry Plays</a:t>
            </a:r>
            <a:endParaRPr b="1" lang="en-US" sz="2500" strike="noStrike" u="none">
              <a:solidFill>
                <a:srgbClr val="ffffff"/>
              </a:solidFill>
              <a:effectLst/>
              <a:uFillTx/>
              <a:latin typeface="Arial"/>
            </a:endParaRPr>
          </a:p>
        </p:txBody>
      </p:sp>
      <p:sp>
        <p:nvSpPr>
          <p:cNvPr id="22" name="PlaceHolder 2"/>
          <p:cNvSpPr>
            <a:spLocks noGrp="1"/>
          </p:cNvSpPr>
          <p:nvPr>
            <p:ph/>
          </p:nvPr>
        </p:nvSpPr>
        <p:spPr>
          <a:xfrm>
            <a:off x="304920" y="1206360"/>
            <a:ext cx="8686800" cy="5486400"/>
          </a:xfrm>
          <a:prstGeom prst="rect">
            <a:avLst/>
          </a:prstGeom>
          <a:noFill/>
          <a:ln w="0">
            <a:noFill/>
          </a:ln>
        </p:spPr>
        <p:txBody>
          <a:bodyPr lIns="92160" rIns="92160" tIns="46080" bIns="46080" anchor="t">
            <a:normAutofit/>
          </a:bodyPr>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Current plays:</a:t>
            </a:r>
            <a:endParaRPr b="1" lang="en-US" sz="18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Flat / Negative on ENERGY</a:t>
            </a:r>
            <a:r>
              <a:rPr b="0" lang="en-GB" sz="1600" strike="noStrike" u="none">
                <a:solidFill>
                  <a:srgbClr val="000000"/>
                </a:solidFill>
                <a:effectLst/>
                <a:uFillTx/>
                <a:latin typeface="Arial"/>
              </a:rPr>
              <a:t> – Natural gas and oil producers have strong balance sheet. However, negative on one or two players in the service industry – for example, negative on some refiners.  Short PREMCO (Clark Oil &amp; Refining Corp) – they’ve closed down their large refinery in the mid-Continent, also they face a lot of CAPEX on maintenance of their other physical assets. Also Short Giants, which is also in oil refining and marketing.</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Negative on ADVERTISING</a:t>
            </a:r>
            <a:r>
              <a:rPr b="0" lang="en-GB" sz="1600" strike="noStrike" u="none">
                <a:solidFill>
                  <a:srgbClr val="000000"/>
                </a:solidFill>
                <a:effectLst/>
                <a:uFillTx/>
                <a:latin typeface="Arial"/>
              </a:rPr>
              <a:t> – Short Lamar Media Corp, on the back of cut in advertising expenditure by corporates in a slowing economy.</a:t>
            </a:r>
            <a:endParaRPr b="1" lang="en-US" sz="16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Negative on TELCO’s</a:t>
            </a:r>
            <a:r>
              <a:rPr b="0" lang="en-GB" sz="1600" strike="noStrike" u="none">
                <a:solidFill>
                  <a:srgbClr val="000000"/>
                </a:solidFill>
                <a:effectLst/>
                <a:uFillTx/>
                <a:latin typeface="Arial"/>
              </a:rPr>
              <a:t> – although we are bearish, the desk has a Long position. Large notional exposure to Metrocall Inc and RSL Communications Inc – however, since the bonds are trading at only a few dollar per $100 notional, the market values are very small, especially on RSL. P/L to date on Metrocall Inc is a loss of around $5.7m.  There’s also a small Short position on Focal Communications.  </a:t>
            </a:r>
            <a:endParaRPr b="1" lang="en-US" sz="16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High Yield/Distressed Debt</a:t>
            </a:r>
            <a:endParaRPr b="1" lang="en-US" sz="2500" strike="noStrike" u="none">
              <a:solidFill>
                <a:srgbClr val="ffffff"/>
              </a:solidFill>
              <a:effectLst/>
              <a:uFillTx/>
              <a:latin typeface="Arial"/>
            </a:endParaRPr>
          </a:p>
        </p:txBody>
      </p:sp>
      <p:pic>
        <p:nvPicPr>
          <p:cNvPr id="24" name="" descr=""/>
          <p:cNvPicPr/>
          <p:nvPr/>
        </p:nvPicPr>
        <p:blipFill>
          <a:blip r:embed="rId1"/>
          <a:stretch/>
        </p:blipFill>
        <p:spPr>
          <a:xfrm>
            <a:off x="0" y="985680"/>
            <a:ext cx="9144000" cy="56437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High Yield/Distressed Debt</a:t>
            </a:r>
            <a:endParaRPr b="1" lang="en-US" sz="2500" strike="noStrike" u="none">
              <a:solidFill>
                <a:srgbClr val="ffffff"/>
              </a:solidFill>
              <a:effectLst/>
              <a:uFillTx/>
              <a:latin typeface="Arial"/>
            </a:endParaRPr>
          </a:p>
        </p:txBody>
      </p:sp>
      <p:sp>
        <p:nvSpPr>
          <p:cNvPr id="26" name="PlaceHolder 2"/>
          <p:cNvSpPr>
            <a:spLocks noGrp="1"/>
          </p:cNvSpPr>
          <p:nvPr>
            <p:ph/>
          </p:nvPr>
        </p:nvSpPr>
        <p:spPr>
          <a:xfrm>
            <a:off x="495000" y="1066680"/>
            <a:ext cx="849636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bulk of the risk in the book is in the High yield and distressed debt positions.</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PV01 (the price value of 1bp upshift in yield)  = $52,297,  this is broken down as follows (the book is effectively long credit spreads):   </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VAR as of the 9</a:t>
            </a:r>
            <a:r>
              <a:rPr b="0" lang="en-GB" sz="1400" strike="noStrike" u="none" baseline="30000">
                <a:solidFill>
                  <a:srgbClr val="000000"/>
                </a:solidFill>
                <a:effectLst/>
                <a:uFillTx/>
                <a:latin typeface="Arial"/>
              </a:rPr>
              <a:t>th</a:t>
            </a:r>
            <a:r>
              <a:rPr b="0" lang="en-GB" sz="1400" strike="noStrike" u="none">
                <a:solidFill>
                  <a:srgbClr val="000000"/>
                </a:solidFill>
                <a:effectLst/>
                <a:uFillTx/>
                <a:latin typeface="Arial"/>
              </a:rPr>
              <a:t> Sept.2001 was reported at $684,685</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debt book is in negative ‘cost of carry’, as of 9</a:t>
            </a:r>
            <a:r>
              <a:rPr b="0" lang="en-GB" sz="1400" strike="noStrike" u="none" baseline="30000">
                <a:solidFill>
                  <a:srgbClr val="000000"/>
                </a:solidFill>
                <a:effectLst/>
                <a:uFillTx/>
                <a:latin typeface="Arial"/>
              </a:rPr>
              <a:t>th</a:t>
            </a:r>
            <a:r>
              <a:rPr b="0" lang="en-GB" sz="1400" strike="noStrike" u="none">
                <a:solidFill>
                  <a:srgbClr val="000000"/>
                </a:solidFill>
                <a:effectLst/>
                <a:uFillTx/>
                <a:latin typeface="Arial"/>
              </a:rPr>
              <a:t> Sept.2001 it was ($26,133) per day.</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Life to date P&amp;L from mid-Apr’99 = -($3.75m) – as of 9</a:t>
            </a:r>
            <a:r>
              <a:rPr b="0" lang="en-GB" sz="1400" strike="noStrike" u="none" baseline="30000">
                <a:solidFill>
                  <a:srgbClr val="000000"/>
                </a:solidFill>
                <a:effectLst/>
                <a:uFillTx/>
                <a:latin typeface="Arial"/>
              </a:rPr>
              <a:t>th</a:t>
            </a:r>
            <a:r>
              <a:rPr b="0" lang="en-GB" sz="1400" strike="noStrike" u="none">
                <a:solidFill>
                  <a:srgbClr val="000000"/>
                </a:solidFill>
                <a:effectLst/>
                <a:uFillTx/>
                <a:latin typeface="Arial"/>
              </a:rPr>
              <a:t> Sept. 2001,  YTD P/L = +$1.75m,             QTD P/L = -($1.10m)</a:t>
            </a:r>
            <a:endParaRPr b="1"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graphicFrame>
        <p:nvGraphicFramePr>
          <p:cNvPr id="27" name=""/>
          <p:cNvGraphicFramePr/>
          <p:nvPr/>
        </p:nvGraphicFramePr>
        <p:xfrm>
          <a:off x="990720" y="1447920"/>
          <a:ext cx="7772400" cy="1738080"/>
        </p:xfrm>
        <a:graphic>
          <a:graphicData uri="http://schemas.openxmlformats.org/drawingml/2006/table">
            <a:tbl>
              <a:tblPr/>
              <a:tblGrid>
                <a:gridCol w="3581280"/>
                <a:gridCol w="1828800"/>
                <a:gridCol w="2362320"/>
              </a:tblGrid>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3232f4"/>
                          </a:solidFill>
                          <a:effectLst/>
                          <a:uFillTx/>
                          <a:latin typeface="Arial"/>
                        </a:rPr>
                        <a:t>As of 9</a:t>
                      </a:r>
                      <a:r>
                        <a:rPr b="0" lang="en-GB" sz="1400" strike="noStrike" u="none" baseline="30000">
                          <a:solidFill>
                            <a:srgbClr val="3232f4"/>
                          </a:solidFill>
                          <a:effectLst/>
                          <a:uFillTx/>
                          <a:latin typeface="Arial"/>
                        </a:rPr>
                        <a:t>th</a:t>
                      </a:r>
                      <a:r>
                        <a:rPr b="0" lang="en-GB" sz="1400" strike="noStrike" u="none">
                          <a:solidFill>
                            <a:srgbClr val="3232f4"/>
                          </a:solidFill>
                          <a:effectLst/>
                          <a:uFillTx/>
                          <a:latin typeface="Arial"/>
                        </a:rPr>
                        <a:t> Sept. 2001</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Market Value (USD)</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Notional Exposure (USD)</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SHORT Position (mainly high yield)</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0000"/>
                          </a:solidFill>
                          <a:effectLst/>
                          <a:uFillTx/>
                          <a:latin typeface="Arial"/>
                        </a:rPr>
                        <a:t>- 173,132,750</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0000"/>
                          </a:solidFill>
                          <a:effectLst/>
                          <a:uFillTx/>
                          <a:latin typeface="Arial"/>
                        </a:rPr>
                        <a:t>- 187,785,000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LONG Position (mainly distressed debt)</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+ 38,962,026</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+ 130,500,000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Treasury Futures (interest rate hedges)</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+ 5,318,750</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+ 5,000,000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NET POSITION</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0000"/>
                          </a:solidFill>
                          <a:effectLst/>
                          <a:uFillTx/>
                          <a:latin typeface="Arial"/>
                        </a:rPr>
                        <a:t>- 128,851,974</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0000"/>
                          </a:solidFill>
                          <a:effectLst/>
                          <a:uFillTx/>
                          <a:latin typeface="Arial"/>
                        </a:rPr>
                        <a:t>-52,285,000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graphicFrame>
        <p:nvGraphicFramePr>
          <p:cNvPr id="28" name=""/>
          <p:cNvGraphicFramePr/>
          <p:nvPr/>
        </p:nvGraphicFramePr>
        <p:xfrm>
          <a:off x="990720" y="4038480"/>
          <a:ext cx="3581280" cy="1042920"/>
        </p:xfrm>
        <a:graphic>
          <a:graphicData uri="http://schemas.openxmlformats.org/drawingml/2006/table">
            <a:tbl>
              <a:tblPr/>
              <a:tblGrid>
                <a:gridCol w="1752480"/>
                <a:gridCol w="1828800"/>
              </a:tblGrid>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High Yield</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$48,105</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Investment Grade</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$6,930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49920">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Distressed Debt</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0000"/>
                          </a:solidFill>
                          <a:effectLst/>
                          <a:uFillTx/>
                          <a:latin typeface="Arial"/>
                        </a:rPr>
                        <a:t>- $2,737</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Credit Default Swaps</a:t>
            </a:r>
            <a:endParaRPr b="1" lang="en-US" sz="2500" strike="noStrike" u="none">
              <a:solidFill>
                <a:srgbClr val="ffffff"/>
              </a:solidFill>
              <a:effectLst/>
              <a:uFillTx/>
              <a:latin typeface="Arial"/>
            </a:endParaRPr>
          </a:p>
        </p:txBody>
      </p:sp>
      <p:sp>
        <p:nvSpPr>
          <p:cNvPr id="30"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Credit Default Swaps in the Houston book are traded through Enron Credit Inc., and the risk is then passed through to London via internal hedges.  The Houston book currently only has two live deals that are not passed back to Enron Credit Ltd.  These are:</a:t>
            </a:r>
            <a:endParaRPr b="1" lang="en-US" sz="1600" strike="noStrike" u="none">
              <a:solidFill>
                <a:srgbClr val="000000"/>
              </a:solidFill>
              <a:effectLst/>
              <a:uFillTx/>
              <a:latin typeface="Arial"/>
            </a:endParaRPr>
          </a:p>
          <a:p>
            <a:pPr lvl="1" marL="533520">
              <a:lnSpc>
                <a:spcPct val="120000"/>
              </a:lnSpc>
              <a:spcBef>
                <a:spcPts val="349"/>
              </a:spcBef>
              <a:buClr>
                <a:srgbClr val="4b73d5"/>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Republic of Indonesia (B-) – where Enron bought 5 year protection (Aug’06) on a notional of $5m for 550bps. The strategy here was to hedge against the Asia Pulp and Paper (APP) CDS, given that APP has defaulted, this CDS is now a proprietary position.  Current mark = 995bps, and P/L to date on the trade is $86,736</a:t>
            </a:r>
            <a:endParaRPr b="0" lang="en-US" sz="1400" strike="noStrike" u="none">
              <a:solidFill>
                <a:srgbClr val="000000"/>
              </a:solidFill>
              <a:effectLst/>
              <a:uFillTx/>
              <a:latin typeface="Arial"/>
            </a:endParaRPr>
          </a:p>
          <a:p>
            <a:pPr lvl="1" marL="533520">
              <a:lnSpc>
                <a:spcPct val="120000"/>
              </a:lnSpc>
              <a:spcBef>
                <a:spcPts val="349"/>
              </a:spcBef>
              <a:buClr>
                <a:srgbClr val="4b73d5"/>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AK Steel Corp (BB) – where Enron bought 7 year protection (Aug’08) on a notional of $5m for 362bps. Strategy here was that we wanted to be short risk, and the most efficient way to do this is through the CDS market.  Current mark = 385bps, and P/L to date on the trade is $34,177.</a:t>
            </a:r>
            <a:endParaRPr b="0"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Default Swaps Triggered</a:t>
            </a:r>
            <a:endParaRPr b="1" lang="en-US" sz="1600" strike="noStrike" u="none">
              <a:solidFill>
                <a:srgbClr val="000000"/>
              </a:solidFill>
              <a:effectLst/>
              <a:uFillTx/>
              <a:latin typeface="Arial"/>
            </a:endParaRPr>
          </a:p>
          <a:p>
            <a:pPr lvl="1" marL="533520">
              <a:lnSpc>
                <a:spcPct val="120000"/>
              </a:lnSpc>
              <a:spcBef>
                <a:spcPts val="349"/>
              </a:spcBef>
              <a:buClr>
                <a:srgbClr val="4b73d5"/>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Asia Pulp &amp; Paper</a:t>
            </a: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(5 Apr.00) -  where Enron sold $5m protection to Deutsche Bank.  The CDS was exercised on 27 Mar.01, Enron paid $5m to Deutsche ($900K was received in premiums up until the CDS was terminated).  Enron received physical delivery of the bonds (which had a value of 8% of the notional) – these are marked at zero.  The total loss was approx. $4.1m.</a:t>
            </a:r>
            <a:endParaRPr b="0" lang="en-US" sz="1400" strike="noStrike" u="none">
              <a:solidFill>
                <a:srgbClr val="000000"/>
              </a:solidFill>
              <a:effectLst/>
              <a:uFillTx/>
              <a:latin typeface="Arial"/>
            </a:endParaRPr>
          </a:p>
          <a:p>
            <a:pPr lvl="1" marL="53352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a:t>
            </a:r>
            <a:endParaRPr b="1" lang="en-US" sz="2500" strike="noStrike" u="none">
              <a:solidFill>
                <a:srgbClr val="ffffff"/>
              </a:solidFill>
              <a:effectLst/>
              <a:uFillTx/>
              <a:latin typeface="Arial"/>
            </a:endParaRPr>
          </a:p>
        </p:txBody>
      </p:sp>
      <p:sp>
        <p:nvSpPr>
          <p:cNvPr id="32"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One portfolio trade was originated into the Houston book (Apr.2000) – the “Triplets” trade.  Recently this trade has been moved to the London book from which it will be managed.</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In this trade, Enron has sold Deutsche Bank a portion of the USD 39m tranche of risk in excess of the USD 9m first loss tranche.  The Portfolio contains 60 names, a notional of USD 10m each.</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1" lang="en-US" sz="1400" strike="noStrike" u="none">
              <a:solidFill>
                <a:srgbClr val="000000"/>
              </a:solidFill>
              <a:effectLst/>
              <a:uFillTx/>
              <a:latin typeface="Arial"/>
            </a:endParaRPr>
          </a:p>
        </p:txBody>
      </p:sp>
      <p:graphicFrame>
        <p:nvGraphicFramePr>
          <p:cNvPr id="33" name=""/>
          <p:cNvGraphicFramePr/>
          <p:nvPr/>
        </p:nvGraphicFramePr>
        <p:xfrm>
          <a:off x="139680" y="2895480"/>
          <a:ext cx="2755800" cy="3505320"/>
        </p:xfrm>
        <a:graphic>
          <a:graphicData uri="http://schemas.openxmlformats.org/presentationml/2006/ole">
            <p:oleObj r:id="rId1" spid="">
              <p:embed/>
              <p:pic>
                <p:nvPicPr>
                  <p:cNvPr id="34" name="" descr=""/>
                  <p:cNvPicPr/>
                  <p:nvPr/>
                </p:nvPicPr>
                <p:blipFill>
                  <a:blip r:embed="rId2"/>
                  <a:stretch/>
                </p:blipFill>
                <p:spPr>
                  <a:xfrm>
                    <a:off x="139680" y="2895480"/>
                    <a:ext cx="2755800" cy="3505320"/>
                  </a:xfrm>
                  <a:prstGeom prst="rect">
                    <a:avLst/>
                  </a:prstGeom>
                  <a:noFill/>
                  <a:ln w="0">
                    <a:noFill/>
                  </a:ln>
                </p:spPr>
              </p:pic>
            </p:oleObj>
          </a:graphicData>
        </a:graphic>
      </p:graphicFrame>
      <p:sp>
        <p:nvSpPr>
          <p:cNvPr id="35" name=""/>
          <p:cNvSpPr/>
          <p:nvPr/>
        </p:nvSpPr>
        <p:spPr>
          <a:xfrm>
            <a:off x="4024440" y="2948040"/>
            <a:ext cx="4814640" cy="392328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Enron pays 23.81% of all losses in this tranche up to a maximum of USD 5m.   </a:t>
            </a:r>
            <a:endParaRPr b="0" lang="en-US" sz="1400" strike="noStrike" u="none">
              <a:solidFill>
                <a:srgbClr val="000000"/>
              </a:solidFill>
              <a:effectLst/>
              <a:uFillTx/>
              <a:latin typeface="Arial"/>
            </a:endParaRPr>
          </a:p>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For taking this risk, Enron receives 640bps p.a. which is approximately USD 80K per quarter until maturity.</a:t>
            </a:r>
            <a:endParaRPr b="0" lang="en-US" sz="1400" strike="noStrike" u="none">
              <a:solidFill>
                <a:srgbClr val="000000"/>
              </a:solidFill>
              <a:effectLst/>
              <a:uFillTx/>
              <a:latin typeface="Arial"/>
            </a:endParaRPr>
          </a:p>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Enron continues to receive 640bps p.a. until maturity, even if the losses have eaten through the maximum protection that it’s providing (USD 5m) before then.</a:t>
            </a:r>
            <a:endParaRPr b="0" lang="en-US" sz="1400" strike="noStrike" u="none">
              <a:solidFill>
                <a:srgbClr val="000000"/>
              </a:solidFill>
              <a:effectLst/>
              <a:uFillTx/>
              <a:latin typeface="Arial"/>
            </a:endParaRPr>
          </a:p>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Trade matures in May 2005.</a:t>
            </a:r>
            <a:endParaRPr b="0" lang="en-US" sz="1400" strike="noStrike" u="none">
              <a:solidFill>
                <a:srgbClr val="000000"/>
              </a:solidFill>
              <a:effectLst/>
              <a:uFillTx/>
              <a:latin typeface="Arial"/>
            </a:endParaRPr>
          </a:p>
          <a:p>
            <a:pPr>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There have been 4 defaults to date. USD 3.57m has been written off in Nov. 2000 (unrealised), however, we paid USD 1.93m to Deutsche Bank last week, and the residual amount (USD 1.81m) remains payable some time in the future.</a:t>
            </a:r>
            <a:endParaRPr b="0" lang="en-US" sz="1400" strike="noStrike" u="none">
              <a:solidFill>
                <a:srgbClr val="000000"/>
              </a:solidFill>
              <a:effectLst/>
              <a:uFillTx/>
              <a:latin typeface="Arial"/>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36" name=""/>
          <p:cNvSpPr/>
          <p:nvPr/>
        </p:nvSpPr>
        <p:spPr>
          <a:xfrm>
            <a:off x="2438280" y="5105520"/>
            <a:ext cx="16002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b0bc7"/>
                </a:solidFill>
                <a:effectLst/>
                <a:uFillTx/>
                <a:latin typeface="Arial"/>
              </a:rPr>
              <a:t>Sold Protection to Deutsche Bank</a:t>
            </a:r>
            <a:endParaRPr b="0" lang="en-US" sz="1200" strike="noStrike" u="none">
              <a:solidFill>
                <a:srgbClr val="000000"/>
              </a:solidFill>
              <a:effectLst/>
              <a:uFillTx/>
              <a:latin typeface="Arial"/>
            </a:endParaRPr>
          </a:p>
        </p:txBody>
      </p:sp>
      <p:sp>
        <p:nvSpPr>
          <p:cNvPr id="37" name=""/>
          <p:cNvSpPr/>
          <p:nvPr/>
        </p:nvSpPr>
        <p:spPr>
          <a:xfrm flipH="1">
            <a:off x="1981080" y="5334120"/>
            <a:ext cx="533520" cy="0"/>
          </a:xfrm>
          <a:prstGeom prst="line">
            <a:avLst/>
          </a:prstGeom>
          <a:ln w="31680">
            <a:solidFill>
              <a:srgbClr val="3232f4"/>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12520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2000-08-03T12:02:19Z</dcterms:created>
  <dc:creator>cchaney</dc:creator>
  <dc:description/>
  <dc:language>en-US</dc:language>
  <cp:lastModifiedBy>rzipter</cp:lastModifiedBy>
  <cp:lastPrinted>2001-08-21T06:05:06Z</cp:lastPrinted>
  <dcterms:modified xsi:type="dcterms:W3CDTF">2001-09-17T08:07:11Z</dcterms:modified>
  <cp:revision>293</cp:revision>
  <dc:subject/>
  <dc:title>EnronCredit.com</dc:title>
</cp:coreProperties>
</file>