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9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5C8F41-EF49-479E-9864-CF8F21AEEFC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D1260D-818A-4A3B-995D-3A8B748A1FB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dlesslogo" descr=""/>
          <p:cNvPicPr/>
          <p:nvPr/>
        </p:nvPicPr>
        <p:blipFill>
          <a:blip r:embed="rId2"/>
          <a:stretch/>
        </p:blipFill>
        <p:spPr>
          <a:xfrm>
            <a:off x="7151760" y="103320"/>
            <a:ext cx="1623960" cy="5382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portrac.corp.enron.com/Investment" TargetMode="External"/><Relationship Id="rId2" Type="http://schemas.openxmlformats.org/officeDocument/2006/relationships/image" Target="../media/image3.jpeg"/><Relationship Id="rId3" Type="http://schemas.openxmlformats.org/officeDocument/2006/relationships/hyperlink" Target="http://portrac.corp.enron.com/Investment" TargetMode="External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7" Type="http://schemas.openxmlformats.org/officeDocument/2006/relationships/image" Target="../media/image7.jpeg"/><Relationship Id="rId8" Type="http://schemas.openxmlformats.org/officeDocument/2006/relationships/image" Target="../media/image8.jpeg"/><Relationship Id="rId9" Type="http://schemas.openxmlformats.org/officeDocument/2006/relationships/image" Target="../media/image9.jpeg"/><Relationship Id="rId10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304920" y="2590920"/>
            <a:ext cx="8534160" cy="151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Development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Database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User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14,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81160" y="6189840"/>
            <a:ext cx="7832520" cy="4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ndlesslogo" descr=""/>
          <p:cNvPicPr/>
          <p:nvPr/>
        </p:nvPicPr>
        <p:blipFill>
          <a:blip r:embed="rId1"/>
          <a:stretch/>
        </p:blipFill>
        <p:spPr>
          <a:xfrm>
            <a:off x="7151760" y="1033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532800" y="6167520"/>
            <a:ext cx="150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5977AB-80F0-44E2-958B-AAC7A8DA7221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457200"/>
            <a:ext cx="57913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Database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3360" y="41400"/>
            <a:ext cx="579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25280" y="387360"/>
            <a:ext cx="764712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2280" y="1066680"/>
            <a:ext cx="8610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4920" y="6172200"/>
            <a:ext cx="8610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880" y="1123920"/>
            <a:ext cx="8153640" cy="48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Create an electronic library on all Enron investments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Store original models, presentations and research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Store current valuations and financial results of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Store tax and ownership structures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Store transfer restrictions/issues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Store historical book and tax bases at relevant ownership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Store related project debt/finance structures and critical 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Establish procedures to maintain database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required electronic filings upon deal closure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required current financial performance statistics and revaluations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groups responsible for preparing and filing current data files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Develop filing requirements for actively worked 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6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Develop standard naming conventions for files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Develop a summary report on all actively worked assets with pertinent buy/sell activity described including external service firm involvement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CF3CF3-81D9-495F-9CAB-C0EACA191F7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533520"/>
            <a:ext cx="57913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Database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User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3360" y="41400"/>
            <a:ext cx="579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25280" y="387360"/>
            <a:ext cx="764712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2280" y="1143000"/>
            <a:ext cx="8610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4920" y="6019920"/>
            <a:ext cx="8610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80880" y="1285920"/>
            <a:ext cx="8458200" cy="449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Single repository of pertinent historical and current investment data files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Web based, electronic filing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Multiple access by Executive Groups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Automatic email notification to executive management for updates on divestiture activity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Intuitive Graphical User Interface (“GUI”)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High level of security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Click through links to: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portRAC investment detail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DASH library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COMET system (Investee compliance and tracking system)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Legal files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8664E3-43C4-420B-A60D-DB4F9C15786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0" y="453960"/>
            <a:ext cx="5791320" cy="80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Database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Desired Electronic Files for each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3360" y="41400"/>
            <a:ext cx="579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5280" y="387360"/>
            <a:ext cx="764712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52280" y="1066680"/>
            <a:ext cx="8610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28600" y="6553080"/>
            <a:ext cx="8610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04920" y="990720"/>
            <a:ext cx="8153280" cy="614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Investment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business unit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RAC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presentations on investment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 business unit presentation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Corp/BOD presentations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industry/region research documents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or link to legal documents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 to DASH library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ownership 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Summarized transfer and tax matters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project debt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Current Investment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business unit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RAC revaluation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presentations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financial performance – project and Enron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debt amounts and 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transfer and tax matters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detail on any past and current divestiture efforts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4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A91E6F-F430-4FD6-BE1C-F873A9FE42A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0" y="533520"/>
            <a:ext cx="57913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Database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File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3360" y="41400"/>
            <a:ext cx="579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5280" y="387360"/>
            <a:ext cx="764712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2280" y="1143000"/>
            <a:ext cx="8610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4920" y="6019920"/>
            <a:ext cx="8610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40" y="8185320"/>
            <a:ext cx="9144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 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 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-152280" y="1295280"/>
            <a:ext cx="9372600" cy="5105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312120" y="6172200"/>
            <a:ext cx="5873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original and current models in common files of RAC group; total of 35 GB of data.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8BDD8F-51CD-4AB7-B17C-F412707DEA1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127160" y="1828800"/>
            <a:ext cx="36608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8600" y="1962000"/>
            <a:ext cx="4343400" cy="40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web based interactive portfolio management system which streamlines the reporting of Enron's worldwide investment portfolio.</a:t>
            </a: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74840" y="2286000"/>
            <a:ext cx="100296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ccccff"/>
                </a:solidFill>
                <a:effectLst/>
                <a:uFillTx/>
                <a:latin typeface="Times New Roman"/>
                <a:hlinkClick r:id="rId1"/>
              </a:rPr>
              <a:t>  </a:t>
            </a: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 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                                          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4840" y="2666880"/>
            <a:ext cx="100296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 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                  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72000" y="2562120"/>
            <a:ext cx="19810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                                     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 used to track and monitor obligations, milestones, and other compliance events associated with approved deals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-685800" y="5162400"/>
            <a:ext cx="1812960" cy="18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9155160" y="5162400"/>
            <a:ext cx="1388880" cy="18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3" name="home_a" descr=""/>
          <p:cNvPicPr/>
          <p:nvPr/>
        </p:nvPicPr>
        <p:blipFill>
          <a:blip r:embed="rId2"/>
          <a:stretch/>
        </p:blipFill>
        <p:spPr>
          <a:xfrm>
            <a:off x="380880" y="1143000"/>
            <a:ext cx="3581640" cy="685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iv" descr="">
            <a:hlinkClick r:id="rId3"/>
          </p:cNvPr>
          <p:cNvPicPr/>
          <p:nvPr/>
        </p:nvPicPr>
        <p:blipFill>
          <a:blip r:embed="rId4"/>
          <a:stretch/>
        </p:blipFill>
        <p:spPr>
          <a:xfrm>
            <a:off x="228600" y="2409840"/>
            <a:ext cx="152100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sr" descr=""/>
          <p:cNvPicPr/>
          <p:nvPr/>
        </p:nvPicPr>
        <p:blipFill>
          <a:blip r:embed="rId5"/>
          <a:stretch/>
        </p:blipFill>
        <p:spPr>
          <a:xfrm>
            <a:off x="270000" y="2790720"/>
            <a:ext cx="1520640" cy="343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cr" descr=""/>
          <p:cNvPicPr/>
          <p:nvPr/>
        </p:nvPicPr>
        <p:blipFill>
          <a:blip r:embed="rId6"/>
          <a:stretch/>
        </p:blipFill>
        <p:spPr>
          <a:xfrm>
            <a:off x="252360" y="3124080"/>
            <a:ext cx="1521000" cy="343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RAC-Homepage" descr=""/>
          <p:cNvPicPr/>
          <p:nvPr/>
        </p:nvPicPr>
        <p:blipFill>
          <a:blip r:embed="rId7"/>
          <a:stretch/>
        </p:blipFill>
        <p:spPr>
          <a:xfrm>
            <a:off x="4572000" y="1295280"/>
            <a:ext cx="1897200" cy="343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DASH-Library" descr=""/>
          <p:cNvPicPr/>
          <p:nvPr/>
        </p:nvPicPr>
        <p:blipFill>
          <a:blip r:embed="rId8"/>
          <a:stretch/>
        </p:blipFill>
        <p:spPr>
          <a:xfrm>
            <a:off x="4572000" y="1647720"/>
            <a:ext cx="1897200" cy="343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coment" descr=""/>
          <p:cNvPicPr/>
          <p:nvPr/>
        </p:nvPicPr>
        <p:blipFill>
          <a:blip r:embed="rId9"/>
          <a:stretch/>
        </p:blipFill>
        <p:spPr>
          <a:xfrm>
            <a:off x="4572000" y="2371680"/>
            <a:ext cx="1897200" cy="34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"/>
          <p:cNvSpPr/>
          <p:nvPr/>
        </p:nvSpPr>
        <p:spPr>
          <a:xfrm>
            <a:off x="1693800" y="240984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View individual investment details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676520" y="280656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View pre-defined reports and graphs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676520" y="313704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Create and save customized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086600" y="1371600"/>
            <a:ext cx="1828800" cy="22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Livelink Library described herein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files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Corp Dev summary data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572000" y="1800360"/>
            <a:ext cx="198108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                    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Archive of all DASHs approved by underwriting via Livelink tool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0760" y="1066680"/>
            <a:ext cx="6705720" cy="2590920"/>
          </a:xfrm>
          <a:prstGeom prst="wedgeRoundRectCallout">
            <a:avLst>
              <a:gd name="adj1" fmla="val -43393"/>
              <a:gd name="adj2" fmla="val 56250"/>
              <a:gd name="adj3" fmla="val 16667"/>
            </a:avLst>
          </a:prstGeom>
          <a:noFill/>
          <a:ln w="2844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419720" y="806400"/>
            <a:ext cx="4572000" cy="337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Automatic Links: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Links: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5486040" y="1130400"/>
            <a:ext cx="228600" cy="228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0" y="457200"/>
            <a:ext cx="579132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 with portRAC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3360" y="41400"/>
            <a:ext cx="579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25280" y="387360"/>
            <a:ext cx="764712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812880"/>
            <a:ext cx="8610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04920" y="3809880"/>
            <a:ext cx="4572000" cy="307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Features of portRAC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Intuitive, user friendly and highly quick response 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thru on all summary data to get to list of individual 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on any investment name to get to detail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Customize and sort numerous ways ($ size, industry, performance status, business unit,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the following investment data: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description, type (equity, debt, etc.), industry, country, investment date, funding vehicles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basis, carrying value, performance statistics (IRR, NPV, E rating, Dash IRR, etc.)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unit, originator, asset manager, current events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Updated Quarterly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162920" y="205740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162920" y="266688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162920" y="350532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952880" y="3809880"/>
            <a:ext cx="40388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Additional information to include in portRAC summaries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performance – EBITDA, NI, Cash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Comparisons of Actual to Projected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Divestiture status in current events section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debt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0" y="3809880"/>
            <a:ext cx="4800600" cy="304812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800600" y="3809880"/>
            <a:ext cx="4343400" cy="182880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287636-AA81-419E-8296-90E069FAD9E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0" y="457200"/>
            <a:ext cx="57913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Database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3360" y="41400"/>
            <a:ext cx="579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5280" y="387360"/>
            <a:ext cx="764712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52280" y="1066680"/>
            <a:ext cx="8610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04920" y="6172200"/>
            <a:ext cx="8610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80880" y="1311120"/>
            <a:ext cx="815364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Define livelink development 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to completion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and cost data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Form implementation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RAC/Underwriting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Obtain budget approval for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Finalize implementation plans – time, cost and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Establish procedures, process and roles to update database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A2A73D-5295-4411-8D32-D72718323E7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2001-08-08T12:57:36Z</dcterms:created>
  <dc:creator>swatkin</dc:creator>
  <dc:description/>
  <dc:language>en-US</dc:language>
  <cp:lastModifiedBy>swatkin</cp:lastModifiedBy>
  <dcterms:modified xsi:type="dcterms:W3CDTF">2001-08-15T12:09:04Z</dcterms:modified>
  <cp:revision>24</cp:revision>
  <dc:subject/>
  <dc:title>PowerPoint Presentation</dc:title>
</cp:coreProperties>
</file>