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2.xlsx" ContentType="application/vnd.openxmlformats-officedocument.spreadsheetml.sheet"/>
  <Override PartName="/ppt/embeddings/oleObject1.docx" ContentType="application/vnd.openxmlformats-officedocument.wordprocessingml.document"/>
  <Override PartName="/ppt/embeddings/oleObject2.bin" ContentType="application/vnd.openxmlformats-officedocument.oleObject"/>
  <Override PartName="/ppt/media/image9.wmf" ContentType="image/x-wmf"/>
  <Override PartName="/ppt/media/image18.wmf" ContentType="image/x-wmf"/>
  <Override PartName="/ppt/media/image13.png" ContentType="image/png"/>
  <Override PartName="/ppt/media/image12.wmf" ContentType="image/x-wmf"/>
  <Override PartName="/ppt/media/image8.wmf" ContentType="image/x-wmf"/>
  <Override PartName="/ppt/media/image11.wmf" ContentType="image/x-wmf"/>
  <Override PartName="/ppt/media/image19.wmf" ContentType="image/x-wmf"/>
  <Override PartName="/ppt/media/image3.png" ContentType="image/png"/>
  <Override PartName="/ppt/media/image17.png" ContentType="image/png"/>
  <Override PartName="/ppt/media/image16.png" ContentType="image/png"/>
  <Override PartName="/ppt/media/image15.png" ContentType="image/png"/>
  <Override PartName="/ppt/media/image1.png" ContentType="image/png"/>
  <Override PartName="/ppt/media/image2.png" ContentType="image/png"/>
  <Override PartName="/ppt/media/image4.wmf" ContentType="image/x-wmf"/>
  <Override PartName="/ppt/media/image14.wmf" ContentType="image/x-wmf"/>
  <Override PartName="/ppt/media/image5.wmf" ContentType="image/x-wmf"/>
  <Override PartName="/ppt/media/image6.wmf" ContentType="image/x-wmf"/>
  <Override PartName="/ppt/media/image10.wmf" ContentType="image/x-wmf"/>
  <Override PartName="/ppt/media/image7.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_rels/slide10.xml.rels" ContentType="application/vnd.openxmlformats-package.relationships+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5.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notesSlides/_rels/notesSlide33.xml.rels" ContentType="application/vnd.openxmlformats-package.relationships+xml"/>
  <Override PartName="/ppt/notesSlides/notesSlide3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
          <p:cNvSpPr/>
          <p:nvPr/>
        </p:nvSpPr>
        <p:spPr>
          <a:xfrm>
            <a:off x="0" y="0"/>
            <a:ext cx="69912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40" name="PlaceHolder 1"/>
          <p:cNvSpPr>
            <a:spLocks noGrp="1"/>
          </p:cNvSpPr>
          <p:nvPr>
            <p:ph type="hdr"/>
          </p:nvPr>
        </p:nvSpPr>
        <p:spPr>
          <a:xfrm>
            <a:off x="0" y="0"/>
            <a:ext cx="3030480" cy="463680"/>
          </a:xfrm>
          <a:prstGeom prst="rect">
            <a:avLst/>
          </a:prstGeom>
          <a:noFill/>
          <a:ln w="0">
            <a:noFill/>
          </a:ln>
        </p:spPr>
        <p:txBody>
          <a:bodyPr lIns="92880" rIns="92880" tIns="46440" bIns="46440" anchor="ctr">
            <a:noAutofit/>
          </a:bodyPr>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1" name="PlaceHolder 2"/>
          <p:cNvSpPr>
            <a:spLocks noGrp="1"/>
          </p:cNvSpPr>
          <p:nvPr>
            <p:ph type="dt" idx="4"/>
          </p:nvPr>
        </p:nvSpPr>
        <p:spPr>
          <a:xfrm>
            <a:off x="3960720" y="0"/>
            <a:ext cx="3030480" cy="463680"/>
          </a:xfrm>
          <a:prstGeom prst="rect">
            <a:avLst/>
          </a:prstGeom>
          <a:noFill/>
          <a:ln w="0">
            <a:noFill/>
          </a:ln>
        </p:spPr>
        <p:txBody>
          <a:bodyPr lIns="92880" rIns="92880" tIns="46440" bIns="46440" anchor="ctr">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2" name="PlaceHolder 3"/>
          <p:cNvSpPr>
            <a:spLocks noGrp="1"/>
          </p:cNvSpPr>
          <p:nvPr>
            <p:ph type="sldImg"/>
          </p:nvPr>
        </p:nvSpPr>
        <p:spPr>
          <a:xfrm>
            <a:off x="1174680" y="696960"/>
            <a:ext cx="4641840" cy="347976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Click to move the slide</a:t>
            </a:r>
            <a:endParaRPr b="1" i="1" lang="en-US" sz="3600" strike="noStrike" u="none">
              <a:solidFill>
                <a:srgbClr val="000000"/>
              </a:solidFill>
              <a:effectLst/>
              <a:uFillTx/>
              <a:latin typeface="Times New Roman"/>
            </a:endParaRPr>
          </a:p>
        </p:txBody>
      </p:sp>
      <p:sp>
        <p:nvSpPr>
          <p:cNvPr id="43" name="PlaceHolder 4"/>
          <p:cNvSpPr>
            <a:spLocks noGrp="1"/>
          </p:cNvSpPr>
          <p:nvPr>
            <p:ph type="body"/>
          </p:nvPr>
        </p:nvSpPr>
        <p:spPr>
          <a:xfrm>
            <a:off x="933120" y="4408560"/>
            <a:ext cx="5124600" cy="4176720"/>
          </a:xfrm>
          <a:prstGeom prst="rect">
            <a:avLst/>
          </a:prstGeom>
          <a:noFill/>
          <a:ln w="0">
            <a:noFill/>
          </a:ln>
        </p:spPr>
        <p:txBody>
          <a:bodyPr lIns="92880" rIns="92880" tIns="46440" bIns="46440" anchor="ctr">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44" name="PlaceHolder 5"/>
          <p:cNvSpPr>
            <a:spLocks noGrp="1"/>
          </p:cNvSpPr>
          <p:nvPr>
            <p:ph type="ftr" idx="5"/>
          </p:nvPr>
        </p:nvSpPr>
        <p:spPr>
          <a:xfrm>
            <a:off x="0" y="8818560"/>
            <a:ext cx="3030480" cy="463680"/>
          </a:xfrm>
          <a:prstGeom prst="rect">
            <a:avLst/>
          </a:prstGeom>
          <a:noFill/>
          <a:ln w="0">
            <a:noFill/>
          </a:ln>
        </p:spPr>
        <p:txBody>
          <a:bodyPr lIns="92880" rIns="92880" tIns="46440" bIns="46440" anchor="b">
            <a:noAutofit/>
          </a:bodyPr>
          <a:lstStyle>
            <a:lvl1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5" name="PlaceHolder 6"/>
          <p:cNvSpPr>
            <a:spLocks noGrp="1"/>
          </p:cNvSpPr>
          <p:nvPr>
            <p:ph type="sldNum" idx="6"/>
          </p:nvPr>
        </p:nvSpPr>
        <p:spPr>
          <a:xfrm>
            <a:off x="3960720" y="8818560"/>
            <a:ext cx="3030480" cy="463680"/>
          </a:xfrm>
          <a:prstGeom prst="rect">
            <a:avLst/>
          </a:prstGeom>
          <a:noFill/>
          <a:ln w="0">
            <a:noFill/>
          </a:ln>
        </p:spPr>
        <p:txBody>
          <a:bodyPr lIns="92880" rIns="92880" tIns="46440" bIns="46440" anchor="b">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1200" strike="noStrike" u="none">
                <a:solidFill>
                  <a:srgbClr val="000000"/>
                </a:solidFill>
                <a:effectLst/>
                <a:uFillTx/>
                <a:latin typeface="Times New Roman"/>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68EE52D7-11C8-4B36-B3C5-7A1FDF0EE57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3.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
</Relationships>
</file>

<file path=ppt/notesSlides/notesSlide3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9" name=""/>
          <p:cNvSpPr/>
          <p:nvPr/>
        </p:nvSpPr>
        <p:spPr>
          <a:xfrm>
            <a:off x="3960720" y="0"/>
            <a:ext cx="303048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0" name=""/>
          <p:cNvSpPr/>
          <p:nvPr/>
        </p:nvSpPr>
        <p:spPr>
          <a:xfrm>
            <a:off x="3960720" y="8815320"/>
            <a:ext cx="3030480" cy="466920"/>
          </a:xfrm>
          <a:prstGeom prst="rect">
            <a:avLst/>
          </a:prstGeom>
          <a:noFill/>
          <a:ln w="0">
            <a:noFill/>
          </a:ln>
        </p:spPr>
        <p:style>
          <a:lnRef idx="0"/>
          <a:fillRef idx="0"/>
          <a:effectRef idx="0"/>
          <a:fontRef idx="minor"/>
        </p:style>
        <p:txBody>
          <a:bodyPr lIns="20160" rIns="20160" tIns="0" bIns="0" anchor="b">
            <a:noAutofit/>
          </a:bodyPr>
          <a:p>
            <a:pPr algn="r">
              <a:tabLst>
                <a:tab algn="l" pos="0"/>
                <a:tab algn="l" pos="996840"/>
                <a:tab algn="l" pos="1994040"/>
                <a:tab algn="l" pos="2990880"/>
                <a:tab algn="l" pos="3987720"/>
                <a:tab algn="l" pos="4984920"/>
                <a:tab algn="l" pos="5981760"/>
                <a:tab algn="l" pos="6978600"/>
                <a:tab algn="l" pos="7975440"/>
                <a:tab algn="l" pos="8972640"/>
                <a:tab algn="l" pos="9969480"/>
                <a:tab algn="l" pos="10966320"/>
              </a:tabLst>
            </a:pPr>
            <a:r>
              <a:rPr b="0" i="1" lang="en-US" sz="1000" strike="noStrike" u="none">
                <a:solidFill>
                  <a:srgbClr val="000000"/>
                </a:solidFill>
                <a:effectLst/>
                <a:uFillTx/>
                <a:latin typeface="Times New Roman"/>
              </a:rPr>
              <a:t>2</a:t>
            </a:r>
            <a:endParaRPr b="0" lang="en-US" sz="1000" strike="noStrike" u="none">
              <a:solidFill>
                <a:srgbClr val="000000"/>
              </a:solidFill>
              <a:effectLst/>
              <a:uFillTx/>
              <a:latin typeface="Times New Roman"/>
            </a:endParaRPr>
          </a:p>
        </p:txBody>
      </p:sp>
      <p:sp>
        <p:nvSpPr>
          <p:cNvPr id="1261" name=""/>
          <p:cNvSpPr/>
          <p:nvPr/>
        </p:nvSpPr>
        <p:spPr>
          <a:xfrm>
            <a:off x="0" y="8815320"/>
            <a:ext cx="3030480" cy="4669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2" name=""/>
          <p:cNvSpPr/>
          <p:nvPr/>
        </p:nvSpPr>
        <p:spPr>
          <a:xfrm>
            <a:off x="0" y="0"/>
            <a:ext cx="303048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3" name="PlaceHolder 1"/>
          <p:cNvSpPr>
            <a:spLocks noGrp="1"/>
          </p:cNvSpPr>
          <p:nvPr>
            <p:ph type="sldImg"/>
          </p:nvPr>
        </p:nvSpPr>
        <p:spPr>
          <a:xfrm>
            <a:off x="1146240" y="703440"/>
            <a:ext cx="4622760" cy="3465360"/>
          </a:xfrm>
          <a:prstGeom prst="rect">
            <a:avLst/>
          </a:prstGeom>
          <a:ln w="0">
            <a:noFill/>
          </a:ln>
        </p:spPr>
      </p:sp>
      <p:sp>
        <p:nvSpPr>
          <p:cNvPr id="1264" name="PlaceHolder 2"/>
          <p:cNvSpPr>
            <a:spLocks noGrp="1"/>
          </p:cNvSpPr>
          <p:nvPr>
            <p:ph type="body"/>
          </p:nvPr>
        </p:nvSpPr>
        <p:spPr>
          <a:xfrm>
            <a:off x="915480" y="4419720"/>
            <a:ext cx="5170680" cy="41860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600" strike="noStrike" u="none">
              <a:solidFill>
                <a:srgbClr val="000000"/>
              </a:solidFill>
              <a:effectLst/>
              <a:uFillTx/>
              <a:latin typeface="Times New Roman"/>
            </a:endParaRPr>
          </a:p>
        </p:txBody>
      </p:sp>
      <p:sp>
        <p:nvSpPr>
          <p:cNvPr id="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117BB8D-A831-46A1-9CE3-6F41EA71500A}"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2924B13-ED71-42F8-B2BF-61A6ADA82C24}"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600" strike="noStrike" u="none">
              <a:solidFill>
                <a:srgbClr val="000000"/>
              </a:solidFill>
              <a:effectLst/>
              <a:uFillTx/>
              <a:latin typeface="Times New Roman"/>
            </a:endParaRPr>
          </a:p>
        </p:txBody>
      </p:sp>
      <p:sp>
        <p:nvSpPr>
          <p:cNvPr id="32"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DE3B1428-FA99-406B-9DFD-09092D30DC55}"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600" strike="noStrike" u="none">
              <a:solidFill>
                <a:srgbClr val="000000"/>
              </a:solidFill>
              <a:effectLst/>
              <a:uFillTx/>
              <a:latin typeface="Times New Roman"/>
            </a:endParaRPr>
          </a:p>
        </p:txBody>
      </p:sp>
      <p:sp>
        <p:nvSpPr>
          <p:cNvPr id="35"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0BE8549-E9B7-4B7D-9218-0E1F6A7A2C3A}"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600" strike="noStrike" u="none">
              <a:solidFill>
                <a:srgbClr val="000000"/>
              </a:solidFill>
              <a:effectLst/>
              <a:uFillTx/>
              <a:latin typeface="Times New Roman"/>
            </a:endParaRPr>
          </a:p>
        </p:txBody>
      </p:sp>
      <p:sp>
        <p:nvSpPr>
          <p:cNvPr id="3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C5D9062-9A6D-4BC6-A0A2-4B769634E23B}"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6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F1A21777-5334-4928-A269-7CC209BF3EE5}"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slideLayout" Target="../slideLayouts/slideLayout1.xml"/><Relationship Id="rId7" Type="http://schemas.openxmlformats.org/officeDocument/2006/relationships/slideLayout" Target="../slideLayouts/slideLayout2.xml"/><Relationship Id="rId8" Type="http://schemas.openxmlformats.org/officeDocument/2006/relationships/slideLayout" Target="../slideLayouts/slideLayout3.xml"/><Relationship Id="rId9" Type="http://schemas.openxmlformats.org/officeDocument/2006/relationships/slideLayout" Target="../slideLayouts/slideLayout4.xml"/><Relationship Id="rId10" Type="http://schemas.openxmlformats.org/officeDocument/2006/relationships/slideLayout" Target="../slideLayouts/slideLayout5.xml"/><Relationship Id="rId11"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Click to edit the title text format</a:t>
            </a:r>
            <a:endParaRPr b="1" i="1" lang="en-US" sz="36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to edit the outline text format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Fourth Outline Level</a:t>
            </a:r>
            <a:endParaRPr b="0" lang="en-US" sz="2400" strike="noStrike" u="none">
              <a:solidFill>
                <a:srgbClr val="000000"/>
              </a:solidFill>
              <a:effectLst/>
              <a:uFillTx/>
              <a:latin typeface="Times New Roman"/>
            </a:endParaRPr>
          </a:p>
          <a:p>
            <a:pPr lvl="4"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Fifth Outline Level</a:t>
            </a:r>
            <a:endParaRPr b="0" lang="en-US" sz="2400" strike="noStrike" u="none">
              <a:solidFill>
                <a:srgbClr val="000000"/>
              </a:solidFill>
              <a:effectLst/>
              <a:uFillTx/>
              <a:latin typeface="Times New Roman"/>
            </a:endParaRPr>
          </a:p>
          <a:p>
            <a:pPr lvl="5"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Sixth Outline Level</a:t>
            </a:r>
            <a:endParaRPr b="0" lang="en-US" sz="2400" strike="noStrike" u="none">
              <a:solidFill>
                <a:srgbClr val="000000"/>
              </a:solidFill>
              <a:effectLst/>
              <a:uFillTx/>
              <a:latin typeface="Times New Roman"/>
            </a:endParaRPr>
          </a:p>
          <a:p>
            <a:pPr lvl="6"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Seventh Outline Level</a:t>
            </a:r>
            <a:endParaRPr b="0" lang="en-US" sz="24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6B17D39-9E62-4ADD-BB91-9504CF5717E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5" name=""/>
          <p:cNvGrpSpPr/>
          <p:nvPr/>
        </p:nvGrpSpPr>
        <p:grpSpPr>
          <a:xfrm>
            <a:off x="78480" y="76320"/>
            <a:ext cx="2714760" cy="685800"/>
            <a:chOff x="78480" y="76320"/>
            <a:chExt cx="2714760" cy="685800"/>
          </a:xfrm>
        </p:grpSpPr>
        <p:sp>
          <p:nvSpPr>
            <p:cNvPr id="6" name=""/>
            <p:cNvSpPr/>
            <p:nvPr/>
          </p:nvSpPr>
          <p:spPr>
            <a:xfrm>
              <a:off x="880560" y="257040"/>
              <a:ext cx="1912680" cy="19872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80"/>
                  </a:solidFill>
                  <a:effectLst/>
                  <a:uFillTx/>
                  <a:latin typeface="Times New Roman"/>
                </a:rPr>
                <a:t>PowerTek </a:t>
              </a:r>
              <a:r>
                <a:rPr b="1" lang="en-US" sz="800" strike="noStrike" u="none">
                  <a:solidFill>
                    <a:srgbClr val="000080"/>
                  </a:solidFill>
                  <a:effectLst/>
                  <a:uFillTx/>
                  <a:latin typeface="Times New Roman"/>
                </a:rPr>
                <a:t>International Corporation</a:t>
              </a:r>
              <a:endParaRPr b="0" lang="en-US" sz="800" strike="noStrike" u="none">
                <a:solidFill>
                  <a:srgbClr val="000000"/>
                </a:solidFill>
                <a:effectLst/>
                <a:uFillTx/>
                <a:latin typeface="Times New Roman"/>
              </a:endParaRPr>
            </a:p>
          </p:txBody>
        </p:sp>
        <p:sp>
          <p:nvSpPr>
            <p:cNvPr id="7" name=""/>
            <p:cNvSpPr/>
            <p:nvPr/>
          </p:nvSpPr>
          <p:spPr>
            <a:xfrm>
              <a:off x="818640" y="493560"/>
              <a:ext cx="1844640" cy="1220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800" strike="noStrike" u="none">
                  <a:solidFill>
                    <a:srgbClr val="000080"/>
                  </a:solidFill>
                  <a:effectLst/>
                  <a:uFillTx/>
                  <a:latin typeface="Times New Roman"/>
                </a:rPr>
                <a:t>World Class Solutions for Power and Water</a:t>
              </a:r>
              <a:endParaRPr b="0" lang="en-US" sz="800" strike="noStrike" u="none">
                <a:solidFill>
                  <a:srgbClr val="000000"/>
                </a:solidFill>
                <a:effectLst/>
                <a:uFillTx/>
                <a:latin typeface="Times New Roman"/>
              </a:endParaRPr>
            </a:p>
          </p:txBody>
        </p:sp>
        <p:grpSp>
          <p:nvGrpSpPr>
            <p:cNvPr id="8" name=""/>
            <p:cNvGrpSpPr/>
            <p:nvPr/>
          </p:nvGrpSpPr>
          <p:grpSpPr>
            <a:xfrm>
              <a:off x="78480" y="76320"/>
              <a:ext cx="700200" cy="685800"/>
              <a:chOff x="78480" y="76320"/>
              <a:chExt cx="700200" cy="685800"/>
            </a:xfrm>
          </p:grpSpPr>
          <p:sp>
            <p:nvSpPr>
              <p:cNvPr id="9" name=""/>
              <p:cNvSpPr/>
              <p:nvPr/>
            </p:nvSpPr>
            <p:spPr>
              <a:xfrm>
                <a:off x="78480" y="333360"/>
                <a:ext cx="700200" cy="1987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80"/>
                    </a:solidFill>
                    <a:effectLst/>
                    <a:uFillTx/>
                    <a:latin typeface="Times New Roman"/>
                  </a:rPr>
                  <a:t>                 </a:t>
                </a:r>
                <a:endParaRPr b="0" lang="en-US" sz="1300" strike="noStrike" u="none">
                  <a:solidFill>
                    <a:srgbClr val="000000"/>
                  </a:solidFill>
                  <a:effectLst/>
                  <a:uFillTx/>
                  <a:latin typeface="Times New Roman"/>
                </a:endParaRPr>
              </a:p>
            </p:txBody>
          </p:sp>
          <p:graphicFrame>
            <p:nvGraphicFramePr>
              <p:cNvPr id="10" name=""/>
              <p:cNvGraphicFramePr/>
              <p:nvPr/>
            </p:nvGraphicFramePr>
            <p:xfrm>
              <a:off x="112680" y="76320"/>
              <a:ext cx="574560" cy="685800"/>
            </p:xfrm>
            <a:graphic>
              <a:graphicData uri="http://schemas.openxmlformats.org/presentationml/2006/ole">
                <p:oleObj r:id="rId2" spid="">
                  <p:embed/>
                  <p:pic>
                    <p:nvPicPr>
                      <p:cNvPr id="11" name="" descr=""/>
                      <p:cNvPicPr/>
                      <p:nvPr/>
                    </p:nvPicPr>
                    <p:blipFill>
                      <a:blip r:embed="rId3"/>
                      <a:stretch/>
                    </p:blipFill>
                    <p:spPr>
                      <a:xfrm>
                        <a:off x="112680" y="76320"/>
                        <a:ext cx="574560" cy="685800"/>
                      </a:xfrm>
                      <a:prstGeom prst="rect">
                        <a:avLst/>
                      </a:prstGeom>
                      <a:noFill/>
                      <a:ln w="12600">
                        <a:solidFill>
                          <a:srgbClr val="ffffff"/>
                        </a:solidFill>
                        <a:miter/>
                      </a:ln>
                    </p:spPr>
                  </p:pic>
                </p:oleObj>
              </a:graphicData>
            </a:graphic>
          </p:graphicFrame>
          <p:sp>
            <p:nvSpPr>
              <p:cNvPr id="12" name=""/>
              <p:cNvSpPr/>
              <p:nvPr/>
            </p:nvSpPr>
            <p:spPr>
              <a:xfrm>
                <a:off x="247680" y="301680"/>
                <a:ext cx="318960" cy="315720"/>
              </a:xfrm>
              <a:custGeom>
                <a:avLst/>
                <a:gdLst/>
                <a:ahLst/>
                <a:rect l="l" t="t" r="r" b="b"/>
                <a:pathLst>
                  <a:path w="562" h="567">
                    <a:moveTo>
                      <a:pt x="280" y="0"/>
                    </a:moveTo>
                    <a:cubicBezTo>
                      <a:pt x="125" y="1"/>
                      <a:pt x="0" y="128"/>
                      <a:pt x="1" y="284"/>
                    </a:cubicBezTo>
                    <a:cubicBezTo>
                      <a:pt x="2" y="441"/>
                      <a:pt x="127" y="567"/>
                      <a:pt x="282" y="566"/>
                    </a:cubicBezTo>
                    <a:cubicBezTo>
                      <a:pt x="437" y="566"/>
                      <a:pt x="562" y="439"/>
                      <a:pt x="561" y="282"/>
                    </a:cubicBezTo>
                    <a:cubicBezTo>
                      <a:pt x="561" y="126"/>
                      <a:pt x="435" y="0"/>
                      <a:pt x="280" y="0"/>
                    </a:cubicBezTo>
                    <a:close/>
                  </a:path>
                </a:pathLst>
              </a:custGeom>
              <a:solidFill>
                <a:srgbClr val="ffffff"/>
              </a:solid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07880" y="299880"/>
                <a:ext cx="1440" cy="316080"/>
              </a:xfrm>
              <a:prstGeom prst="line">
                <a:avLst/>
              </a:prstGeom>
              <a:ln w="12600">
                <a:solidFill>
                  <a:srgbClr val="3333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411120" y="301680"/>
                <a:ext cx="71280" cy="156960"/>
              </a:xfrm>
              <a:custGeom>
                <a:avLst/>
                <a:gdLst/>
                <a:ahLst/>
                <a:rect l="l" t="t" r="r" b="b"/>
                <a:pathLst>
                  <a:path w="126" h="283">
                    <a:moveTo>
                      <a:pt x="0" y="1"/>
                    </a:moveTo>
                    <a:cubicBezTo>
                      <a:pt x="69" y="0"/>
                      <a:pt x="125" y="127"/>
                      <a:pt x="126" y="283"/>
                    </a:cubicBezTo>
                  </a:path>
                </a:pathLst>
              </a:custGeom>
              <a:no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247680" y="458640"/>
                <a:ext cx="318960" cy="0"/>
              </a:xfrm>
              <a:prstGeom prst="line">
                <a:avLst/>
              </a:prstGeom>
              <a:ln w="12600">
                <a:solidFill>
                  <a:srgbClr val="3333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407880" y="461880"/>
                <a:ext cx="71280" cy="150840"/>
              </a:xfrm>
              <a:custGeom>
                <a:avLst/>
                <a:gdLst/>
                <a:ahLst/>
                <a:rect l="l" t="t" r="r" b="b"/>
                <a:pathLst>
                  <a:path w="124" h="272">
                    <a:moveTo>
                      <a:pt x="0" y="272"/>
                    </a:moveTo>
                    <a:cubicBezTo>
                      <a:pt x="69" y="272"/>
                      <a:pt x="124" y="150"/>
                      <a:pt x="124" y="0"/>
                    </a:cubicBezTo>
                  </a:path>
                </a:pathLst>
              </a:custGeom>
              <a:no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334800" y="304920"/>
                <a:ext cx="71280" cy="156960"/>
              </a:xfrm>
              <a:custGeom>
                <a:avLst/>
                <a:gdLst/>
                <a:ahLst/>
                <a:rect l="l" t="t" r="r" b="b"/>
                <a:pathLst>
                  <a:path w="124" h="283">
                    <a:moveTo>
                      <a:pt x="124" y="0"/>
                    </a:moveTo>
                    <a:cubicBezTo>
                      <a:pt x="55" y="0"/>
                      <a:pt x="0" y="127"/>
                      <a:pt x="0" y="283"/>
                    </a:cubicBezTo>
                  </a:path>
                </a:pathLst>
              </a:custGeom>
              <a:no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333360" y="466560"/>
                <a:ext cx="71280" cy="150840"/>
              </a:xfrm>
              <a:custGeom>
                <a:avLst/>
                <a:gdLst/>
                <a:ahLst/>
                <a:rect l="l" t="t" r="r" b="b"/>
                <a:pathLst>
                  <a:path w="126" h="272">
                    <a:moveTo>
                      <a:pt x="126" y="272"/>
                    </a:moveTo>
                    <a:cubicBezTo>
                      <a:pt x="57" y="272"/>
                      <a:pt x="1" y="150"/>
                      <a:pt x="0" y="0"/>
                    </a:cubicBezTo>
                  </a:path>
                </a:pathLst>
              </a:custGeom>
              <a:no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406080" y="522360"/>
                <a:ext cx="125640" cy="33120"/>
              </a:xfrm>
              <a:custGeom>
                <a:avLst/>
                <a:gdLst/>
                <a:ahLst/>
                <a:rect l="l" t="t" r="r" b="b"/>
                <a:pathLst>
                  <a:path w="220" h="62">
                    <a:moveTo>
                      <a:pt x="0" y="1"/>
                    </a:moveTo>
                    <a:cubicBezTo>
                      <a:pt x="121" y="0"/>
                      <a:pt x="219" y="28"/>
                      <a:pt x="220" y="62"/>
                    </a:cubicBezTo>
                  </a:path>
                </a:pathLst>
              </a:custGeom>
              <a:noFill/>
              <a:ln w="12600">
                <a:solidFill>
                  <a:srgbClr val="333399"/>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0" name=""/>
              <p:cNvSpPr/>
              <p:nvPr/>
            </p:nvSpPr>
            <p:spPr>
              <a:xfrm>
                <a:off x="279360" y="522360"/>
                <a:ext cx="123840" cy="34920"/>
              </a:xfrm>
              <a:custGeom>
                <a:avLst/>
                <a:gdLst/>
                <a:ahLst/>
                <a:rect l="l" t="t" r="r" b="b"/>
                <a:pathLst>
                  <a:path w="219" h="63">
                    <a:moveTo>
                      <a:pt x="219" y="0"/>
                    </a:moveTo>
                    <a:cubicBezTo>
                      <a:pt x="98" y="1"/>
                      <a:pt x="0" y="29"/>
                      <a:pt x="0" y="63"/>
                    </a:cubicBezTo>
                  </a:path>
                </a:pathLst>
              </a:custGeom>
              <a:noFill/>
              <a:ln w="12600">
                <a:solidFill>
                  <a:srgbClr val="333399"/>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1" name=""/>
              <p:cNvSpPr/>
              <p:nvPr/>
            </p:nvSpPr>
            <p:spPr>
              <a:xfrm>
                <a:off x="404640" y="360360"/>
                <a:ext cx="125280" cy="36360"/>
              </a:xfrm>
              <a:custGeom>
                <a:avLst/>
                <a:gdLst/>
                <a:ahLst/>
                <a:rect l="l" t="t" r="r" b="b"/>
                <a:pathLst>
                  <a:path w="219" h="63">
                    <a:moveTo>
                      <a:pt x="0" y="63"/>
                    </a:moveTo>
                    <a:cubicBezTo>
                      <a:pt x="121" y="62"/>
                      <a:pt x="219" y="34"/>
                      <a:pt x="218" y="0"/>
                    </a:cubicBezTo>
                  </a:path>
                </a:pathLst>
              </a:custGeom>
              <a:noFill/>
              <a:ln w="12600">
                <a:solidFill>
                  <a:srgbClr val="333399"/>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2" name=""/>
              <p:cNvSpPr/>
              <p:nvPr/>
            </p:nvSpPr>
            <p:spPr>
              <a:xfrm>
                <a:off x="277560" y="361800"/>
                <a:ext cx="123840" cy="34920"/>
              </a:xfrm>
              <a:custGeom>
                <a:avLst/>
                <a:gdLst/>
                <a:ahLst/>
                <a:rect l="l" t="t" r="r" b="b"/>
                <a:pathLst>
                  <a:path w="220" h="62">
                    <a:moveTo>
                      <a:pt x="220" y="61"/>
                    </a:moveTo>
                    <a:cubicBezTo>
                      <a:pt x="98" y="62"/>
                      <a:pt x="0" y="34"/>
                      <a:pt x="0" y="0"/>
                    </a:cubicBezTo>
                  </a:path>
                </a:pathLst>
              </a:custGeom>
              <a:noFill/>
              <a:ln w="12600">
                <a:solidFill>
                  <a:srgbClr val="333399"/>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3" name=""/>
              <p:cNvSpPr/>
              <p:nvPr/>
            </p:nvSpPr>
            <p:spPr>
              <a:xfrm rot="16893000">
                <a:off x="330480" y="334440"/>
                <a:ext cx="128880" cy="269640"/>
              </a:xfrm>
              <a:prstGeom prst="lightningBolt">
                <a:avLst/>
              </a:prstGeom>
              <a:solidFill>
                <a:srgbClr val="ff0000"/>
              </a:solidFill>
              <a:ln w="12600">
                <a:solidFill>
                  <a:srgbClr val="000000"/>
                </a:solidFill>
                <a:miter/>
              </a:ln>
            </p:spPr>
            <p:style>
              <a:lnRef idx="0"/>
              <a:fillRef idx="0"/>
              <a:effectRef idx="0"/>
              <a:fontRef idx="minor"/>
            </p:style>
            <p:txBody>
              <a:bodyPr wrap="none" lIns="90000" rIns="90000" tIns="37800" bIns="37800" anchor="ctr">
                <a:noAutofit/>
              </a:bodyPr>
              <a:p>
                <a:endParaRPr b="0" lang="en-US" sz="2400" strike="noStrike" u="none">
                  <a:solidFill>
                    <a:srgbClr val="000000"/>
                  </a:solidFill>
                  <a:effectLst/>
                  <a:uFillTx/>
                  <a:latin typeface="Times New Roman"/>
                </a:endParaRPr>
              </a:p>
            </p:txBody>
          </p:sp>
        </p:grpSp>
        <p:sp>
          <p:nvSpPr>
            <p:cNvPr id="24" name=""/>
            <p:cNvSpPr/>
            <p:nvPr/>
          </p:nvSpPr>
          <p:spPr>
            <a:xfrm flipV="1">
              <a:off x="690480" y="457200"/>
              <a:ext cx="2100240" cy="1440"/>
            </a:xfrm>
            <a:prstGeom prst="line">
              <a:avLst/>
            </a:prstGeom>
            <a:ln w="28440">
              <a:solidFill>
                <a:srgbClr val="3333cc"/>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grpSp>
      <p:pic>
        <p:nvPicPr>
          <p:cNvPr id="25" name="" descr=""/>
          <p:cNvPicPr/>
          <p:nvPr/>
        </p:nvPicPr>
        <p:blipFill>
          <a:blip r:embed="rId4"/>
          <a:stretch/>
        </p:blipFill>
        <p:spPr>
          <a:xfrm>
            <a:off x="7850160" y="-74520"/>
            <a:ext cx="1251000" cy="1065240"/>
          </a:xfrm>
          <a:prstGeom prst="rect">
            <a:avLst/>
          </a:prstGeom>
          <a:noFill/>
          <a:ln w="0">
            <a:noFill/>
          </a:ln>
        </p:spPr>
      </p:pic>
      <p:grpSp>
        <p:nvGrpSpPr>
          <p:cNvPr id="26" name=""/>
          <p:cNvGrpSpPr/>
          <p:nvPr/>
        </p:nvGrpSpPr>
        <p:grpSpPr>
          <a:xfrm>
            <a:off x="4083120" y="76320"/>
            <a:ext cx="946080" cy="676080"/>
            <a:chOff x="4083120" y="76320"/>
            <a:chExt cx="946080" cy="676080"/>
          </a:xfrm>
        </p:grpSpPr>
        <p:sp>
          <p:nvSpPr>
            <p:cNvPr id="27" name=""/>
            <p:cNvSpPr/>
            <p:nvPr/>
          </p:nvSpPr>
          <p:spPr>
            <a:xfrm>
              <a:off x="4083120" y="76320"/>
              <a:ext cx="946080" cy="676080"/>
            </a:xfrm>
            <a:prstGeom prst="roundRect">
              <a:avLst>
                <a:gd name="adj" fmla="val 16667"/>
              </a:avLst>
            </a:prstGeom>
            <a:solidFill>
              <a:srgbClr val="ffffff"/>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pic>
          <p:nvPicPr>
            <p:cNvPr id="28" name="cisco%20systems" descr=""/>
            <p:cNvPicPr/>
            <p:nvPr/>
          </p:nvPicPr>
          <p:blipFill>
            <a:blip r:embed="rId5"/>
            <a:stretch/>
          </p:blipFill>
          <p:spPr>
            <a:xfrm>
              <a:off x="4128480" y="136440"/>
              <a:ext cx="843480" cy="556200"/>
            </a:xfrm>
            <a:prstGeom prst="rect">
              <a:avLst/>
            </a:prstGeom>
            <a:noFill/>
            <a:ln w="0">
              <a:noFill/>
            </a:ln>
          </p:spPr>
        </p:pic>
      </p:grpSp>
    </p:spTree>
  </p:cSld>
  <p:clrMap bg1="lt1" tx1="dk1" bg2="lt2" tx2="dk2" accent1="accent1" accent2="accent2" accent3="accent3" accent4="accent4" accent5="accent5" accent6="accent6" hlink="hlink" folHlink="folHlink"/>
  <p:sldLayoutIdLst>
    <p:sldLayoutId id="2147483649" r:id="rId6"/>
    <p:sldLayoutId id="2147483650" r:id="rId7"/>
    <p:sldLayoutId id="2147483651" r:id="rId8"/>
    <p:sldLayoutId id="2147483652" r:id="rId9"/>
    <p:sldLayoutId id="2147483653" r:id="rId10"/>
    <p:sldLayoutId id="2147483654" r:id="rId11"/>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oleObject" Target="../embeddings/oleObject2.bin"/><Relationship Id="rId4" Type="http://schemas.openxmlformats.org/officeDocument/2006/relationships/image" Target="../media/image9.wmf"/><Relationship Id="rId5"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6.xml"/>
</Relationships>
</file>

<file path=ppt/slides/_rels/slide2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oleObject" Target="../embeddings/oleObject1.bin"/><Relationship Id="rId4" Type="http://schemas.openxmlformats.org/officeDocument/2006/relationships/image" Target="../media/image1.png"/><Relationship Id="rId5" Type="http://schemas.openxmlformats.org/officeDocument/2006/relationships/image" Target="../media/image13.png"/><Relationship Id="rId6" Type="http://schemas.openxmlformats.org/officeDocument/2006/relationships/image" Target="../media/image2.png"/><Relationship Id="rId7" Type="http://schemas.openxmlformats.org/officeDocument/2006/relationships/slideLayout" Target="../slideLayouts/slideLayout6.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wmf"/><Relationship Id="rId3" Type="http://schemas.openxmlformats.org/officeDocument/2006/relationships/slideLayout" Target="../slideLayouts/slideLayout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image" Target="../media/image16.png"/><Relationship Id="rId3" Type="http://schemas.openxmlformats.org/officeDocument/2006/relationships/slideLayout" Target="../slideLayouts/slideLayout6.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3.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slideLayout" Target="../slideLayouts/slideLayout6.xml"/><Relationship Id="rId3" Type="http://schemas.openxmlformats.org/officeDocument/2006/relationships/notesSlide" Target="../notesSlides/notesSlide33.xml"/>
</Relationships>
</file>

<file path=ppt/slides/_rels/slide3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8.wmf"/><Relationship Id="rId3" Type="http://schemas.openxmlformats.org/officeDocument/2006/relationships/slideLayout" Target="../slideLayouts/slideLayout6.xml"/>
</Relationships>
</file>

<file path=ppt/slides/_rels/slide3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9.wmf"/><Relationship Id="rId3"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package" Target="../embeddings/oleObject2.xlsx"/><Relationship Id="rId4" Type="http://schemas.openxmlformats.org/officeDocument/2006/relationships/image" Target="../media/image6.wmf"/><Relationship Id="rId5"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6.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907560" y="1447560"/>
            <a:ext cx="7597800" cy="4724280"/>
          </a:xfrm>
          <a:prstGeom prst="rect">
            <a:avLst/>
          </a:prstGeom>
          <a:noFill/>
          <a:ln w="0">
            <a:noFill/>
          </a:ln>
        </p:spPr>
        <p:txBody>
          <a:bodyPr lIns="90000" rIns="90000" tIns="46800" bIns="46800" anchor="ctr">
            <a:noAutofit/>
          </a:bodyPr>
          <a:p>
            <a:pPr indent="0" algn="ctr">
              <a:lnSpc>
                <a:spcPct val="11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Fuel Cell System</a:t>
            </a:r>
            <a:br>
              <a:rPr sz="3600"/>
            </a:br>
            <a:r>
              <a:rPr b="1" lang="en-US" sz="3600" strike="noStrike" u="none">
                <a:solidFill>
                  <a:srgbClr val="000000"/>
                </a:solidFill>
                <a:effectLst/>
                <a:uFillTx/>
                <a:latin typeface="Times New Roman"/>
              </a:rPr>
              <a:t>For Data/Optical Centers</a:t>
            </a:r>
            <a:br>
              <a:rPr sz="3600"/>
            </a:br>
            <a:br>
              <a:rPr sz="3200"/>
            </a:br>
            <a:br>
              <a:rPr sz="2400"/>
            </a:br>
            <a:br>
              <a:rPr sz="2400"/>
            </a:br>
            <a:r>
              <a:rPr b="1" lang="en-US" sz="2000" strike="noStrike" u="none">
                <a:solidFill>
                  <a:srgbClr val="000000"/>
                </a:solidFill>
                <a:effectLst/>
                <a:uFillTx/>
                <a:latin typeface="Times New Roman"/>
              </a:rPr>
              <a:t>December 20, 2000</a:t>
            </a:r>
            <a:endParaRPr b="1" i="1"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Barriers to Fuel Cells</a:t>
            </a:r>
            <a:endParaRPr b="1" i="1" lang="en-US" sz="3600" strike="noStrike" u="none">
              <a:solidFill>
                <a:srgbClr val="000000"/>
              </a:solidFill>
              <a:effectLst/>
              <a:uFillTx/>
              <a:latin typeface="Times New Roman"/>
            </a:endParaRPr>
          </a:p>
        </p:txBody>
      </p:sp>
      <p:sp>
        <p:nvSpPr>
          <p:cNvPr id="87" name="PlaceHolder 2"/>
          <p:cNvSpPr>
            <a:spLocks noGrp="1"/>
          </p:cNvSpPr>
          <p:nvPr>
            <p:ph/>
          </p:nvPr>
        </p:nvSpPr>
        <p:spPr>
          <a:xfrm>
            <a:off x="685800" y="1828800"/>
            <a:ext cx="7772400" cy="4114800"/>
          </a:xfrm>
          <a:prstGeom prst="rect">
            <a:avLst/>
          </a:prstGeom>
          <a:noFill/>
          <a:ln w="0">
            <a:noFill/>
          </a:ln>
        </p:spPr>
        <p:txBody>
          <a:bodyPr lIns="90000" rIns="90000" tIns="46800" bIns="46800" anchor="t">
            <a:normAutofit fontScale="85000"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Hydrogen as a fuel, is it safe?</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Yes, it is used in many industries, including semiconductor fabs</a:t>
            </a:r>
            <a:endParaRPr b="0" lang="en-US" sz="20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How does it compare with natural gas?</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It will burn quicker, but it escapes enclosures rapidly to prevent buildup of gas</a:t>
            </a:r>
            <a:endParaRPr b="0" lang="en-US" sz="20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Is the system under high pressure?</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No, it will be the pressure in your house or less</a:t>
            </a:r>
            <a:endParaRPr b="0" lang="en-US" sz="20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Will the fuel cell technology work?</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PowerTek is building cells that meet all performance requirements, and possesses some of the best engineers in the fuel cell business to overcome any technical challenges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
          <p:cNvSpPr/>
          <p:nvPr/>
        </p:nvSpPr>
        <p:spPr>
          <a:xfrm>
            <a:off x="38160" y="1824120"/>
            <a:ext cx="445752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9" name=""/>
          <p:cNvSpPr/>
          <p:nvPr/>
        </p:nvSpPr>
        <p:spPr>
          <a:xfrm>
            <a:off x="4405320" y="1824120"/>
            <a:ext cx="445284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9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New Fuel Cell Solution</a:t>
            </a:r>
            <a:endParaRPr b="1" i="1" lang="en-US" sz="3600" strike="noStrike" u="none">
              <a:solidFill>
                <a:srgbClr val="000000"/>
              </a:solidFill>
              <a:effectLst/>
              <a:uFillTx/>
              <a:latin typeface="Times New Roman"/>
            </a:endParaRPr>
          </a:p>
        </p:txBody>
      </p:sp>
      <p:sp>
        <p:nvSpPr>
          <p:cNvPr id="91" name="PlaceHolder 2"/>
          <p:cNvSpPr>
            <a:spLocks noGrp="1"/>
          </p:cNvSpPr>
          <p:nvPr>
            <p:ph/>
          </p:nvPr>
        </p:nvSpPr>
        <p:spPr>
          <a:xfrm>
            <a:off x="685800" y="1981080"/>
            <a:ext cx="7772400" cy="3200400"/>
          </a:xfrm>
          <a:prstGeom prst="rect">
            <a:avLst/>
          </a:prstGeom>
          <a:noFill/>
          <a:ln w="0">
            <a:noFill/>
          </a:ln>
        </p:spPr>
        <p:txBody>
          <a:bodyPr lIns="90000" rIns="90000" tIns="46800" bIns="46800" anchor="t">
            <a:normAutofit/>
          </a:bodyPr>
          <a:p>
            <a:pPr marL="343080" indent="-34308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3333cc"/>
                </a:solidFill>
                <a:effectLst/>
                <a:uFillTx/>
                <a:latin typeface="Times New Roman"/>
              </a:rPr>
              <a:t>Equipment</a:t>
            </a:r>
            <a:endParaRPr b="0" lang="en-US" sz="2800" strike="noStrike" u="none">
              <a:solidFill>
                <a:srgbClr val="000000"/>
              </a:solidFill>
              <a:effectLst/>
              <a:uFillTx/>
              <a:latin typeface="Times New Roman"/>
            </a:endParaRPr>
          </a:p>
          <a:p>
            <a:pPr marL="343080" indent="-343080" algn="ctr">
              <a:lnSpc>
                <a:spcPct val="15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Large commercial reformer</a:t>
            </a:r>
            <a:endParaRPr b="0" lang="en-US" sz="2400" strike="noStrike" u="none">
              <a:solidFill>
                <a:srgbClr val="000000"/>
              </a:solidFill>
              <a:effectLst/>
              <a:uFillTx/>
              <a:latin typeface="Times New Roman"/>
            </a:endParaRPr>
          </a:p>
          <a:p>
            <a:pPr marL="343080" indent="-343080" algn="ctr">
              <a:lnSpc>
                <a:spcPct val="15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Distribute hydrogen throughout facility</a:t>
            </a:r>
            <a:endParaRPr b="0" lang="en-US" sz="2400" strike="noStrike" u="none">
              <a:solidFill>
                <a:srgbClr val="000000"/>
              </a:solidFill>
              <a:effectLst/>
              <a:uFillTx/>
              <a:latin typeface="Times New Roman"/>
            </a:endParaRPr>
          </a:p>
          <a:p>
            <a:pPr marL="343080" indent="-343080" algn="ctr">
              <a:lnSpc>
                <a:spcPct val="15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Build modular redundant fuel cells to power server racks</a:t>
            </a:r>
            <a:endParaRPr b="0" lang="en-US" sz="2400" strike="noStrike" u="none">
              <a:solidFill>
                <a:srgbClr val="000000"/>
              </a:solidFill>
              <a:effectLst/>
              <a:uFillTx/>
              <a:latin typeface="Times New Roman"/>
            </a:endParaRPr>
          </a:p>
          <a:p>
            <a:pPr marL="343080" indent="-343080" algn="ctr">
              <a:lnSpc>
                <a:spcPct val="15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Provide back-up hydrogen storage</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Benefits of New System</a:t>
            </a:r>
            <a:endParaRPr b="1" i="1" lang="en-US" sz="3600" strike="noStrike" u="none">
              <a:solidFill>
                <a:srgbClr val="000000"/>
              </a:solidFill>
              <a:effectLst/>
              <a:uFillTx/>
              <a:latin typeface="Times New Roman"/>
            </a:endParaRPr>
          </a:p>
        </p:txBody>
      </p:sp>
      <p:sp>
        <p:nvSpPr>
          <p:cNvPr id="93" name="PlaceHolder 2"/>
          <p:cNvSpPr>
            <a:spLocks noGrp="1"/>
          </p:cNvSpPr>
          <p:nvPr>
            <p:ph/>
          </p:nvPr>
        </p:nvSpPr>
        <p:spPr>
          <a:xfrm>
            <a:off x="685800" y="1752120"/>
            <a:ext cx="7772400" cy="4419720"/>
          </a:xfrm>
          <a:prstGeom prst="rect">
            <a:avLst/>
          </a:prstGeom>
          <a:noFill/>
          <a:ln w="0">
            <a:noFill/>
          </a:ln>
        </p:spPr>
        <p:txBody>
          <a:bodyPr lIns="90000" rIns="90000" tIns="46800" bIns="46800" anchor="t">
            <a:normAutofit fontScale="92500" lnSpcReduction="19999"/>
          </a:bodyPr>
          <a:p>
            <a:pPr marL="343080" indent="-343080" algn="ctr">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Increased reliability and scalability</a:t>
            </a:r>
            <a:endParaRPr b="0" lang="en-US" sz="1600" strike="noStrike" u="none">
              <a:solidFill>
                <a:srgbClr val="000000"/>
              </a:solidFill>
              <a:effectLst/>
              <a:uFillTx/>
              <a:latin typeface="Times New Roman"/>
            </a:endParaRPr>
          </a:p>
          <a:p>
            <a:pPr marL="343080" indent="0" algn="ctr">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gn="ctr">
              <a:lnSpc>
                <a:spcPct val="12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$14.4 million in revenues/income at $1200/rack/mo for 100,000 ft</a:t>
            </a:r>
            <a:r>
              <a:rPr b="1" lang="en-US" sz="1600" strike="noStrike" u="none" baseline="30000">
                <a:solidFill>
                  <a:srgbClr val="000000"/>
                </a:solidFill>
                <a:effectLst/>
                <a:uFillTx/>
                <a:latin typeface="Times New Roman"/>
              </a:rPr>
              <a:t>2</a:t>
            </a:r>
            <a:r>
              <a:rPr b="1" lang="en-US" sz="1600" strike="noStrike" u="none">
                <a:solidFill>
                  <a:srgbClr val="000000"/>
                </a:solidFill>
                <a:effectLst/>
                <a:uFillTx/>
                <a:latin typeface="Times New Roman"/>
              </a:rPr>
              <a:t> site at a design of 250 W/ft</a:t>
            </a:r>
            <a:r>
              <a:rPr b="1" lang="en-US" sz="1600" strike="noStrike" u="none" baseline="30000">
                <a:solidFill>
                  <a:srgbClr val="000000"/>
                </a:solidFill>
                <a:effectLst/>
                <a:uFillTx/>
                <a:latin typeface="Times New Roman"/>
              </a:rPr>
              <a:t>2</a:t>
            </a:r>
            <a:endParaRPr b="0" lang="en-US" sz="1600" strike="noStrike" u="none">
              <a:solidFill>
                <a:srgbClr val="000000"/>
              </a:solidFill>
              <a:effectLst/>
              <a:uFillTx/>
              <a:latin typeface="Times New Roman"/>
            </a:endParaRPr>
          </a:p>
          <a:p>
            <a:pPr marL="343080" indent="0" algn="ctr">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gn="ctr">
              <a:lnSpc>
                <a:spcPct val="12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Projected cost of $1177/kW at 10 MW’s, $631/kW at 1,000 MW’s, further cost reduction expected</a:t>
            </a:r>
            <a:endParaRPr b="0" lang="en-US" sz="1600" strike="noStrike" u="none">
              <a:solidFill>
                <a:srgbClr val="000000"/>
              </a:solidFill>
              <a:effectLst/>
              <a:uFillTx/>
              <a:latin typeface="Times New Roman"/>
            </a:endParaRPr>
          </a:p>
          <a:p>
            <a:pPr marL="343080" indent="0" algn="ctr">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gn="ctr">
              <a:lnSpc>
                <a:spcPct val="12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Reduced price of power and maintenance cost</a:t>
            </a:r>
            <a:endParaRPr b="0" lang="en-US" sz="1600" strike="noStrike" u="none">
              <a:solidFill>
                <a:srgbClr val="000000"/>
              </a:solidFill>
              <a:effectLst/>
              <a:uFillTx/>
              <a:latin typeface="Times New Roman"/>
            </a:endParaRPr>
          </a:p>
          <a:p>
            <a:pPr marL="343080" indent="0" algn="ctr">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gn="ctr">
              <a:lnSpc>
                <a:spcPct val="12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Addresses environmental problem </a:t>
            </a:r>
            <a:endParaRPr b="0" lang="en-US" sz="1600" strike="noStrike" u="none">
              <a:solidFill>
                <a:srgbClr val="000000"/>
              </a:solidFill>
              <a:effectLst/>
              <a:uFillTx/>
              <a:latin typeface="Times New Roman"/>
            </a:endParaRPr>
          </a:p>
          <a:p>
            <a:pPr marL="343080" indent="0" algn="ctr">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gn="ctr">
              <a:lnSpc>
                <a:spcPct val="12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Increased power quality</a:t>
            </a:r>
            <a:endParaRPr b="0" lang="en-US" sz="1600" strike="noStrike" u="none">
              <a:solidFill>
                <a:srgbClr val="000000"/>
              </a:solidFill>
              <a:effectLst/>
              <a:uFillTx/>
              <a:latin typeface="Times New Roman"/>
            </a:endParaRPr>
          </a:p>
          <a:p>
            <a:pPr marL="343080" indent="0" algn="ctr">
              <a:lnSpc>
                <a:spcPct val="12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gn="ctr">
              <a:lnSpc>
                <a:spcPct val="12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Scalability for capitalization</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
          <p:cNvSpPr/>
          <p:nvPr/>
        </p:nvSpPr>
        <p:spPr>
          <a:xfrm>
            <a:off x="4702320" y="1832040"/>
            <a:ext cx="1758960" cy="488880"/>
          </a:xfrm>
          <a:prstGeom prst="rect">
            <a:avLst/>
          </a:prstGeom>
          <a:solidFill>
            <a:srgbClr val="ffff00"/>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685800" y="730080"/>
            <a:ext cx="7696080" cy="642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Proposed Solution</a:t>
            </a:r>
            <a:endParaRPr b="0" lang="en-US" sz="3600" strike="noStrike" u="none">
              <a:solidFill>
                <a:srgbClr val="000000"/>
              </a:solidFill>
              <a:effectLst/>
              <a:uFillTx/>
              <a:latin typeface="Times New Roman"/>
            </a:endParaRPr>
          </a:p>
        </p:txBody>
      </p:sp>
      <p:sp>
        <p:nvSpPr>
          <p:cNvPr id="96" name=""/>
          <p:cNvSpPr/>
          <p:nvPr/>
        </p:nvSpPr>
        <p:spPr>
          <a:xfrm>
            <a:off x="1066680" y="2398680"/>
            <a:ext cx="5748480" cy="2048040"/>
          </a:xfrm>
          <a:prstGeom prst="rect">
            <a:avLst/>
          </a:prstGeom>
          <a:solidFill>
            <a:srgbClr val="cc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97" name=""/>
          <p:cNvGrpSpPr/>
          <p:nvPr/>
        </p:nvGrpSpPr>
        <p:grpSpPr>
          <a:xfrm>
            <a:off x="5019840" y="2768760"/>
            <a:ext cx="1282680" cy="1318680"/>
            <a:chOff x="5019840" y="2768760"/>
            <a:chExt cx="1282680" cy="1318680"/>
          </a:xfrm>
        </p:grpSpPr>
        <p:sp>
          <p:nvSpPr>
            <p:cNvPr id="98" name=""/>
            <p:cNvSpPr/>
            <p:nvPr/>
          </p:nvSpPr>
          <p:spPr>
            <a:xfrm>
              <a:off x="501984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519768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537552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555336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573120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590904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608688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5032800" y="3137040"/>
              <a:ext cx="17748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521028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538812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556596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574380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592164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609948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504540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522324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540108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5578920" y="3505320"/>
              <a:ext cx="17748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575640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593424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611208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505800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523584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541368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559152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576936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5947200" y="3873600"/>
              <a:ext cx="17748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612468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26" name=""/>
          <p:cNvGrpSpPr/>
          <p:nvPr/>
        </p:nvGrpSpPr>
        <p:grpSpPr>
          <a:xfrm>
            <a:off x="2975040" y="2768760"/>
            <a:ext cx="1282680" cy="1318680"/>
            <a:chOff x="2975040" y="2768760"/>
            <a:chExt cx="1282680" cy="1318680"/>
          </a:xfrm>
        </p:grpSpPr>
        <p:sp>
          <p:nvSpPr>
            <p:cNvPr id="127" name=""/>
            <p:cNvSpPr/>
            <p:nvPr/>
          </p:nvSpPr>
          <p:spPr>
            <a:xfrm>
              <a:off x="297504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315288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333072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350856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368640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386424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404208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2988000" y="3137040"/>
              <a:ext cx="17748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316548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334332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352116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369900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387684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405468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300060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317844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335628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3534120" y="3505320"/>
              <a:ext cx="17748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371160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388944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406728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301320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319104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336888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354672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372456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3902400" y="3873600"/>
              <a:ext cx="17748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407988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55" name=""/>
          <p:cNvSpPr/>
          <p:nvPr/>
        </p:nvSpPr>
        <p:spPr>
          <a:xfrm>
            <a:off x="3549600" y="1859040"/>
            <a:ext cx="1041480" cy="274680"/>
          </a:xfrm>
          <a:prstGeom prst="roundRect">
            <a:avLst>
              <a:gd name="adj" fmla="val 16667"/>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H</a:t>
            </a:r>
            <a:r>
              <a:rPr b="1" lang="en-US" sz="1600" strike="noStrike" u="none" baseline="-25000">
                <a:solidFill>
                  <a:srgbClr val="000000"/>
                </a:solidFill>
                <a:effectLst/>
                <a:uFillTx/>
                <a:latin typeface="Times New Roman"/>
              </a:rPr>
              <a:t>2</a:t>
            </a:r>
            <a:r>
              <a:rPr b="1" lang="en-US" sz="1600" strike="noStrike" u="none">
                <a:solidFill>
                  <a:srgbClr val="000000"/>
                </a:solidFill>
                <a:effectLst/>
                <a:uFillTx/>
                <a:latin typeface="Times New Roman"/>
              </a:rPr>
              <a:t> Tank</a:t>
            </a:r>
            <a:endParaRPr b="0" lang="en-US" sz="1600" strike="noStrike" u="none">
              <a:solidFill>
                <a:srgbClr val="000000"/>
              </a:solidFill>
              <a:effectLst/>
              <a:uFillTx/>
              <a:latin typeface="Times New Roman"/>
            </a:endParaRPr>
          </a:p>
        </p:txBody>
      </p:sp>
      <p:sp>
        <p:nvSpPr>
          <p:cNvPr id="156" name=""/>
          <p:cNvSpPr/>
          <p:nvPr/>
        </p:nvSpPr>
        <p:spPr>
          <a:xfrm>
            <a:off x="7045200" y="2070000"/>
            <a:ext cx="1368720" cy="10800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6815160" y="1996920"/>
            <a:ext cx="230040" cy="23832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6815160" y="1996920"/>
            <a:ext cx="230040" cy="238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flipV="1">
            <a:off x="6815160" y="1996920"/>
            <a:ext cx="230040" cy="238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6461280" y="2092320"/>
            <a:ext cx="353880" cy="79560"/>
          </a:xfrm>
          <a:prstGeom prst="rect">
            <a:avLst/>
          </a:prstGeom>
          <a:solidFill>
            <a:srgbClr val="3333cc"/>
          </a:solidFill>
          <a:ln w="936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161" name=""/>
          <p:cNvSpPr/>
          <p:nvPr/>
        </p:nvSpPr>
        <p:spPr>
          <a:xfrm>
            <a:off x="8413920" y="2070000"/>
            <a:ext cx="133200" cy="135756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8547120" y="3213000"/>
            <a:ext cx="299880" cy="21456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7045200" y="19969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flipV="1">
            <a:off x="6931080" y="194580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Times New Roman"/>
            </a:endParaRPr>
          </a:p>
        </p:txBody>
      </p:sp>
      <p:sp>
        <p:nvSpPr>
          <p:cNvPr id="165" name=""/>
          <p:cNvSpPr/>
          <p:nvPr/>
        </p:nvSpPr>
        <p:spPr>
          <a:xfrm>
            <a:off x="6873840" y="1946160"/>
            <a:ext cx="11448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flipH="1">
            <a:off x="2565000" y="2641680"/>
            <a:ext cx="280980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2565360" y="2641680"/>
            <a:ext cx="0" cy="144612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4635360" y="2641680"/>
            <a:ext cx="0" cy="144612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2565360" y="408780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2565360" y="370836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2565360" y="332892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2565360" y="294948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flipV="1">
            <a:off x="5375160" y="2244240"/>
            <a:ext cx="0" cy="39708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4638600" y="408924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4653000" y="371016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4653000" y="333072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4653000" y="295128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78" name=""/>
          <p:cNvGrpSpPr/>
          <p:nvPr/>
        </p:nvGrpSpPr>
        <p:grpSpPr>
          <a:xfrm>
            <a:off x="3016080" y="3940200"/>
            <a:ext cx="1216080" cy="96840"/>
            <a:chOff x="3016080" y="3940200"/>
            <a:chExt cx="1216080" cy="96840"/>
          </a:xfrm>
        </p:grpSpPr>
        <p:sp>
          <p:nvSpPr>
            <p:cNvPr id="179" name=""/>
            <p:cNvSpPr/>
            <p:nvPr/>
          </p:nvSpPr>
          <p:spPr>
            <a:xfrm>
              <a:off x="3016080" y="394020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3193920" y="394020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3371760" y="394020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3549600" y="394020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3727440" y="394020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3904920" y="394020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4082760" y="394020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86" name=""/>
          <p:cNvGrpSpPr/>
          <p:nvPr/>
        </p:nvGrpSpPr>
        <p:grpSpPr>
          <a:xfrm>
            <a:off x="3016080" y="3571920"/>
            <a:ext cx="1216080" cy="96840"/>
            <a:chOff x="3016080" y="3571920"/>
            <a:chExt cx="1216080" cy="96840"/>
          </a:xfrm>
        </p:grpSpPr>
        <p:sp>
          <p:nvSpPr>
            <p:cNvPr id="187" name=""/>
            <p:cNvSpPr/>
            <p:nvPr/>
          </p:nvSpPr>
          <p:spPr>
            <a:xfrm>
              <a:off x="3016080" y="357192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a:off x="3193920" y="357192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a:off x="3371760" y="357192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3549600" y="357192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3727440" y="357192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3904920" y="357192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4082760" y="357192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94" name=""/>
          <p:cNvGrpSpPr/>
          <p:nvPr/>
        </p:nvGrpSpPr>
        <p:grpSpPr>
          <a:xfrm>
            <a:off x="3016080" y="3178080"/>
            <a:ext cx="1216080" cy="96840"/>
            <a:chOff x="3016080" y="3178080"/>
            <a:chExt cx="1216080" cy="96840"/>
          </a:xfrm>
        </p:grpSpPr>
        <p:sp>
          <p:nvSpPr>
            <p:cNvPr id="195" name=""/>
            <p:cNvSpPr/>
            <p:nvPr/>
          </p:nvSpPr>
          <p:spPr>
            <a:xfrm>
              <a:off x="3016080" y="317808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3193920" y="317808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3371760" y="317808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a:off x="3549600" y="317808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3727440" y="317808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a:off x="3904920" y="317808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4082760" y="317808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202" name=""/>
          <p:cNvGrpSpPr/>
          <p:nvPr/>
        </p:nvGrpSpPr>
        <p:grpSpPr>
          <a:xfrm>
            <a:off x="2978280" y="2835360"/>
            <a:ext cx="1215360" cy="96840"/>
            <a:chOff x="2978280" y="2835360"/>
            <a:chExt cx="1215360" cy="96840"/>
          </a:xfrm>
        </p:grpSpPr>
        <p:sp>
          <p:nvSpPr>
            <p:cNvPr id="203" name=""/>
            <p:cNvSpPr/>
            <p:nvPr/>
          </p:nvSpPr>
          <p:spPr>
            <a:xfrm>
              <a:off x="2978280" y="283536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3155760" y="2835360"/>
              <a:ext cx="14868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a:off x="3333600" y="2835360"/>
              <a:ext cx="14868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a:off x="3511440" y="2835360"/>
              <a:ext cx="14868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3689280" y="2835360"/>
              <a:ext cx="14868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3866760" y="283536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4044600" y="283536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210" name=""/>
          <p:cNvGrpSpPr/>
          <p:nvPr/>
        </p:nvGrpSpPr>
        <p:grpSpPr>
          <a:xfrm>
            <a:off x="5019840" y="2768760"/>
            <a:ext cx="1282680" cy="1318680"/>
            <a:chOff x="5019840" y="2768760"/>
            <a:chExt cx="1282680" cy="1318680"/>
          </a:xfrm>
        </p:grpSpPr>
        <p:sp>
          <p:nvSpPr>
            <p:cNvPr id="211" name=""/>
            <p:cNvSpPr/>
            <p:nvPr/>
          </p:nvSpPr>
          <p:spPr>
            <a:xfrm>
              <a:off x="501984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2" name=""/>
            <p:cNvSpPr/>
            <p:nvPr/>
          </p:nvSpPr>
          <p:spPr>
            <a:xfrm>
              <a:off x="519768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3" name=""/>
            <p:cNvSpPr/>
            <p:nvPr/>
          </p:nvSpPr>
          <p:spPr>
            <a:xfrm>
              <a:off x="537552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555336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573120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590904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6086880" y="2768760"/>
              <a:ext cx="177840" cy="214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a:off x="5032800" y="3137040"/>
              <a:ext cx="17748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521028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538812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556596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574380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592164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6099480" y="313704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a:off x="504540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a:off x="522324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a:off x="540108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5578920" y="3505320"/>
              <a:ext cx="17748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575640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 name=""/>
            <p:cNvSpPr/>
            <p:nvPr/>
          </p:nvSpPr>
          <p:spPr>
            <a:xfrm>
              <a:off x="593424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6112080" y="350532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505800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523584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541368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559152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576936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5947200" y="3873600"/>
              <a:ext cx="17748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6124680" y="3873600"/>
              <a:ext cx="177840" cy="2138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239" name=""/>
          <p:cNvSpPr/>
          <p:nvPr/>
        </p:nvSpPr>
        <p:spPr>
          <a:xfrm>
            <a:off x="5060880" y="394020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5238720" y="394020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5416560" y="394020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5594400" y="394020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5772240" y="394020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5950080" y="394020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6127920" y="394020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46" name=""/>
          <p:cNvGrpSpPr/>
          <p:nvPr/>
        </p:nvGrpSpPr>
        <p:grpSpPr>
          <a:xfrm>
            <a:off x="5060880" y="3571920"/>
            <a:ext cx="1216080" cy="96840"/>
            <a:chOff x="5060880" y="3571920"/>
            <a:chExt cx="1216080" cy="96840"/>
          </a:xfrm>
        </p:grpSpPr>
        <p:sp>
          <p:nvSpPr>
            <p:cNvPr id="247" name=""/>
            <p:cNvSpPr/>
            <p:nvPr/>
          </p:nvSpPr>
          <p:spPr>
            <a:xfrm>
              <a:off x="5060880" y="357192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5238720" y="357192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5416560" y="357192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a:off x="5594400" y="357192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 name=""/>
            <p:cNvSpPr/>
            <p:nvPr/>
          </p:nvSpPr>
          <p:spPr>
            <a:xfrm>
              <a:off x="5772240" y="357192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 name=""/>
            <p:cNvSpPr/>
            <p:nvPr/>
          </p:nvSpPr>
          <p:spPr>
            <a:xfrm>
              <a:off x="5949720" y="357192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6127560" y="357192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254" name=""/>
          <p:cNvGrpSpPr/>
          <p:nvPr/>
        </p:nvGrpSpPr>
        <p:grpSpPr>
          <a:xfrm>
            <a:off x="5060880" y="3178080"/>
            <a:ext cx="1216080" cy="96840"/>
            <a:chOff x="5060880" y="3178080"/>
            <a:chExt cx="1216080" cy="96840"/>
          </a:xfrm>
        </p:grpSpPr>
        <p:sp>
          <p:nvSpPr>
            <p:cNvPr id="255" name=""/>
            <p:cNvSpPr/>
            <p:nvPr/>
          </p:nvSpPr>
          <p:spPr>
            <a:xfrm>
              <a:off x="5060880" y="317808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5238720" y="317808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5416560" y="317808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5594400" y="317808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5772240" y="317808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0" name=""/>
            <p:cNvSpPr/>
            <p:nvPr/>
          </p:nvSpPr>
          <p:spPr>
            <a:xfrm>
              <a:off x="5949720" y="317808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6127560" y="317808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262" name=""/>
          <p:cNvGrpSpPr/>
          <p:nvPr/>
        </p:nvGrpSpPr>
        <p:grpSpPr>
          <a:xfrm>
            <a:off x="5022720" y="2835360"/>
            <a:ext cx="1216080" cy="96840"/>
            <a:chOff x="5022720" y="2835360"/>
            <a:chExt cx="1216080" cy="96840"/>
          </a:xfrm>
        </p:grpSpPr>
        <p:sp>
          <p:nvSpPr>
            <p:cNvPr id="263" name=""/>
            <p:cNvSpPr/>
            <p:nvPr/>
          </p:nvSpPr>
          <p:spPr>
            <a:xfrm>
              <a:off x="5022720" y="283536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a:off x="5200560" y="283536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5378400" y="283536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6" name=""/>
            <p:cNvSpPr/>
            <p:nvPr/>
          </p:nvSpPr>
          <p:spPr>
            <a:xfrm>
              <a:off x="5556240" y="283536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7" name=""/>
            <p:cNvSpPr/>
            <p:nvPr/>
          </p:nvSpPr>
          <p:spPr>
            <a:xfrm>
              <a:off x="5734080" y="2835360"/>
              <a:ext cx="14904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8" name=""/>
            <p:cNvSpPr/>
            <p:nvPr/>
          </p:nvSpPr>
          <p:spPr>
            <a:xfrm>
              <a:off x="5911560" y="283536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a:off x="6089400" y="2835360"/>
              <a:ext cx="149400" cy="96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270" name=""/>
          <p:cNvSpPr/>
          <p:nvPr/>
        </p:nvSpPr>
        <p:spPr>
          <a:xfrm>
            <a:off x="5235480" y="1971720"/>
            <a:ext cx="292320" cy="237960"/>
          </a:xfrm>
          <a:prstGeom prst="flowChartDelay">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1" name=""/>
          <p:cNvSpPr/>
          <p:nvPr/>
        </p:nvSpPr>
        <p:spPr>
          <a:xfrm>
            <a:off x="5832360" y="2000160"/>
            <a:ext cx="520920" cy="181080"/>
          </a:xfrm>
          <a:prstGeom prst="octagon">
            <a:avLst>
              <a:gd name="adj" fmla="val 29287"/>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2" name=""/>
          <p:cNvSpPr/>
          <p:nvPr/>
        </p:nvSpPr>
        <p:spPr>
          <a:xfrm>
            <a:off x="4842000" y="2003400"/>
            <a:ext cx="193680" cy="174600"/>
          </a:xfrm>
          <a:prstGeom prst="flowChartSummingJunction">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3" name=""/>
          <p:cNvSpPr/>
          <p:nvPr/>
        </p:nvSpPr>
        <p:spPr>
          <a:xfrm>
            <a:off x="5591160" y="1946160"/>
            <a:ext cx="165240" cy="289080"/>
          </a:xfrm>
          <a:prstGeom prst="flowChartCollate">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4" name=""/>
          <p:cNvSpPr/>
          <p:nvPr/>
        </p:nvSpPr>
        <p:spPr>
          <a:xfrm>
            <a:off x="2743200" y="2076480"/>
            <a:ext cx="1866600" cy="33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a:t>
            </a:r>
            <a:r>
              <a:rPr b="1" lang="en-US" sz="1400" strike="noStrike" u="none" baseline="-25000">
                <a:solidFill>
                  <a:srgbClr val="000000"/>
                </a:solidFill>
                <a:effectLst/>
                <a:uFillTx/>
                <a:latin typeface="Times New Roman"/>
              </a:rPr>
              <a:t>2</a:t>
            </a:r>
            <a:r>
              <a:rPr b="1" lang="en-US" sz="1400" strike="noStrike" u="none">
                <a:solidFill>
                  <a:srgbClr val="000000"/>
                </a:solidFill>
                <a:effectLst/>
                <a:uFillTx/>
                <a:latin typeface="Times New Roman"/>
              </a:rPr>
              <a:t> Generation System</a:t>
            </a:r>
            <a:endParaRPr b="0" lang="en-US" sz="1400" strike="noStrike" u="none">
              <a:solidFill>
                <a:srgbClr val="000000"/>
              </a:solidFill>
              <a:effectLst/>
              <a:uFillTx/>
              <a:latin typeface="Times New Roman"/>
            </a:endParaRPr>
          </a:p>
        </p:txBody>
      </p:sp>
      <p:sp>
        <p:nvSpPr>
          <p:cNvPr id="275" name=""/>
          <p:cNvSpPr/>
          <p:nvPr/>
        </p:nvSpPr>
        <p:spPr>
          <a:xfrm flipH="1">
            <a:off x="2514240" y="2527200"/>
            <a:ext cx="280980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6" name=""/>
          <p:cNvSpPr/>
          <p:nvPr/>
        </p:nvSpPr>
        <p:spPr>
          <a:xfrm>
            <a:off x="2514600" y="2527200"/>
            <a:ext cx="0" cy="144648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4584600" y="2527200"/>
            <a:ext cx="0" cy="144648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2509920" y="3973680"/>
            <a:ext cx="249120" cy="1440"/>
          </a:xfrm>
          <a:prstGeom prst="line">
            <a:avLst/>
          </a:prstGeom>
          <a:ln w="28440">
            <a:solidFill>
              <a:srgbClr val="00cc99"/>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279" name=""/>
          <p:cNvSpPr/>
          <p:nvPr/>
        </p:nvSpPr>
        <p:spPr>
          <a:xfrm>
            <a:off x="2514600" y="3594240"/>
            <a:ext cx="244440" cy="1440"/>
          </a:xfrm>
          <a:prstGeom prst="line">
            <a:avLst/>
          </a:prstGeom>
          <a:ln w="28440">
            <a:solidFill>
              <a:srgbClr val="00cc99"/>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280" name=""/>
          <p:cNvSpPr/>
          <p:nvPr/>
        </p:nvSpPr>
        <p:spPr>
          <a:xfrm>
            <a:off x="2514600" y="3214800"/>
            <a:ext cx="24444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1" name=""/>
          <p:cNvSpPr/>
          <p:nvPr/>
        </p:nvSpPr>
        <p:spPr>
          <a:xfrm>
            <a:off x="2514600" y="2835360"/>
            <a:ext cx="244440" cy="1440"/>
          </a:xfrm>
          <a:prstGeom prst="line">
            <a:avLst/>
          </a:prstGeom>
          <a:ln w="28440">
            <a:solidFill>
              <a:srgbClr val="00cc99"/>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282" name=""/>
          <p:cNvSpPr/>
          <p:nvPr/>
        </p:nvSpPr>
        <p:spPr>
          <a:xfrm flipV="1">
            <a:off x="5324400" y="2130480"/>
            <a:ext cx="0" cy="39672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flipV="1">
            <a:off x="4578480" y="3973680"/>
            <a:ext cx="268200" cy="1440"/>
          </a:xfrm>
          <a:prstGeom prst="line">
            <a:avLst/>
          </a:prstGeom>
          <a:ln w="28440">
            <a:solidFill>
              <a:srgbClr val="00cc99"/>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284" name=""/>
          <p:cNvSpPr/>
          <p:nvPr/>
        </p:nvSpPr>
        <p:spPr>
          <a:xfrm>
            <a:off x="4597560" y="3595680"/>
            <a:ext cx="24912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4597560" y="321624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4592520" y="2836800"/>
            <a:ext cx="193680" cy="0"/>
          </a:xfrm>
          <a:prstGeom prst="line">
            <a:avLst/>
          </a:prstGeom>
          <a:ln w="284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7" name=""/>
          <p:cNvSpPr/>
          <p:nvPr/>
        </p:nvSpPr>
        <p:spPr>
          <a:xfrm>
            <a:off x="2759040" y="3873600"/>
            <a:ext cx="216000" cy="21420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8" name=""/>
          <p:cNvSpPr/>
          <p:nvPr/>
        </p:nvSpPr>
        <p:spPr>
          <a:xfrm>
            <a:off x="2746440" y="3505320"/>
            <a:ext cx="216000" cy="21420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2733840" y="3137040"/>
            <a:ext cx="215640" cy="21420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2720880" y="2768760"/>
            <a:ext cx="216000" cy="21420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1" name=""/>
          <p:cNvSpPr/>
          <p:nvPr/>
        </p:nvSpPr>
        <p:spPr>
          <a:xfrm>
            <a:off x="4816440" y="3873600"/>
            <a:ext cx="216000" cy="21420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a:off x="4803840" y="3505320"/>
            <a:ext cx="216000" cy="21420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a:off x="4791240" y="3137040"/>
            <a:ext cx="215640" cy="21420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4778280" y="2768760"/>
            <a:ext cx="216000" cy="21420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5" name=""/>
          <p:cNvSpPr/>
          <p:nvPr/>
        </p:nvSpPr>
        <p:spPr>
          <a:xfrm>
            <a:off x="6776640" y="1640160"/>
            <a:ext cx="1988640" cy="3074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Natural Gas Feed Lines</a:t>
            </a:r>
            <a:endParaRPr b="0" lang="en-US" sz="1400" strike="noStrike" u="none">
              <a:solidFill>
                <a:srgbClr val="000000"/>
              </a:solidFill>
              <a:effectLst/>
              <a:uFillTx/>
              <a:latin typeface="Times New Roman"/>
            </a:endParaRPr>
          </a:p>
        </p:txBody>
      </p:sp>
      <p:sp>
        <p:nvSpPr>
          <p:cNvPr id="296" name=""/>
          <p:cNvSpPr/>
          <p:nvPr/>
        </p:nvSpPr>
        <p:spPr>
          <a:xfrm>
            <a:off x="100800" y="4445280"/>
            <a:ext cx="2048400" cy="3074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10kW Fuel Cell Solution</a:t>
            </a:r>
            <a:endParaRPr b="0" lang="en-US" sz="1400" strike="noStrike" u="none">
              <a:solidFill>
                <a:srgbClr val="000000"/>
              </a:solidFill>
              <a:effectLst/>
              <a:uFillTx/>
              <a:latin typeface="Times New Roman"/>
            </a:endParaRPr>
          </a:p>
        </p:txBody>
      </p:sp>
      <p:sp>
        <p:nvSpPr>
          <p:cNvPr id="297" name=""/>
          <p:cNvSpPr/>
          <p:nvPr/>
        </p:nvSpPr>
        <p:spPr>
          <a:xfrm flipV="1">
            <a:off x="2163600" y="4089240"/>
            <a:ext cx="2683080" cy="5097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8" name=""/>
          <p:cNvSpPr/>
          <p:nvPr/>
        </p:nvSpPr>
        <p:spPr>
          <a:xfrm flipV="1">
            <a:off x="2163600" y="4089240"/>
            <a:ext cx="709920" cy="5097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9" name=""/>
          <p:cNvSpPr/>
          <p:nvPr/>
        </p:nvSpPr>
        <p:spPr>
          <a:xfrm>
            <a:off x="660600" y="2050920"/>
            <a:ext cx="1242720" cy="33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a:t>
            </a:r>
            <a:r>
              <a:rPr b="1" lang="en-US" sz="1400" strike="noStrike" u="none" baseline="-25000">
                <a:solidFill>
                  <a:srgbClr val="000000"/>
                </a:solidFill>
                <a:effectLst/>
                <a:uFillTx/>
                <a:latin typeface="Times New Roman"/>
              </a:rPr>
              <a:t>2</a:t>
            </a:r>
            <a:r>
              <a:rPr b="1" lang="en-US" sz="1400" strike="noStrike" u="none">
                <a:solidFill>
                  <a:srgbClr val="000000"/>
                </a:solidFill>
                <a:effectLst/>
                <a:uFillTx/>
                <a:latin typeface="Times New Roman"/>
              </a:rPr>
              <a:t> Feed Lines</a:t>
            </a:r>
            <a:endParaRPr b="0" lang="en-US" sz="1400" strike="noStrike" u="none">
              <a:solidFill>
                <a:srgbClr val="000000"/>
              </a:solidFill>
              <a:effectLst/>
              <a:uFillTx/>
              <a:latin typeface="Times New Roman"/>
            </a:endParaRPr>
          </a:p>
        </p:txBody>
      </p:sp>
      <p:sp>
        <p:nvSpPr>
          <p:cNvPr id="300" name=""/>
          <p:cNvSpPr/>
          <p:nvPr/>
        </p:nvSpPr>
        <p:spPr>
          <a:xfrm>
            <a:off x="1951200" y="2244600"/>
            <a:ext cx="558720" cy="28260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7066800" y="3872160"/>
            <a:ext cx="1057320" cy="3074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Data Racks</a:t>
            </a:r>
            <a:endParaRPr b="0" lang="en-US" sz="1400" strike="noStrike" u="none">
              <a:solidFill>
                <a:srgbClr val="000000"/>
              </a:solidFill>
              <a:effectLst/>
              <a:uFillTx/>
              <a:latin typeface="Times New Roman"/>
            </a:endParaRPr>
          </a:p>
        </p:txBody>
      </p:sp>
      <p:sp>
        <p:nvSpPr>
          <p:cNvPr id="302" name=""/>
          <p:cNvSpPr/>
          <p:nvPr/>
        </p:nvSpPr>
        <p:spPr>
          <a:xfrm flipH="1">
            <a:off x="6276960" y="4025880"/>
            <a:ext cx="79200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3" name=""/>
          <p:cNvSpPr/>
          <p:nvPr/>
        </p:nvSpPr>
        <p:spPr>
          <a:xfrm>
            <a:off x="2158920" y="5108400"/>
            <a:ext cx="216000" cy="24156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2158920" y="6058080"/>
            <a:ext cx="216000" cy="24120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2158920" y="6502320"/>
            <a:ext cx="216000" cy="24156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6" name=""/>
          <p:cNvSpPr/>
          <p:nvPr/>
        </p:nvSpPr>
        <p:spPr>
          <a:xfrm>
            <a:off x="4041720" y="4943520"/>
            <a:ext cx="4524480" cy="58140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Natural Gas/Hydrogen Distribution </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Remote Monitor Control Service</a:t>
            </a:r>
            <a:endParaRPr b="0" lang="en-US" sz="1600" strike="noStrike" u="none">
              <a:solidFill>
                <a:srgbClr val="000000"/>
              </a:solidFill>
              <a:effectLst/>
              <a:uFillTx/>
              <a:latin typeface="Times New Roman"/>
            </a:endParaRPr>
          </a:p>
        </p:txBody>
      </p:sp>
      <p:sp>
        <p:nvSpPr>
          <p:cNvPr id="307" name=""/>
          <p:cNvSpPr/>
          <p:nvPr/>
        </p:nvSpPr>
        <p:spPr>
          <a:xfrm>
            <a:off x="2197440" y="4617360"/>
            <a:ext cx="1069560" cy="3682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Company</a:t>
            </a:r>
            <a:endParaRPr b="0" lang="en-US" sz="1800" strike="noStrike" u="none">
              <a:solidFill>
                <a:srgbClr val="000000"/>
              </a:solidFill>
              <a:effectLst/>
              <a:uFillTx/>
              <a:latin typeface="Times New Roman"/>
            </a:endParaRPr>
          </a:p>
        </p:txBody>
      </p:sp>
      <p:sp>
        <p:nvSpPr>
          <p:cNvPr id="308" name=""/>
          <p:cNvSpPr/>
          <p:nvPr/>
        </p:nvSpPr>
        <p:spPr>
          <a:xfrm>
            <a:off x="5340600" y="4617360"/>
            <a:ext cx="1012320" cy="3682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Times New Roman"/>
              </a:rPr>
              <a:t>Services </a:t>
            </a:r>
            <a:endParaRPr b="0" lang="en-US" sz="1800" strike="noStrike" u="none">
              <a:solidFill>
                <a:srgbClr val="000000"/>
              </a:solidFill>
              <a:effectLst/>
              <a:uFillTx/>
              <a:latin typeface="Times New Roman"/>
            </a:endParaRPr>
          </a:p>
        </p:txBody>
      </p:sp>
      <p:sp>
        <p:nvSpPr>
          <p:cNvPr id="309" name=""/>
          <p:cNvSpPr/>
          <p:nvPr/>
        </p:nvSpPr>
        <p:spPr>
          <a:xfrm>
            <a:off x="2158920" y="5575320"/>
            <a:ext cx="216000" cy="24120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0" name=""/>
          <p:cNvSpPr/>
          <p:nvPr/>
        </p:nvSpPr>
        <p:spPr>
          <a:xfrm>
            <a:off x="4065840" y="5515200"/>
            <a:ext cx="2012400" cy="371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a:t>
            </a:r>
            <a:r>
              <a:rPr b="0" lang="en-US" sz="1600" strike="noStrike" u="none" baseline="-25000">
                <a:solidFill>
                  <a:srgbClr val="000000"/>
                </a:solidFill>
                <a:effectLst/>
                <a:uFillTx/>
                <a:latin typeface="Times New Roman"/>
              </a:rPr>
              <a:t>2</a:t>
            </a:r>
            <a:r>
              <a:rPr b="0" lang="en-US" sz="1600" strike="noStrike" u="none">
                <a:solidFill>
                  <a:srgbClr val="000000"/>
                </a:solidFill>
                <a:effectLst/>
                <a:uFillTx/>
                <a:latin typeface="Times New Roman"/>
              </a:rPr>
              <a:t> Generation/Storage</a:t>
            </a:r>
            <a:endParaRPr b="0" lang="en-US" sz="1600" strike="noStrike" u="none">
              <a:solidFill>
                <a:srgbClr val="000000"/>
              </a:solidFill>
              <a:effectLst/>
              <a:uFillTx/>
              <a:latin typeface="Times New Roman"/>
            </a:endParaRPr>
          </a:p>
        </p:txBody>
      </p:sp>
      <p:sp>
        <p:nvSpPr>
          <p:cNvPr id="311" name=""/>
          <p:cNvSpPr/>
          <p:nvPr/>
        </p:nvSpPr>
        <p:spPr>
          <a:xfrm>
            <a:off x="4047840" y="6014520"/>
            <a:ext cx="3097440" cy="337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Fuel Cell/Monitor Control Systems </a:t>
            </a:r>
            <a:endParaRPr b="0" lang="en-US" sz="1600" strike="noStrike" u="none">
              <a:solidFill>
                <a:srgbClr val="000000"/>
              </a:solidFill>
              <a:effectLst/>
              <a:uFillTx/>
              <a:latin typeface="Times New Roman"/>
            </a:endParaRPr>
          </a:p>
        </p:txBody>
      </p:sp>
      <p:sp>
        <p:nvSpPr>
          <p:cNvPr id="312" name=""/>
          <p:cNvSpPr/>
          <p:nvPr/>
        </p:nvSpPr>
        <p:spPr>
          <a:xfrm>
            <a:off x="4049640" y="6406920"/>
            <a:ext cx="4014720" cy="337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Data Products, Existing Customer Relationship</a:t>
            </a:r>
            <a:endParaRPr b="0" lang="en-US" sz="1600" strike="noStrike" u="none">
              <a:solidFill>
                <a:srgbClr val="000000"/>
              </a:solidFill>
              <a:effectLst/>
              <a:uFillTx/>
              <a:latin typeface="Times New Roman"/>
            </a:endParaRPr>
          </a:p>
        </p:txBody>
      </p:sp>
      <p:sp>
        <p:nvSpPr>
          <p:cNvPr id="313" name=""/>
          <p:cNvSpPr/>
          <p:nvPr/>
        </p:nvSpPr>
        <p:spPr>
          <a:xfrm>
            <a:off x="2438280" y="5073120"/>
            <a:ext cx="1067040" cy="3376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Enron</a:t>
            </a:r>
            <a:endParaRPr b="0" lang="en-US" sz="1600" strike="noStrike" u="none">
              <a:solidFill>
                <a:srgbClr val="000000"/>
              </a:solidFill>
              <a:effectLst/>
              <a:uFillTx/>
              <a:latin typeface="Times New Roman"/>
            </a:endParaRPr>
          </a:p>
        </p:txBody>
      </p:sp>
      <p:sp>
        <p:nvSpPr>
          <p:cNvPr id="314" name=""/>
          <p:cNvSpPr/>
          <p:nvPr/>
        </p:nvSpPr>
        <p:spPr>
          <a:xfrm>
            <a:off x="2440800" y="6027480"/>
            <a:ext cx="1064520" cy="337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PowerTek </a:t>
            </a:r>
            <a:endParaRPr b="0" lang="en-US" sz="1600" strike="noStrike" u="none">
              <a:solidFill>
                <a:srgbClr val="000000"/>
              </a:solidFill>
              <a:effectLst/>
              <a:uFillTx/>
              <a:latin typeface="Times New Roman"/>
            </a:endParaRPr>
          </a:p>
        </p:txBody>
      </p:sp>
      <p:sp>
        <p:nvSpPr>
          <p:cNvPr id="315" name=""/>
          <p:cNvSpPr/>
          <p:nvPr/>
        </p:nvSpPr>
        <p:spPr>
          <a:xfrm>
            <a:off x="2485440" y="5515200"/>
            <a:ext cx="1134720" cy="371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a:t>
            </a:r>
            <a:r>
              <a:rPr b="0" lang="en-US" sz="1600" strike="noStrike" u="none" baseline="-25000">
                <a:solidFill>
                  <a:srgbClr val="000000"/>
                </a:solidFill>
                <a:effectLst/>
                <a:uFillTx/>
                <a:latin typeface="Times New Roman"/>
              </a:rPr>
              <a:t>2</a:t>
            </a:r>
            <a:r>
              <a:rPr b="0" lang="en-US" sz="1600" strike="noStrike" u="none">
                <a:solidFill>
                  <a:srgbClr val="000000"/>
                </a:solidFill>
                <a:effectLst/>
                <a:uFillTx/>
                <a:latin typeface="Times New Roman"/>
              </a:rPr>
              <a:t> Provider</a:t>
            </a:r>
            <a:endParaRPr b="0" lang="en-US" sz="1600" strike="noStrike" u="none">
              <a:solidFill>
                <a:srgbClr val="000000"/>
              </a:solidFill>
              <a:effectLst/>
              <a:uFillTx/>
              <a:latin typeface="Times New Roman"/>
            </a:endParaRPr>
          </a:p>
        </p:txBody>
      </p:sp>
      <p:sp>
        <p:nvSpPr>
          <p:cNvPr id="316" name=""/>
          <p:cNvSpPr/>
          <p:nvPr/>
        </p:nvSpPr>
        <p:spPr>
          <a:xfrm>
            <a:off x="2447280" y="6470280"/>
            <a:ext cx="642240" cy="337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Cisco</a:t>
            </a:r>
            <a:endParaRPr b="0" lang="en-US" sz="1600" strike="noStrike" u="none">
              <a:solidFill>
                <a:srgbClr val="000000"/>
              </a:solidFill>
              <a:effectLst/>
              <a:uFillTx/>
              <a:latin typeface="Times New Roman"/>
            </a:endParaRPr>
          </a:p>
        </p:txBody>
      </p:sp>
      <p:sp>
        <p:nvSpPr>
          <p:cNvPr id="317" name=""/>
          <p:cNvSpPr/>
          <p:nvPr/>
        </p:nvSpPr>
        <p:spPr>
          <a:xfrm>
            <a:off x="1128960" y="3029040"/>
            <a:ext cx="1161000" cy="52092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Proposed</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Data Center</a:t>
            </a:r>
            <a:endParaRPr b="0" lang="en-US" sz="1400" strike="noStrike" u="none">
              <a:solidFill>
                <a:srgbClr val="000000"/>
              </a:solidFill>
              <a:effectLst/>
              <a:uFillTx/>
              <a:latin typeface="Times New Roman"/>
            </a:endParaRPr>
          </a:p>
        </p:txBody>
      </p:sp>
      <p:sp>
        <p:nvSpPr>
          <p:cNvPr id="318" name=""/>
          <p:cNvSpPr/>
          <p:nvPr/>
        </p:nvSpPr>
        <p:spPr>
          <a:xfrm>
            <a:off x="5228640" y="1556280"/>
            <a:ext cx="81540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Reformer</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9" name=""/>
          <p:cNvSpPr/>
          <p:nvPr/>
        </p:nvSpPr>
        <p:spPr>
          <a:xfrm>
            <a:off x="3822840" y="4886280"/>
            <a:ext cx="0" cy="1405080"/>
          </a:xfrm>
          <a:prstGeom prst="line">
            <a:avLst/>
          </a:prstGeom>
          <a:ln w="381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3527280" y="3556080"/>
            <a:ext cx="584280" cy="1384200"/>
          </a:xfrm>
          <a:prstGeom prst="rect">
            <a:avLst/>
          </a:prstGeom>
          <a:solidFill>
            <a:srgbClr val="ff0000"/>
          </a:solidFill>
          <a:ln w="381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1" name=""/>
          <p:cNvSpPr/>
          <p:nvPr/>
        </p:nvSpPr>
        <p:spPr>
          <a:xfrm>
            <a:off x="3514680" y="4371840"/>
            <a:ext cx="600120" cy="36900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Power </a:t>
            </a:r>
            <a:endParaRPr b="0" lang="en-US" sz="9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Supply</a:t>
            </a:r>
            <a:endParaRPr b="0" lang="en-US" sz="900" strike="noStrike" u="none">
              <a:solidFill>
                <a:srgbClr val="000000"/>
              </a:solidFill>
              <a:effectLst/>
              <a:uFillTx/>
              <a:latin typeface="Times New Roman"/>
            </a:endParaRPr>
          </a:p>
        </p:txBody>
      </p:sp>
      <p:sp>
        <p:nvSpPr>
          <p:cNvPr id="322" name=""/>
          <p:cNvSpPr/>
          <p:nvPr/>
        </p:nvSpPr>
        <p:spPr>
          <a:xfrm>
            <a:off x="1766880" y="3103560"/>
            <a:ext cx="0" cy="3200400"/>
          </a:xfrm>
          <a:prstGeom prst="line">
            <a:avLst/>
          </a:prstGeom>
          <a:ln w="381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1766880" y="1922400"/>
            <a:ext cx="0" cy="3920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3524400" y="3576600"/>
            <a:ext cx="298440" cy="25884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FC</a:t>
            </a:r>
            <a:endParaRPr b="0" lang="en-US" sz="1200" strike="noStrike" u="none">
              <a:solidFill>
                <a:srgbClr val="000000"/>
              </a:solidFill>
              <a:effectLst/>
              <a:uFillTx/>
              <a:latin typeface="Times New Roman"/>
            </a:endParaRPr>
          </a:p>
        </p:txBody>
      </p:sp>
      <p:sp>
        <p:nvSpPr>
          <p:cNvPr id="325" name=""/>
          <p:cNvSpPr/>
          <p:nvPr/>
        </p:nvSpPr>
        <p:spPr>
          <a:xfrm>
            <a:off x="3813120" y="3576600"/>
            <a:ext cx="301680" cy="25884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6" name=""/>
          <p:cNvSpPr/>
          <p:nvPr/>
        </p:nvSpPr>
        <p:spPr>
          <a:xfrm>
            <a:off x="841320" y="1523880"/>
            <a:ext cx="0" cy="476748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7" name=""/>
          <p:cNvSpPr/>
          <p:nvPr/>
        </p:nvSpPr>
        <p:spPr>
          <a:xfrm>
            <a:off x="841320" y="6278400"/>
            <a:ext cx="6594480" cy="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8" name=""/>
          <p:cNvSpPr/>
          <p:nvPr/>
        </p:nvSpPr>
        <p:spPr>
          <a:xfrm>
            <a:off x="190440" y="806040"/>
            <a:ext cx="8877240" cy="64260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Unique Market Focus Allows Successful Penetration of Fuel Cells</a:t>
            </a:r>
            <a:r>
              <a:rPr b="1" lang="en-US" sz="3600" strike="noStrike" u="none">
                <a:solidFill>
                  <a:srgbClr val="000000"/>
                </a:solidFill>
                <a:effectLst/>
                <a:uFillTx/>
                <a:latin typeface="Times New Roman"/>
              </a:rPr>
              <a:t> </a:t>
            </a:r>
            <a:endParaRPr b="0" lang="en-US" sz="3600" strike="noStrike" u="none">
              <a:solidFill>
                <a:srgbClr val="000000"/>
              </a:solidFill>
              <a:effectLst/>
              <a:uFillTx/>
              <a:latin typeface="Times New Roman"/>
            </a:endParaRPr>
          </a:p>
        </p:txBody>
      </p:sp>
      <p:sp>
        <p:nvSpPr>
          <p:cNvPr id="329" name=""/>
          <p:cNvSpPr/>
          <p:nvPr/>
        </p:nvSpPr>
        <p:spPr>
          <a:xfrm>
            <a:off x="2124000" y="6303960"/>
            <a:ext cx="0" cy="25416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a:off x="3838680" y="6303960"/>
            <a:ext cx="0" cy="25416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1" name=""/>
          <p:cNvSpPr/>
          <p:nvPr/>
        </p:nvSpPr>
        <p:spPr>
          <a:xfrm>
            <a:off x="5629320" y="6303960"/>
            <a:ext cx="0" cy="25416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2" name=""/>
          <p:cNvSpPr/>
          <p:nvPr/>
        </p:nvSpPr>
        <p:spPr>
          <a:xfrm>
            <a:off x="186120" y="3377880"/>
            <a:ext cx="383400" cy="337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p:txBody>
      </p:sp>
      <p:sp>
        <p:nvSpPr>
          <p:cNvPr id="333" name=""/>
          <p:cNvSpPr/>
          <p:nvPr/>
        </p:nvSpPr>
        <p:spPr>
          <a:xfrm>
            <a:off x="1805400" y="6527520"/>
            <a:ext cx="586080" cy="337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2001</a:t>
            </a:r>
            <a:endParaRPr b="0" lang="en-US" sz="1600" strike="noStrike" u="none">
              <a:solidFill>
                <a:srgbClr val="000000"/>
              </a:solidFill>
              <a:effectLst/>
              <a:uFillTx/>
              <a:latin typeface="Times New Roman"/>
            </a:endParaRPr>
          </a:p>
        </p:txBody>
      </p:sp>
      <p:sp>
        <p:nvSpPr>
          <p:cNvPr id="334" name=""/>
          <p:cNvSpPr/>
          <p:nvPr/>
        </p:nvSpPr>
        <p:spPr>
          <a:xfrm>
            <a:off x="3545640" y="6527520"/>
            <a:ext cx="586080" cy="337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2002</a:t>
            </a:r>
            <a:endParaRPr b="0" lang="en-US" sz="1600" strike="noStrike" u="none">
              <a:solidFill>
                <a:srgbClr val="000000"/>
              </a:solidFill>
              <a:effectLst/>
              <a:uFillTx/>
              <a:latin typeface="Times New Roman"/>
            </a:endParaRPr>
          </a:p>
        </p:txBody>
      </p:sp>
      <p:sp>
        <p:nvSpPr>
          <p:cNvPr id="335" name=""/>
          <p:cNvSpPr/>
          <p:nvPr/>
        </p:nvSpPr>
        <p:spPr>
          <a:xfrm>
            <a:off x="5361480" y="6527520"/>
            <a:ext cx="586080" cy="337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2003</a:t>
            </a:r>
            <a:endParaRPr b="0" lang="en-US" sz="1600" strike="noStrike" u="none">
              <a:solidFill>
                <a:srgbClr val="000000"/>
              </a:solidFill>
              <a:effectLst/>
              <a:uFillTx/>
              <a:latin typeface="Times New Roman"/>
            </a:endParaRPr>
          </a:p>
        </p:txBody>
      </p:sp>
      <p:sp>
        <p:nvSpPr>
          <p:cNvPr id="336" name=""/>
          <p:cNvSpPr/>
          <p:nvPr/>
        </p:nvSpPr>
        <p:spPr>
          <a:xfrm>
            <a:off x="7128000" y="6303960"/>
            <a:ext cx="0" cy="25416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7" name=""/>
          <p:cNvSpPr/>
          <p:nvPr/>
        </p:nvSpPr>
        <p:spPr>
          <a:xfrm>
            <a:off x="6847560" y="6527520"/>
            <a:ext cx="586080" cy="3376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2004</a:t>
            </a:r>
            <a:endParaRPr b="0" lang="en-US" sz="1600" strike="noStrike" u="none">
              <a:solidFill>
                <a:srgbClr val="000000"/>
              </a:solidFill>
              <a:effectLst/>
              <a:uFillTx/>
              <a:latin typeface="Times New Roman"/>
            </a:endParaRPr>
          </a:p>
        </p:txBody>
      </p:sp>
      <p:sp>
        <p:nvSpPr>
          <p:cNvPr id="338" name=""/>
          <p:cNvSpPr/>
          <p:nvPr/>
        </p:nvSpPr>
        <p:spPr>
          <a:xfrm>
            <a:off x="5546880" y="2256840"/>
            <a:ext cx="3501720" cy="3682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10kW Solutions per rack row</a:t>
            </a:r>
            <a:endParaRPr b="0" lang="en-US" sz="1800" strike="noStrike" u="none">
              <a:solidFill>
                <a:srgbClr val="000000"/>
              </a:solidFill>
              <a:effectLst/>
              <a:uFillTx/>
              <a:latin typeface="Times New Roman"/>
            </a:endParaRPr>
          </a:p>
        </p:txBody>
      </p:sp>
      <p:sp>
        <p:nvSpPr>
          <p:cNvPr id="339" name=""/>
          <p:cNvSpPr/>
          <p:nvPr/>
        </p:nvSpPr>
        <p:spPr>
          <a:xfrm>
            <a:off x="998640" y="1523880"/>
            <a:ext cx="1811160" cy="538200"/>
          </a:xfrm>
          <a:prstGeom prst="rect">
            <a:avLst/>
          </a:prstGeom>
          <a:solidFill>
            <a:srgbClr val="0000ff"/>
          </a:solidFill>
          <a:ln w="2844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0" name=""/>
          <p:cNvSpPr/>
          <p:nvPr/>
        </p:nvSpPr>
        <p:spPr>
          <a:xfrm>
            <a:off x="998640" y="2717640"/>
            <a:ext cx="1811160" cy="351000"/>
          </a:xfrm>
          <a:prstGeom prst="rect">
            <a:avLst/>
          </a:prstGeom>
          <a:solidFill>
            <a:srgbClr val="0000ff"/>
          </a:solidFill>
          <a:ln w="2844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1" name=""/>
          <p:cNvSpPr/>
          <p:nvPr/>
        </p:nvSpPr>
        <p:spPr>
          <a:xfrm>
            <a:off x="998640" y="2332080"/>
            <a:ext cx="1811160" cy="385560"/>
          </a:xfrm>
          <a:prstGeom prst="rect">
            <a:avLst/>
          </a:prstGeom>
          <a:solidFill>
            <a:srgbClr val="0000ff"/>
          </a:solidFill>
          <a:ln w="2844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2" name=""/>
          <p:cNvSpPr/>
          <p:nvPr/>
        </p:nvSpPr>
        <p:spPr>
          <a:xfrm>
            <a:off x="1206360" y="1522440"/>
            <a:ext cx="1398600" cy="52092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Centralize  Fuel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Processing</a:t>
            </a:r>
            <a:endParaRPr b="0" lang="en-US" sz="1400" strike="noStrike" u="none">
              <a:solidFill>
                <a:srgbClr val="000000"/>
              </a:solidFill>
              <a:effectLst/>
              <a:uFillTx/>
              <a:latin typeface="Times New Roman"/>
            </a:endParaRPr>
          </a:p>
        </p:txBody>
      </p:sp>
      <p:sp>
        <p:nvSpPr>
          <p:cNvPr id="343" name=""/>
          <p:cNvSpPr/>
          <p:nvPr/>
        </p:nvSpPr>
        <p:spPr>
          <a:xfrm>
            <a:off x="1051200" y="2737080"/>
            <a:ext cx="1711440" cy="3074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Power Conditioning</a:t>
            </a:r>
            <a:endParaRPr b="0" lang="en-US" sz="1400" strike="noStrike" u="none">
              <a:solidFill>
                <a:srgbClr val="000000"/>
              </a:solidFill>
              <a:effectLst/>
              <a:uFillTx/>
              <a:latin typeface="Times New Roman"/>
            </a:endParaRPr>
          </a:p>
        </p:txBody>
      </p:sp>
      <p:sp>
        <p:nvSpPr>
          <p:cNvPr id="344" name=""/>
          <p:cNvSpPr/>
          <p:nvPr/>
        </p:nvSpPr>
        <p:spPr>
          <a:xfrm>
            <a:off x="4943520" y="1739880"/>
            <a:ext cx="584280" cy="1384200"/>
          </a:xfrm>
          <a:prstGeom prst="rect">
            <a:avLst/>
          </a:prstGeom>
          <a:solidFill>
            <a:srgbClr val="ff0000"/>
          </a:solidFill>
          <a:ln w="381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a:off x="4346640" y="1739880"/>
            <a:ext cx="584280" cy="1384200"/>
          </a:xfrm>
          <a:prstGeom prst="rect">
            <a:avLst/>
          </a:prstGeom>
          <a:solidFill>
            <a:srgbClr val="ff0000"/>
          </a:solidFill>
          <a:ln w="381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6" name=""/>
          <p:cNvSpPr/>
          <p:nvPr/>
        </p:nvSpPr>
        <p:spPr>
          <a:xfrm>
            <a:off x="3749760" y="1739880"/>
            <a:ext cx="584280" cy="1384200"/>
          </a:xfrm>
          <a:prstGeom prst="rect">
            <a:avLst/>
          </a:prstGeom>
          <a:solidFill>
            <a:srgbClr val="ff0000"/>
          </a:solidFill>
          <a:ln w="381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47" name=""/>
          <p:cNvGrpSpPr/>
          <p:nvPr/>
        </p:nvGrpSpPr>
        <p:grpSpPr>
          <a:xfrm>
            <a:off x="3753360" y="2136240"/>
            <a:ext cx="592920" cy="257400"/>
            <a:chOff x="3753360" y="2136240"/>
            <a:chExt cx="592920" cy="257400"/>
          </a:xfrm>
        </p:grpSpPr>
        <p:sp>
          <p:nvSpPr>
            <p:cNvPr id="348" name=""/>
            <p:cNvSpPr/>
            <p:nvPr/>
          </p:nvSpPr>
          <p:spPr>
            <a:xfrm>
              <a:off x="3762360" y="223452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3848040" y="23018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50" name=""/>
            <p:cNvSpPr/>
            <p:nvPr/>
          </p:nvSpPr>
          <p:spPr>
            <a:xfrm>
              <a:off x="3994200" y="23018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51" name=""/>
            <p:cNvSpPr/>
            <p:nvPr/>
          </p:nvSpPr>
          <p:spPr>
            <a:xfrm>
              <a:off x="4162320" y="230940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352" name=""/>
            <p:cNvSpPr/>
            <p:nvPr/>
          </p:nvSpPr>
          <p:spPr>
            <a:xfrm>
              <a:off x="3753360" y="213624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sp>
        <p:nvSpPr>
          <p:cNvPr id="353" name=""/>
          <p:cNvSpPr/>
          <p:nvPr/>
        </p:nvSpPr>
        <p:spPr>
          <a:xfrm>
            <a:off x="3762360" y="2655720"/>
            <a:ext cx="555480" cy="30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4" name=""/>
          <p:cNvSpPr/>
          <p:nvPr/>
        </p:nvSpPr>
        <p:spPr>
          <a:xfrm>
            <a:off x="4356000" y="2655720"/>
            <a:ext cx="555840" cy="30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55" name=""/>
          <p:cNvGrpSpPr/>
          <p:nvPr/>
        </p:nvGrpSpPr>
        <p:grpSpPr>
          <a:xfrm>
            <a:off x="3518280" y="3736440"/>
            <a:ext cx="592920" cy="257400"/>
            <a:chOff x="3518280" y="3736440"/>
            <a:chExt cx="592920" cy="257400"/>
          </a:xfrm>
        </p:grpSpPr>
        <p:sp>
          <p:nvSpPr>
            <p:cNvPr id="356" name=""/>
            <p:cNvSpPr/>
            <p:nvPr/>
          </p:nvSpPr>
          <p:spPr>
            <a:xfrm>
              <a:off x="3527280" y="383472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3612960" y="39020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58" name=""/>
            <p:cNvSpPr/>
            <p:nvPr/>
          </p:nvSpPr>
          <p:spPr>
            <a:xfrm>
              <a:off x="3759120" y="39020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59" name=""/>
            <p:cNvSpPr/>
            <p:nvPr/>
          </p:nvSpPr>
          <p:spPr>
            <a:xfrm>
              <a:off x="3927240" y="390960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360" name=""/>
            <p:cNvSpPr/>
            <p:nvPr/>
          </p:nvSpPr>
          <p:spPr>
            <a:xfrm>
              <a:off x="3518280" y="373644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361" name=""/>
          <p:cNvGrpSpPr/>
          <p:nvPr/>
        </p:nvGrpSpPr>
        <p:grpSpPr>
          <a:xfrm>
            <a:off x="3518280" y="3952440"/>
            <a:ext cx="592920" cy="257400"/>
            <a:chOff x="3518280" y="3952440"/>
            <a:chExt cx="592920" cy="257400"/>
          </a:xfrm>
        </p:grpSpPr>
        <p:sp>
          <p:nvSpPr>
            <p:cNvPr id="362" name=""/>
            <p:cNvSpPr/>
            <p:nvPr/>
          </p:nvSpPr>
          <p:spPr>
            <a:xfrm>
              <a:off x="3527280" y="405072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3612960" y="41180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64" name=""/>
            <p:cNvSpPr/>
            <p:nvPr/>
          </p:nvSpPr>
          <p:spPr>
            <a:xfrm>
              <a:off x="3759120" y="41180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65" name=""/>
            <p:cNvSpPr/>
            <p:nvPr/>
          </p:nvSpPr>
          <p:spPr>
            <a:xfrm>
              <a:off x="3927240" y="412560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366" name=""/>
            <p:cNvSpPr/>
            <p:nvPr/>
          </p:nvSpPr>
          <p:spPr>
            <a:xfrm>
              <a:off x="3518280" y="395244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367" name=""/>
          <p:cNvGrpSpPr/>
          <p:nvPr/>
        </p:nvGrpSpPr>
        <p:grpSpPr>
          <a:xfrm>
            <a:off x="3518280" y="4149360"/>
            <a:ext cx="592920" cy="257040"/>
            <a:chOff x="3518280" y="4149360"/>
            <a:chExt cx="592920" cy="257040"/>
          </a:xfrm>
        </p:grpSpPr>
        <p:sp>
          <p:nvSpPr>
            <p:cNvPr id="368" name=""/>
            <p:cNvSpPr/>
            <p:nvPr/>
          </p:nvSpPr>
          <p:spPr>
            <a:xfrm>
              <a:off x="3527280" y="4247640"/>
              <a:ext cx="583920" cy="158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3612960" y="43149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70" name=""/>
            <p:cNvSpPr/>
            <p:nvPr/>
          </p:nvSpPr>
          <p:spPr>
            <a:xfrm>
              <a:off x="3759120" y="43149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71" name=""/>
            <p:cNvSpPr/>
            <p:nvPr/>
          </p:nvSpPr>
          <p:spPr>
            <a:xfrm>
              <a:off x="3927240" y="432216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372" name=""/>
            <p:cNvSpPr/>
            <p:nvPr/>
          </p:nvSpPr>
          <p:spPr>
            <a:xfrm>
              <a:off x="3518280" y="414936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sp>
        <p:nvSpPr>
          <p:cNvPr id="373" name=""/>
          <p:cNvSpPr/>
          <p:nvPr/>
        </p:nvSpPr>
        <p:spPr>
          <a:xfrm>
            <a:off x="3527280" y="4406760"/>
            <a:ext cx="584280" cy="317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4" name=""/>
          <p:cNvSpPr/>
          <p:nvPr/>
        </p:nvSpPr>
        <p:spPr>
          <a:xfrm>
            <a:off x="4241880" y="3917520"/>
            <a:ext cx="3809880" cy="64260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Redundant 500W Solutions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Per Data Racks</a:t>
            </a:r>
            <a:endParaRPr b="0" lang="en-US" sz="1800" strike="noStrike" u="none">
              <a:solidFill>
                <a:srgbClr val="000000"/>
              </a:solidFill>
              <a:effectLst/>
              <a:uFillTx/>
              <a:latin typeface="Times New Roman"/>
            </a:endParaRPr>
          </a:p>
        </p:txBody>
      </p:sp>
      <p:sp>
        <p:nvSpPr>
          <p:cNvPr id="375" name=""/>
          <p:cNvSpPr/>
          <p:nvPr/>
        </p:nvSpPr>
        <p:spPr>
          <a:xfrm>
            <a:off x="1405080" y="3889440"/>
            <a:ext cx="1811160" cy="517320"/>
          </a:xfrm>
          <a:prstGeom prst="rect">
            <a:avLst/>
          </a:prstGeom>
          <a:solidFill>
            <a:srgbClr val="0000ff"/>
          </a:solidFill>
          <a:ln w="2844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6" name=""/>
          <p:cNvSpPr/>
          <p:nvPr/>
        </p:nvSpPr>
        <p:spPr>
          <a:xfrm>
            <a:off x="1612800" y="3884760"/>
            <a:ext cx="1398600" cy="52092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Centralize  Fuel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Processing</a:t>
            </a:r>
            <a:endParaRPr b="0" lang="en-US" sz="1400" strike="noStrike" u="none">
              <a:solidFill>
                <a:srgbClr val="000000"/>
              </a:solidFill>
              <a:effectLst/>
              <a:uFillTx/>
              <a:latin typeface="Times New Roman"/>
            </a:endParaRPr>
          </a:p>
        </p:txBody>
      </p:sp>
      <p:sp>
        <p:nvSpPr>
          <p:cNvPr id="377" name=""/>
          <p:cNvSpPr/>
          <p:nvPr/>
        </p:nvSpPr>
        <p:spPr>
          <a:xfrm>
            <a:off x="3238560" y="4149720"/>
            <a:ext cx="27936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3724200" y="3566160"/>
            <a:ext cx="473040" cy="27684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FC</a:t>
            </a:r>
            <a:endParaRPr b="0" lang="en-US" sz="1200" strike="noStrike" u="none">
              <a:solidFill>
                <a:srgbClr val="000000"/>
              </a:solidFill>
              <a:effectLst/>
              <a:uFillTx/>
              <a:latin typeface="Times New Roman"/>
            </a:endParaRPr>
          </a:p>
        </p:txBody>
      </p:sp>
      <p:sp>
        <p:nvSpPr>
          <p:cNvPr id="379" name=""/>
          <p:cNvSpPr/>
          <p:nvPr/>
        </p:nvSpPr>
        <p:spPr>
          <a:xfrm>
            <a:off x="6653160" y="5223960"/>
            <a:ext cx="1749240" cy="64260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10kW Solutions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For Point Of Use</a:t>
            </a:r>
            <a:endParaRPr b="0" lang="en-US" sz="1800" strike="noStrike" u="none">
              <a:solidFill>
                <a:srgbClr val="000000"/>
              </a:solidFill>
              <a:effectLst/>
              <a:uFillTx/>
              <a:latin typeface="Times New Roman"/>
            </a:endParaRPr>
          </a:p>
        </p:txBody>
      </p:sp>
      <p:sp>
        <p:nvSpPr>
          <p:cNvPr id="380" name=""/>
          <p:cNvSpPr/>
          <p:nvPr/>
        </p:nvSpPr>
        <p:spPr>
          <a:xfrm>
            <a:off x="5635800" y="6016680"/>
            <a:ext cx="0" cy="350640"/>
          </a:xfrm>
          <a:prstGeom prst="line">
            <a:avLst/>
          </a:prstGeom>
          <a:ln w="381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1" name=""/>
          <p:cNvSpPr/>
          <p:nvPr/>
        </p:nvSpPr>
        <p:spPr>
          <a:xfrm>
            <a:off x="4892760" y="2604960"/>
            <a:ext cx="609480" cy="36900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Power </a:t>
            </a:r>
            <a:endParaRPr b="0" lang="en-US" sz="9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Supply</a:t>
            </a:r>
            <a:endParaRPr b="0" lang="en-US" sz="900" strike="noStrike" u="none">
              <a:solidFill>
                <a:srgbClr val="000000"/>
              </a:solidFill>
              <a:effectLst/>
              <a:uFillTx/>
              <a:latin typeface="Times New Roman"/>
            </a:endParaRPr>
          </a:p>
        </p:txBody>
      </p:sp>
      <p:sp>
        <p:nvSpPr>
          <p:cNvPr id="382" name=""/>
          <p:cNvSpPr/>
          <p:nvPr/>
        </p:nvSpPr>
        <p:spPr>
          <a:xfrm>
            <a:off x="4844880" y="4724280"/>
            <a:ext cx="1579680" cy="1371600"/>
          </a:xfrm>
          <a:prstGeom prst="rect">
            <a:avLst/>
          </a:prstGeom>
          <a:solidFill>
            <a:srgbClr val="0000ff"/>
          </a:solidFill>
          <a:ln w="2844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4935240" y="4738680"/>
            <a:ext cx="1364400" cy="52092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Integrated Fuel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Processing</a:t>
            </a:r>
            <a:endParaRPr b="0" lang="en-US" sz="1400" strike="noStrike" u="none">
              <a:solidFill>
                <a:srgbClr val="000000"/>
              </a:solidFill>
              <a:effectLst/>
              <a:uFillTx/>
              <a:latin typeface="Times New Roman"/>
            </a:endParaRPr>
          </a:p>
        </p:txBody>
      </p:sp>
      <p:sp>
        <p:nvSpPr>
          <p:cNvPr id="384" name=""/>
          <p:cNvSpPr/>
          <p:nvPr/>
        </p:nvSpPr>
        <p:spPr>
          <a:xfrm>
            <a:off x="4966560" y="5256720"/>
            <a:ext cx="1339560" cy="3074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Fuel Cell Stack</a:t>
            </a:r>
            <a:endParaRPr b="0" lang="en-US" sz="1400" strike="noStrike" u="none">
              <a:solidFill>
                <a:srgbClr val="000000"/>
              </a:solidFill>
              <a:effectLst/>
              <a:uFillTx/>
              <a:latin typeface="Times New Roman"/>
            </a:endParaRPr>
          </a:p>
        </p:txBody>
      </p:sp>
      <p:sp>
        <p:nvSpPr>
          <p:cNvPr id="385" name=""/>
          <p:cNvSpPr/>
          <p:nvPr/>
        </p:nvSpPr>
        <p:spPr>
          <a:xfrm>
            <a:off x="5045760" y="5576760"/>
            <a:ext cx="1181520" cy="52092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Power </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Conditioning</a:t>
            </a:r>
            <a:endParaRPr b="0" lang="en-US" sz="1400" strike="noStrike" u="none">
              <a:solidFill>
                <a:srgbClr val="000000"/>
              </a:solidFill>
              <a:effectLst/>
              <a:uFillTx/>
              <a:latin typeface="Times New Roman"/>
            </a:endParaRPr>
          </a:p>
        </p:txBody>
      </p:sp>
      <p:sp>
        <p:nvSpPr>
          <p:cNvPr id="386" name=""/>
          <p:cNvSpPr/>
          <p:nvPr/>
        </p:nvSpPr>
        <p:spPr>
          <a:xfrm>
            <a:off x="4844880" y="5257800"/>
            <a:ext cx="1579680" cy="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4834080" y="5562720"/>
            <a:ext cx="1579320" cy="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a:off x="2859120" y="2717640"/>
            <a:ext cx="27936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1234440" y="2370600"/>
            <a:ext cx="1339560" cy="3074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Fuel Cell Stack</a:t>
            </a:r>
            <a:endParaRPr b="0" lang="en-US" sz="1400" strike="noStrike" u="none">
              <a:solidFill>
                <a:srgbClr val="000000"/>
              </a:solidFill>
              <a:effectLst/>
              <a:uFillTx/>
              <a:latin typeface="Times New Roman"/>
            </a:endParaRPr>
          </a:p>
        </p:txBody>
      </p:sp>
      <p:grpSp>
        <p:nvGrpSpPr>
          <p:cNvPr id="390" name=""/>
          <p:cNvGrpSpPr/>
          <p:nvPr/>
        </p:nvGrpSpPr>
        <p:grpSpPr>
          <a:xfrm>
            <a:off x="3753360" y="1831680"/>
            <a:ext cx="592920" cy="257040"/>
            <a:chOff x="3753360" y="1831680"/>
            <a:chExt cx="592920" cy="257040"/>
          </a:xfrm>
        </p:grpSpPr>
        <p:sp>
          <p:nvSpPr>
            <p:cNvPr id="391" name=""/>
            <p:cNvSpPr/>
            <p:nvPr/>
          </p:nvSpPr>
          <p:spPr>
            <a:xfrm>
              <a:off x="3762360" y="1929960"/>
              <a:ext cx="583920" cy="158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2" name=""/>
            <p:cNvSpPr/>
            <p:nvPr/>
          </p:nvSpPr>
          <p:spPr>
            <a:xfrm>
              <a:off x="3848040" y="199728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93" name=""/>
            <p:cNvSpPr/>
            <p:nvPr/>
          </p:nvSpPr>
          <p:spPr>
            <a:xfrm>
              <a:off x="3994200" y="199728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94" name=""/>
            <p:cNvSpPr/>
            <p:nvPr/>
          </p:nvSpPr>
          <p:spPr>
            <a:xfrm>
              <a:off x="4162320" y="200448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395" name=""/>
            <p:cNvSpPr/>
            <p:nvPr/>
          </p:nvSpPr>
          <p:spPr>
            <a:xfrm>
              <a:off x="3753360" y="183168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396" name=""/>
          <p:cNvGrpSpPr/>
          <p:nvPr/>
        </p:nvGrpSpPr>
        <p:grpSpPr>
          <a:xfrm>
            <a:off x="3753360" y="2333160"/>
            <a:ext cx="592920" cy="257400"/>
            <a:chOff x="3753360" y="2333160"/>
            <a:chExt cx="592920" cy="257400"/>
          </a:xfrm>
        </p:grpSpPr>
        <p:sp>
          <p:nvSpPr>
            <p:cNvPr id="397" name=""/>
            <p:cNvSpPr/>
            <p:nvPr/>
          </p:nvSpPr>
          <p:spPr>
            <a:xfrm>
              <a:off x="3762360" y="243144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3848040" y="24987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99" name=""/>
            <p:cNvSpPr/>
            <p:nvPr/>
          </p:nvSpPr>
          <p:spPr>
            <a:xfrm>
              <a:off x="3994200" y="24987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00" name=""/>
            <p:cNvSpPr/>
            <p:nvPr/>
          </p:nvSpPr>
          <p:spPr>
            <a:xfrm>
              <a:off x="4162320" y="250632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01" name=""/>
            <p:cNvSpPr/>
            <p:nvPr/>
          </p:nvSpPr>
          <p:spPr>
            <a:xfrm>
              <a:off x="3753360" y="233316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402" name=""/>
          <p:cNvGrpSpPr/>
          <p:nvPr/>
        </p:nvGrpSpPr>
        <p:grpSpPr>
          <a:xfrm>
            <a:off x="4347000" y="1831680"/>
            <a:ext cx="592920" cy="257040"/>
            <a:chOff x="4347000" y="1831680"/>
            <a:chExt cx="592920" cy="257040"/>
          </a:xfrm>
        </p:grpSpPr>
        <p:sp>
          <p:nvSpPr>
            <p:cNvPr id="403" name=""/>
            <p:cNvSpPr/>
            <p:nvPr/>
          </p:nvSpPr>
          <p:spPr>
            <a:xfrm>
              <a:off x="4356000" y="1929960"/>
              <a:ext cx="583920" cy="158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4" name=""/>
            <p:cNvSpPr/>
            <p:nvPr/>
          </p:nvSpPr>
          <p:spPr>
            <a:xfrm>
              <a:off x="4441680" y="199728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05" name=""/>
            <p:cNvSpPr/>
            <p:nvPr/>
          </p:nvSpPr>
          <p:spPr>
            <a:xfrm>
              <a:off x="4587840" y="199728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06" name=""/>
            <p:cNvSpPr/>
            <p:nvPr/>
          </p:nvSpPr>
          <p:spPr>
            <a:xfrm>
              <a:off x="4755960" y="200448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07" name=""/>
            <p:cNvSpPr/>
            <p:nvPr/>
          </p:nvSpPr>
          <p:spPr>
            <a:xfrm>
              <a:off x="4347000" y="183168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408" name=""/>
          <p:cNvGrpSpPr/>
          <p:nvPr/>
        </p:nvGrpSpPr>
        <p:grpSpPr>
          <a:xfrm>
            <a:off x="4347000" y="2136240"/>
            <a:ext cx="592920" cy="257400"/>
            <a:chOff x="4347000" y="2136240"/>
            <a:chExt cx="592920" cy="257400"/>
          </a:xfrm>
        </p:grpSpPr>
        <p:sp>
          <p:nvSpPr>
            <p:cNvPr id="409" name=""/>
            <p:cNvSpPr/>
            <p:nvPr/>
          </p:nvSpPr>
          <p:spPr>
            <a:xfrm>
              <a:off x="4356000" y="223452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0" name=""/>
            <p:cNvSpPr/>
            <p:nvPr/>
          </p:nvSpPr>
          <p:spPr>
            <a:xfrm>
              <a:off x="4441680" y="23018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11" name=""/>
            <p:cNvSpPr/>
            <p:nvPr/>
          </p:nvSpPr>
          <p:spPr>
            <a:xfrm>
              <a:off x="4587840" y="23018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12" name=""/>
            <p:cNvSpPr/>
            <p:nvPr/>
          </p:nvSpPr>
          <p:spPr>
            <a:xfrm>
              <a:off x="4755960" y="230940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13" name=""/>
            <p:cNvSpPr/>
            <p:nvPr/>
          </p:nvSpPr>
          <p:spPr>
            <a:xfrm>
              <a:off x="4347000" y="213624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414" name=""/>
          <p:cNvGrpSpPr/>
          <p:nvPr/>
        </p:nvGrpSpPr>
        <p:grpSpPr>
          <a:xfrm>
            <a:off x="4347000" y="2333160"/>
            <a:ext cx="592920" cy="257400"/>
            <a:chOff x="4347000" y="2333160"/>
            <a:chExt cx="592920" cy="257400"/>
          </a:xfrm>
        </p:grpSpPr>
        <p:sp>
          <p:nvSpPr>
            <p:cNvPr id="415" name=""/>
            <p:cNvSpPr/>
            <p:nvPr/>
          </p:nvSpPr>
          <p:spPr>
            <a:xfrm>
              <a:off x="4356000" y="243144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4441680" y="24987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17" name=""/>
            <p:cNvSpPr/>
            <p:nvPr/>
          </p:nvSpPr>
          <p:spPr>
            <a:xfrm>
              <a:off x="4587840" y="24987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18" name=""/>
            <p:cNvSpPr/>
            <p:nvPr/>
          </p:nvSpPr>
          <p:spPr>
            <a:xfrm>
              <a:off x="4755960" y="250632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19" name=""/>
            <p:cNvSpPr/>
            <p:nvPr/>
          </p:nvSpPr>
          <p:spPr>
            <a:xfrm>
              <a:off x="4347000" y="233316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420" name=""/>
          <p:cNvGrpSpPr/>
          <p:nvPr/>
        </p:nvGrpSpPr>
        <p:grpSpPr>
          <a:xfrm>
            <a:off x="4940640" y="1831680"/>
            <a:ext cx="592920" cy="257040"/>
            <a:chOff x="4940640" y="1831680"/>
            <a:chExt cx="592920" cy="257040"/>
          </a:xfrm>
        </p:grpSpPr>
        <p:sp>
          <p:nvSpPr>
            <p:cNvPr id="421" name=""/>
            <p:cNvSpPr/>
            <p:nvPr/>
          </p:nvSpPr>
          <p:spPr>
            <a:xfrm>
              <a:off x="4949640" y="1929960"/>
              <a:ext cx="583920" cy="158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2" name=""/>
            <p:cNvSpPr/>
            <p:nvPr/>
          </p:nvSpPr>
          <p:spPr>
            <a:xfrm>
              <a:off x="5035320" y="199728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23" name=""/>
            <p:cNvSpPr/>
            <p:nvPr/>
          </p:nvSpPr>
          <p:spPr>
            <a:xfrm>
              <a:off x="5181480" y="199728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24" name=""/>
            <p:cNvSpPr/>
            <p:nvPr/>
          </p:nvSpPr>
          <p:spPr>
            <a:xfrm>
              <a:off x="5349600" y="200448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25" name=""/>
            <p:cNvSpPr/>
            <p:nvPr/>
          </p:nvSpPr>
          <p:spPr>
            <a:xfrm>
              <a:off x="4940640" y="183168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426" name=""/>
          <p:cNvGrpSpPr/>
          <p:nvPr/>
        </p:nvGrpSpPr>
        <p:grpSpPr>
          <a:xfrm>
            <a:off x="4940640" y="2136240"/>
            <a:ext cx="592920" cy="257400"/>
            <a:chOff x="4940640" y="2136240"/>
            <a:chExt cx="592920" cy="257400"/>
          </a:xfrm>
        </p:grpSpPr>
        <p:sp>
          <p:nvSpPr>
            <p:cNvPr id="427" name=""/>
            <p:cNvSpPr/>
            <p:nvPr/>
          </p:nvSpPr>
          <p:spPr>
            <a:xfrm>
              <a:off x="4949640" y="223452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8" name=""/>
            <p:cNvSpPr/>
            <p:nvPr/>
          </p:nvSpPr>
          <p:spPr>
            <a:xfrm>
              <a:off x="5035320" y="23018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29" name=""/>
            <p:cNvSpPr/>
            <p:nvPr/>
          </p:nvSpPr>
          <p:spPr>
            <a:xfrm>
              <a:off x="5181480" y="23018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30" name=""/>
            <p:cNvSpPr/>
            <p:nvPr/>
          </p:nvSpPr>
          <p:spPr>
            <a:xfrm>
              <a:off x="5349600" y="230940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31" name=""/>
            <p:cNvSpPr/>
            <p:nvPr/>
          </p:nvSpPr>
          <p:spPr>
            <a:xfrm>
              <a:off x="4940640" y="213624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432" name=""/>
          <p:cNvGrpSpPr/>
          <p:nvPr/>
        </p:nvGrpSpPr>
        <p:grpSpPr>
          <a:xfrm>
            <a:off x="4940640" y="2333160"/>
            <a:ext cx="592920" cy="257400"/>
            <a:chOff x="4940640" y="2333160"/>
            <a:chExt cx="592920" cy="257400"/>
          </a:xfrm>
        </p:grpSpPr>
        <p:sp>
          <p:nvSpPr>
            <p:cNvPr id="433" name=""/>
            <p:cNvSpPr/>
            <p:nvPr/>
          </p:nvSpPr>
          <p:spPr>
            <a:xfrm>
              <a:off x="4949640" y="243144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5035320" y="24987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35" name=""/>
            <p:cNvSpPr/>
            <p:nvPr/>
          </p:nvSpPr>
          <p:spPr>
            <a:xfrm>
              <a:off x="5181480" y="24987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36" name=""/>
            <p:cNvSpPr/>
            <p:nvPr/>
          </p:nvSpPr>
          <p:spPr>
            <a:xfrm>
              <a:off x="5349600" y="250632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37" name=""/>
            <p:cNvSpPr/>
            <p:nvPr/>
          </p:nvSpPr>
          <p:spPr>
            <a:xfrm>
              <a:off x="4940640" y="233316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sp>
        <p:nvSpPr>
          <p:cNvPr id="438" name=""/>
          <p:cNvSpPr/>
          <p:nvPr/>
        </p:nvSpPr>
        <p:spPr>
          <a:xfrm>
            <a:off x="4950000" y="2655720"/>
            <a:ext cx="555480" cy="30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3730680" y="2604960"/>
            <a:ext cx="609480" cy="36900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Power </a:t>
            </a:r>
            <a:endParaRPr b="0" lang="en-US" sz="9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Supply</a:t>
            </a:r>
            <a:endParaRPr b="0" lang="en-US" sz="900" strike="noStrike" u="none">
              <a:solidFill>
                <a:srgbClr val="000000"/>
              </a:solidFill>
              <a:effectLst/>
              <a:uFillTx/>
              <a:latin typeface="Times New Roman"/>
            </a:endParaRPr>
          </a:p>
        </p:txBody>
      </p:sp>
      <p:sp>
        <p:nvSpPr>
          <p:cNvPr id="440" name=""/>
          <p:cNvSpPr/>
          <p:nvPr/>
        </p:nvSpPr>
        <p:spPr>
          <a:xfrm>
            <a:off x="4311720" y="2604960"/>
            <a:ext cx="609480" cy="36900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Power </a:t>
            </a:r>
            <a:endParaRPr b="0" lang="en-US" sz="9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Supply</a:t>
            </a:r>
            <a:endParaRPr b="0" lang="en-US" sz="900" strike="noStrike" u="none">
              <a:solidFill>
                <a:srgbClr val="000000"/>
              </a:solidFill>
              <a:effectLst/>
              <a:uFillTx/>
              <a:latin typeface="Times New Roman"/>
            </a:endParaRPr>
          </a:p>
        </p:txBody>
      </p:sp>
      <p:sp>
        <p:nvSpPr>
          <p:cNvPr id="441" name=""/>
          <p:cNvSpPr/>
          <p:nvPr/>
        </p:nvSpPr>
        <p:spPr>
          <a:xfrm>
            <a:off x="3152880" y="1739880"/>
            <a:ext cx="583920" cy="1384200"/>
          </a:xfrm>
          <a:prstGeom prst="rect">
            <a:avLst/>
          </a:prstGeom>
          <a:solidFill>
            <a:srgbClr val="ff0000"/>
          </a:solidFill>
          <a:ln w="381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42" name=""/>
          <p:cNvGrpSpPr/>
          <p:nvPr/>
        </p:nvGrpSpPr>
        <p:grpSpPr>
          <a:xfrm>
            <a:off x="3143520" y="1831680"/>
            <a:ext cx="592920" cy="257040"/>
            <a:chOff x="3143520" y="1831680"/>
            <a:chExt cx="592920" cy="257040"/>
          </a:xfrm>
        </p:grpSpPr>
        <p:sp>
          <p:nvSpPr>
            <p:cNvPr id="443" name=""/>
            <p:cNvSpPr/>
            <p:nvPr/>
          </p:nvSpPr>
          <p:spPr>
            <a:xfrm>
              <a:off x="3152520" y="1929960"/>
              <a:ext cx="583920" cy="158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4" name=""/>
            <p:cNvSpPr/>
            <p:nvPr/>
          </p:nvSpPr>
          <p:spPr>
            <a:xfrm>
              <a:off x="3238200" y="199728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45" name=""/>
            <p:cNvSpPr/>
            <p:nvPr/>
          </p:nvSpPr>
          <p:spPr>
            <a:xfrm>
              <a:off x="3384360" y="199728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46" name=""/>
            <p:cNvSpPr/>
            <p:nvPr/>
          </p:nvSpPr>
          <p:spPr>
            <a:xfrm>
              <a:off x="3552480" y="200448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47" name=""/>
            <p:cNvSpPr/>
            <p:nvPr/>
          </p:nvSpPr>
          <p:spPr>
            <a:xfrm>
              <a:off x="3143520" y="183168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448" name=""/>
          <p:cNvGrpSpPr/>
          <p:nvPr/>
        </p:nvGrpSpPr>
        <p:grpSpPr>
          <a:xfrm>
            <a:off x="3143520" y="2136240"/>
            <a:ext cx="592920" cy="257400"/>
            <a:chOff x="3143520" y="2136240"/>
            <a:chExt cx="592920" cy="257400"/>
          </a:xfrm>
        </p:grpSpPr>
        <p:sp>
          <p:nvSpPr>
            <p:cNvPr id="449" name=""/>
            <p:cNvSpPr/>
            <p:nvPr/>
          </p:nvSpPr>
          <p:spPr>
            <a:xfrm>
              <a:off x="3152520" y="223452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0" name=""/>
            <p:cNvSpPr/>
            <p:nvPr/>
          </p:nvSpPr>
          <p:spPr>
            <a:xfrm>
              <a:off x="3238200" y="23018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51" name=""/>
            <p:cNvSpPr/>
            <p:nvPr/>
          </p:nvSpPr>
          <p:spPr>
            <a:xfrm>
              <a:off x="3384360" y="230184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52" name=""/>
            <p:cNvSpPr/>
            <p:nvPr/>
          </p:nvSpPr>
          <p:spPr>
            <a:xfrm>
              <a:off x="3552480" y="230940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53" name=""/>
            <p:cNvSpPr/>
            <p:nvPr/>
          </p:nvSpPr>
          <p:spPr>
            <a:xfrm>
              <a:off x="3143520" y="213624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grpSp>
        <p:nvGrpSpPr>
          <p:cNvPr id="454" name=""/>
          <p:cNvGrpSpPr/>
          <p:nvPr/>
        </p:nvGrpSpPr>
        <p:grpSpPr>
          <a:xfrm>
            <a:off x="3143520" y="2333160"/>
            <a:ext cx="592920" cy="257400"/>
            <a:chOff x="3143520" y="2333160"/>
            <a:chExt cx="592920" cy="257400"/>
          </a:xfrm>
        </p:grpSpPr>
        <p:sp>
          <p:nvSpPr>
            <p:cNvPr id="455" name=""/>
            <p:cNvSpPr/>
            <p:nvPr/>
          </p:nvSpPr>
          <p:spPr>
            <a:xfrm>
              <a:off x="3152520" y="2431440"/>
              <a:ext cx="583920" cy="159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6" name=""/>
            <p:cNvSpPr/>
            <p:nvPr/>
          </p:nvSpPr>
          <p:spPr>
            <a:xfrm>
              <a:off x="3238200" y="24987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57" name=""/>
            <p:cNvSpPr/>
            <p:nvPr/>
          </p:nvSpPr>
          <p:spPr>
            <a:xfrm>
              <a:off x="3384360" y="2498760"/>
              <a:ext cx="82080" cy="691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58" name=""/>
            <p:cNvSpPr/>
            <p:nvPr/>
          </p:nvSpPr>
          <p:spPr>
            <a:xfrm>
              <a:off x="3552480" y="2506320"/>
              <a:ext cx="82080" cy="6192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459" name=""/>
            <p:cNvSpPr/>
            <p:nvPr/>
          </p:nvSpPr>
          <p:spPr>
            <a:xfrm>
              <a:off x="3143520" y="2333160"/>
              <a:ext cx="56376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a:t>
              </a:r>
              <a:endParaRPr b="0" lang="en-US" sz="800" strike="noStrike" u="none">
                <a:solidFill>
                  <a:srgbClr val="000000"/>
                </a:solidFill>
                <a:effectLst/>
                <a:uFillTx/>
                <a:latin typeface="Times New Roman"/>
              </a:endParaRPr>
            </a:p>
          </p:txBody>
        </p:sp>
      </p:grpSp>
      <p:sp>
        <p:nvSpPr>
          <p:cNvPr id="460" name=""/>
          <p:cNvSpPr/>
          <p:nvPr/>
        </p:nvSpPr>
        <p:spPr>
          <a:xfrm>
            <a:off x="3152880" y="2655720"/>
            <a:ext cx="555480" cy="30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1" name=""/>
          <p:cNvSpPr/>
          <p:nvPr/>
        </p:nvSpPr>
        <p:spPr>
          <a:xfrm>
            <a:off x="3139920" y="2604960"/>
            <a:ext cx="609840" cy="36900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Power </a:t>
            </a:r>
            <a:endParaRPr b="0" lang="en-US" sz="9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Times New Roman"/>
              </a:rPr>
              <a:t>Supply</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2" name=""/>
          <p:cNvSpPr/>
          <p:nvPr/>
        </p:nvSpPr>
        <p:spPr>
          <a:xfrm>
            <a:off x="2622600" y="3443400"/>
            <a:ext cx="1520640" cy="237960"/>
          </a:xfrm>
          <a:prstGeom prst="rightArrow">
            <a:avLst>
              <a:gd name="adj1" fmla="val 50000"/>
              <a:gd name="adj2" fmla="val 159758"/>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3" name=""/>
          <p:cNvSpPr/>
          <p:nvPr/>
        </p:nvSpPr>
        <p:spPr>
          <a:xfrm>
            <a:off x="2602080" y="2682720"/>
            <a:ext cx="1520640" cy="238320"/>
          </a:xfrm>
          <a:prstGeom prst="rightArrow">
            <a:avLst>
              <a:gd name="adj1" fmla="val 50000"/>
              <a:gd name="adj2" fmla="val 159517"/>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4" name=""/>
          <p:cNvSpPr/>
          <p:nvPr/>
        </p:nvSpPr>
        <p:spPr>
          <a:xfrm>
            <a:off x="2581200" y="1922400"/>
            <a:ext cx="1521000" cy="238320"/>
          </a:xfrm>
          <a:prstGeom prst="rightArrow">
            <a:avLst>
              <a:gd name="adj1" fmla="val 50000"/>
              <a:gd name="adj2" fmla="val 159554"/>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5"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Increased Reliability</a:t>
            </a:r>
            <a:endParaRPr b="1" i="1" lang="en-US" sz="3600" strike="noStrike" u="none">
              <a:solidFill>
                <a:srgbClr val="000000"/>
              </a:solidFill>
              <a:effectLst/>
              <a:uFillTx/>
              <a:latin typeface="Times New Roman"/>
            </a:endParaRPr>
          </a:p>
        </p:txBody>
      </p:sp>
      <p:sp>
        <p:nvSpPr>
          <p:cNvPr id="466" name=""/>
          <p:cNvSpPr/>
          <p:nvPr/>
        </p:nvSpPr>
        <p:spPr>
          <a:xfrm>
            <a:off x="4114800" y="1841400"/>
            <a:ext cx="457200" cy="3812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67" name=""/>
          <p:cNvGrpSpPr/>
          <p:nvPr/>
        </p:nvGrpSpPr>
        <p:grpSpPr>
          <a:xfrm>
            <a:off x="5486400" y="1841400"/>
            <a:ext cx="2286000" cy="380880"/>
            <a:chOff x="5486400" y="1841400"/>
            <a:chExt cx="2286000" cy="380880"/>
          </a:xfrm>
        </p:grpSpPr>
        <p:sp>
          <p:nvSpPr>
            <p:cNvPr id="468" name=""/>
            <p:cNvSpPr/>
            <p:nvPr/>
          </p:nvSpPr>
          <p:spPr>
            <a:xfrm>
              <a:off x="54864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9" name=""/>
            <p:cNvSpPr/>
            <p:nvPr/>
          </p:nvSpPr>
          <p:spPr>
            <a:xfrm>
              <a:off x="57150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0" name=""/>
            <p:cNvSpPr/>
            <p:nvPr/>
          </p:nvSpPr>
          <p:spPr>
            <a:xfrm>
              <a:off x="59436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1" name=""/>
            <p:cNvSpPr/>
            <p:nvPr/>
          </p:nvSpPr>
          <p:spPr>
            <a:xfrm>
              <a:off x="61722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2" name=""/>
            <p:cNvSpPr/>
            <p:nvPr/>
          </p:nvSpPr>
          <p:spPr>
            <a:xfrm>
              <a:off x="64008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3" name=""/>
            <p:cNvSpPr/>
            <p:nvPr/>
          </p:nvSpPr>
          <p:spPr>
            <a:xfrm>
              <a:off x="66294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4" name=""/>
            <p:cNvSpPr/>
            <p:nvPr/>
          </p:nvSpPr>
          <p:spPr>
            <a:xfrm>
              <a:off x="68580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5" name=""/>
            <p:cNvSpPr/>
            <p:nvPr/>
          </p:nvSpPr>
          <p:spPr>
            <a:xfrm>
              <a:off x="70866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6" name=""/>
            <p:cNvSpPr/>
            <p:nvPr/>
          </p:nvSpPr>
          <p:spPr>
            <a:xfrm>
              <a:off x="73152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7" name=""/>
            <p:cNvSpPr/>
            <p:nvPr/>
          </p:nvSpPr>
          <p:spPr>
            <a:xfrm>
              <a:off x="7543800" y="184140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478" name=""/>
          <p:cNvSpPr/>
          <p:nvPr/>
        </p:nvSpPr>
        <p:spPr>
          <a:xfrm>
            <a:off x="4114800" y="2603520"/>
            <a:ext cx="457200" cy="380880"/>
          </a:xfrm>
          <a:prstGeom prst="rect">
            <a:avLst/>
          </a:prstGeom>
          <a:solidFill>
            <a:srgbClr val="33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79" name=""/>
          <p:cNvGrpSpPr/>
          <p:nvPr/>
        </p:nvGrpSpPr>
        <p:grpSpPr>
          <a:xfrm>
            <a:off x="5486400" y="2603520"/>
            <a:ext cx="2286000" cy="380880"/>
            <a:chOff x="5486400" y="2603520"/>
            <a:chExt cx="2286000" cy="380880"/>
          </a:xfrm>
        </p:grpSpPr>
        <p:sp>
          <p:nvSpPr>
            <p:cNvPr id="480" name=""/>
            <p:cNvSpPr/>
            <p:nvPr/>
          </p:nvSpPr>
          <p:spPr>
            <a:xfrm>
              <a:off x="54864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1" name=""/>
            <p:cNvSpPr/>
            <p:nvPr/>
          </p:nvSpPr>
          <p:spPr>
            <a:xfrm>
              <a:off x="57150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2" name=""/>
            <p:cNvSpPr/>
            <p:nvPr/>
          </p:nvSpPr>
          <p:spPr>
            <a:xfrm>
              <a:off x="59436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61722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4" name=""/>
            <p:cNvSpPr/>
            <p:nvPr/>
          </p:nvSpPr>
          <p:spPr>
            <a:xfrm>
              <a:off x="64008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5" name=""/>
            <p:cNvSpPr/>
            <p:nvPr/>
          </p:nvSpPr>
          <p:spPr>
            <a:xfrm>
              <a:off x="66294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6" name=""/>
            <p:cNvSpPr/>
            <p:nvPr/>
          </p:nvSpPr>
          <p:spPr>
            <a:xfrm>
              <a:off x="68580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70866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8" name=""/>
            <p:cNvSpPr/>
            <p:nvPr/>
          </p:nvSpPr>
          <p:spPr>
            <a:xfrm>
              <a:off x="73152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9" name=""/>
            <p:cNvSpPr/>
            <p:nvPr/>
          </p:nvSpPr>
          <p:spPr>
            <a:xfrm>
              <a:off x="7543800" y="260352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490" name=""/>
          <p:cNvSpPr/>
          <p:nvPr/>
        </p:nvSpPr>
        <p:spPr>
          <a:xfrm>
            <a:off x="4114800" y="3365640"/>
            <a:ext cx="457200" cy="380880"/>
          </a:xfrm>
          <a:prstGeom prst="rect">
            <a:avLst/>
          </a:prstGeom>
          <a:solidFill>
            <a:srgbClr val="33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91" name=""/>
          <p:cNvGrpSpPr/>
          <p:nvPr/>
        </p:nvGrpSpPr>
        <p:grpSpPr>
          <a:xfrm>
            <a:off x="5486400" y="3365640"/>
            <a:ext cx="2286000" cy="380880"/>
            <a:chOff x="5486400" y="3365640"/>
            <a:chExt cx="2286000" cy="380880"/>
          </a:xfrm>
        </p:grpSpPr>
        <p:sp>
          <p:nvSpPr>
            <p:cNvPr id="492" name=""/>
            <p:cNvSpPr/>
            <p:nvPr/>
          </p:nvSpPr>
          <p:spPr>
            <a:xfrm>
              <a:off x="54864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3" name=""/>
            <p:cNvSpPr/>
            <p:nvPr/>
          </p:nvSpPr>
          <p:spPr>
            <a:xfrm>
              <a:off x="57150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59436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5" name=""/>
            <p:cNvSpPr/>
            <p:nvPr/>
          </p:nvSpPr>
          <p:spPr>
            <a:xfrm>
              <a:off x="61722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6" name=""/>
            <p:cNvSpPr/>
            <p:nvPr/>
          </p:nvSpPr>
          <p:spPr>
            <a:xfrm>
              <a:off x="64008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7" name=""/>
            <p:cNvSpPr/>
            <p:nvPr/>
          </p:nvSpPr>
          <p:spPr>
            <a:xfrm>
              <a:off x="66294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8" name=""/>
            <p:cNvSpPr/>
            <p:nvPr/>
          </p:nvSpPr>
          <p:spPr>
            <a:xfrm>
              <a:off x="68580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70866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0" name=""/>
            <p:cNvSpPr/>
            <p:nvPr/>
          </p:nvSpPr>
          <p:spPr>
            <a:xfrm>
              <a:off x="73152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a:off x="7543800" y="3365640"/>
              <a:ext cx="22860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502" name=""/>
          <p:cNvSpPr/>
          <p:nvPr/>
        </p:nvSpPr>
        <p:spPr>
          <a:xfrm>
            <a:off x="4114800" y="1841400"/>
            <a:ext cx="457200" cy="368280"/>
          </a:xfrm>
          <a:prstGeom prst="rect">
            <a:avLst/>
          </a:prstGeom>
          <a:solidFill>
            <a:srgbClr val="3333cc"/>
          </a:solid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Times New Roman"/>
              </a:rPr>
              <a:t>A</a:t>
            </a:r>
            <a:endParaRPr b="0" lang="en-US" sz="1800" strike="noStrike" u="none">
              <a:solidFill>
                <a:srgbClr val="000000"/>
              </a:solidFill>
              <a:effectLst/>
              <a:uFillTx/>
              <a:latin typeface="Times New Roman"/>
            </a:endParaRPr>
          </a:p>
        </p:txBody>
      </p:sp>
      <p:sp>
        <p:nvSpPr>
          <p:cNvPr id="503" name=""/>
          <p:cNvSpPr/>
          <p:nvPr/>
        </p:nvSpPr>
        <p:spPr>
          <a:xfrm>
            <a:off x="4114800" y="2617920"/>
            <a:ext cx="457200" cy="368280"/>
          </a:xfrm>
          <a:prstGeom prst="rect">
            <a:avLst/>
          </a:prstGeom>
          <a:solidFill>
            <a:srgbClr val="3333cc"/>
          </a:solid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Times New Roman"/>
              </a:rPr>
              <a:t>B</a:t>
            </a:r>
            <a:endParaRPr b="0" lang="en-US" sz="1800" strike="noStrike" u="none">
              <a:solidFill>
                <a:srgbClr val="000000"/>
              </a:solidFill>
              <a:effectLst/>
              <a:uFillTx/>
              <a:latin typeface="Times New Roman"/>
            </a:endParaRPr>
          </a:p>
        </p:txBody>
      </p:sp>
      <p:sp>
        <p:nvSpPr>
          <p:cNvPr id="504" name=""/>
          <p:cNvSpPr/>
          <p:nvPr/>
        </p:nvSpPr>
        <p:spPr>
          <a:xfrm>
            <a:off x="4114800" y="3365640"/>
            <a:ext cx="457200" cy="368280"/>
          </a:xfrm>
          <a:prstGeom prst="rect">
            <a:avLst/>
          </a:prstGeom>
          <a:solidFill>
            <a:srgbClr val="3333cc"/>
          </a:solid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Times New Roman"/>
              </a:rPr>
              <a:t>C</a:t>
            </a:r>
            <a:endParaRPr b="0" lang="en-US" sz="1800" strike="noStrike" u="none">
              <a:solidFill>
                <a:srgbClr val="000000"/>
              </a:solidFill>
              <a:effectLst/>
              <a:uFillTx/>
              <a:latin typeface="Times New Roman"/>
            </a:endParaRPr>
          </a:p>
        </p:txBody>
      </p:sp>
      <p:sp>
        <p:nvSpPr>
          <p:cNvPr id="505" name=""/>
          <p:cNvSpPr/>
          <p:nvPr/>
        </p:nvSpPr>
        <p:spPr>
          <a:xfrm>
            <a:off x="7772400" y="3365640"/>
            <a:ext cx="457200" cy="36828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III</a:t>
            </a:r>
            <a:endParaRPr b="0" lang="en-US" sz="1800" strike="noStrike" u="none">
              <a:solidFill>
                <a:srgbClr val="000000"/>
              </a:solidFill>
              <a:effectLst/>
              <a:uFillTx/>
              <a:latin typeface="Times New Roman"/>
            </a:endParaRPr>
          </a:p>
        </p:txBody>
      </p:sp>
      <p:sp>
        <p:nvSpPr>
          <p:cNvPr id="506" name=""/>
          <p:cNvSpPr/>
          <p:nvPr/>
        </p:nvSpPr>
        <p:spPr>
          <a:xfrm>
            <a:off x="7772400" y="2617920"/>
            <a:ext cx="457200" cy="36828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II</a:t>
            </a:r>
            <a:endParaRPr b="0" lang="en-US" sz="1800" strike="noStrike" u="none">
              <a:solidFill>
                <a:srgbClr val="000000"/>
              </a:solidFill>
              <a:effectLst/>
              <a:uFillTx/>
              <a:latin typeface="Times New Roman"/>
            </a:endParaRPr>
          </a:p>
        </p:txBody>
      </p:sp>
      <p:sp>
        <p:nvSpPr>
          <p:cNvPr id="507" name=""/>
          <p:cNvSpPr/>
          <p:nvPr/>
        </p:nvSpPr>
        <p:spPr>
          <a:xfrm>
            <a:off x="7772400" y="1841400"/>
            <a:ext cx="457200" cy="36828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I</a:t>
            </a:r>
            <a:endParaRPr b="0" lang="en-US" sz="1800" strike="noStrike" u="none">
              <a:solidFill>
                <a:srgbClr val="000000"/>
              </a:solidFill>
              <a:effectLst/>
              <a:uFillTx/>
              <a:latin typeface="Times New Roman"/>
            </a:endParaRPr>
          </a:p>
        </p:txBody>
      </p:sp>
      <p:cxnSp>
        <p:nvCxnSpPr>
          <p:cNvPr id="508" name=""/>
          <p:cNvCxnSpPr>
            <a:stCxn id="466" idx="3"/>
            <a:endCxn id="492" idx="1"/>
          </p:cNvCxnSpPr>
          <p:nvPr/>
        </p:nvCxnSpPr>
        <p:spPr>
          <a:xfrm>
            <a:off x="4572000" y="2031840"/>
            <a:ext cx="915120" cy="1524960"/>
          </a:xfrm>
          <a:prstGeom prst="curvedConnector5">
            <a:avLst>
              <a:gd name="adj1" fmla="val 49980"/>
              <a:gd name="adj2" fmla="val 49988"/>
              <a:gd name="adj3" fmla="val 49980"/>
            </a:avLst>
          </a:prstGeom>
          <a:ln w="9360">
            <a:solidFill>
              <a:srgbClr val="00cc66"/>
            </a:solidFill>
            <a:miter/>
            <a:tailEnd len="med" type="triangle" w="med"/>
          </a:ln>
        </p:spPr>
      </p:cxnSp>
      <p:cxnSp>
        <p:nvCxnSpPr>
          <p:cNvPr id="509" name=""/>
          <p:cNvCxnSpPr>
            <a:stCxn id="466" idx="3"/>
            <a:endCxn id="480" idx="1"/>
          </p:cNvCxnSpPr>
          <p:nvPr/>
        </p:nvCxnSpPr>
        <p:spPr>
          <a:xfrm>
            <a:off x="4572000" y="2031480"/>
            <a:ext cx="915120" cy="762840"/>
          </a:xfrm>
          <a:prstGeom prst="curvedConnector5">
            <a:avLst>
              <a:gd name="adj1" fmla="val 49980"/>
              <a:gd name="adj2" fmla="val 50000"/>
              <a:gd name="adj3" fmla="val 49980"/>
            </a:avLst>
          </a:prstGeom>
          <a:ln w="9360">
            <a:solidFill>
              <a:srgbClr val="00cc66"/>
            </a:solidFill>
            <a:miter/>
            <a:tailEnd len="med" type="triangle" w="med"/>
          </a:ln>
        </p:spPr>
      </p:cxnSp>
      <p:cxnSp>
        <p:nvCxnSpPr>
          <p:cNvPr id="510" name=""/>
          <p:cNvCxnSpPr>
            <a:stCxn id="466" idx="3"/>
            <a:endCxn id="468" idx="1"/>
          </p:cNvCxnSpPr>
          <p:nvPr/>
        </p:nvCxnSpPr>
        <p:spPr>
          <a:xfrm>
            <a:off x="4572000" y="2031480"/>
            <a:ext cx="915120" cy="1080"/>
          </a:xfrm>
          <a:prstGeom prst="curvedConnector2">
            <a:avLst/>
          </a:prstGeom>
          <a:ln w="9360">
            <a:solidFill>
              <a:srgbClr val="00cc66"/>
            </a:solidFill>
            <a:miter/>
            <a:tailEnd len="med" type="triangle" w="med"/>
          </a:ln>
        </p:spPr>
      </p:cxnSp>
      <p:cxnSp>
        <p:nvCxnSpPr>
          <p:cNvPr id="511" name=""/>
          <p:cNvCxnSpPr>
            <a:stCxn id="478" idx="3"/>
            <a:endCxn id="468" idx="1"/>
          </p:cNvCxnSpPr>
          <p:nvPr/>
        </p:nvCxnSpPr>
        <p:spPr>
          <a:xfrm flipV="1">
            <a:off x="4572000" y="2031120"/>
            <a:ext cx="915120" cy="762840"/>
          </a:xfrm>
          <a:prstGeom prst="curvedConnector5">
            <a:avLst>
              <a:gd name="adj1" fmla="val 49980"/>
              <a:gd name="adj2" fmla="val 50000"/>
              <a:gd name="adj3" fmla="val 49980"/>
            </a:avLst>
          </a:prstGeom>
          <a:ln w="9360">
            <a:solidFill>
              <a:srgbClr val="3333cc"/>
            </a:solidFill>
            <a:miter/>
            <a:tailEnd len="med" type="triangle" w="med"/>
          </a:ln>
        </p:spPr>
      </p:cxnSp>
      <p:cxnSp>
        <p:nvCxnSpPr>
          <p:cNvPr id="512" name=""/>
          <p:cNvCxnSpPr>
            <a:stCxn id="478" idx="3"/>
            <a:endCxn id="480" idx="1"/>
          </p:cNvCxnSpPr>
          <p:nvPr/>
        </p:nvCxnSpPr>
        <p:spPr>
          <a:xfrm>
            <a:off x="4572000" y="2793600"/>
            <a:ext cx="915120" cy="1080"/>
          </a:xfrm>
          <a:prstGeom prst="curvedConnector2">
            <a:avLst/>
          </a:prstGeom>
          <a:ln w="9360">
            <a:solidFill>
              <a:srgbClr val="3333cc"/>
            </a:solidFill>
            <a:miter/>
            <a:tailEnd len="med" type="triangle" w="med"/>
          </a:ln>
        </p:spPr>
      </p:cxnSp>
      <p:cxnSp>
        <p:nvCxnSpPr>
          <p:cNvPr id="513" name=""/>
          <p:cNvCxnSpPr>
            <a:stCxn id="478" idx="3"/>
            <a:endCxn id="492" idx="1"/>
          </p:cNvCxnSpPr>
          <p:nvPr/>
        </p:nvCxnSpPr>
        <p:spPr>
          <a:xfrm>
            <a:off x="4572000" y="2793600"/>
            <a:ext cx="915120" cy="762840"/>
          </a:xfrm>
          <a:prstGeom prst="curvedConnector5">
            <a:avLst>
              <a:gd name="adj1" fmla="val 49980"/>
              <a:gd name="adj2" fmla="val 50000"/>
              <a:gd name="adj3" fmla="val 49980"/>
            </a:avLst>
          </a:prstGeom>
          <a:ln w="9360">
            <a:solidFill>
              <a:srgbClr val="3333cc"/>
            </a:solidFill>
            <a:miter/>
            <a:tailEnd len="med" type="triangle" w="med"/>
          </a:ln>
        </p:spPr>
      </p:cxnSp>
      <p:cxnSp>
        <p:nvCxnSpPr>
          <p:cNvPr id="514" name=""/>
          <p:cNvCxnSpPr>
            <a:stCxn id="490" idx="3"/>
            <a:endCxn id="468" idx="1"/>
          </p:cNvCxnSpPr>
          <p:nvPr/>
        </p:nvCxnSpPr>
        <p:spPr>
          <a:xfrm flipV="1">
            <a:off x="4572000" y="2031480"/>
            <a:ext cx="915120" cy="1524960"/>
          </a:xfrm>
          <a:prstGeom prst="curvedConnector5">
            <a:avLst>
              <a:gd name="adj1" fmla="val 49980"/>
              <a:gd name="adj2" fmla="val 49988"/>
              <a:gd name="adj3" fmla="val 49980"/>
            </a:avLst>
          </a:prstGeom>
          <a:ln w="9360">
            <a:solidFill>
              <a:srgbClr val="ff6600"/>
            </a:solidFill>
            <a:miter/>
            <a:tailEnd len="med" type="triangle" w="med"/>
          </a:ln>
        </p:spPr>
      </p:cxnSp>
      <p:cxnSp>
        <p:nvCxnSpPr>
          <p:cNvPr id="515" name=""/>
          <p:cNvCxnSpPr>
            <a:stCxn id="490" idx="3"/>
            <a:endCxn id="480" idx="1"/>
          </p:cNvCxnSpPr>
          <p:nvPr/>
        </p:nvCxnSpPr>
        <p:spPr>
          <a:xfrm flipV="1">
            <a:off x="4572000" y="2793240"/>
            <a:ext cx="915120" cy="762840"/>
          </a:xfrm>
          <a:prstGeom prst="curvedConnector5">
            <a:avLst>
              <a:gd name="adj1" fmla="val 49980"/>
              <a:gd name="adj2" fmla="val 50000"/>
              <a:gd name="adj3" fmla="val 49980"/>
            </a:avLst>
          </a:prstGeom>
          <a:ln w="9360">
            <a:solidFill>
              <a:srgbClr val="ff6600"/>
            </a:solidFill>
            <a:miter/>
            <a:tailEnd len="med" type="triangle" w="med"/>
          </a:ln>
        </p:spPr>
      </p:cxnSp>
      <p:cxnSp>
        <p:nvCxnSpPr>
          <p:cNvPr id="516" name=""/>
          <p:cNvCxnSpPr>
            <a:stCxn id="490" idx="3"/>
            <a:endCxn id="492" idx="1"/>
          </p:cNvCxnSpPr>
          <p:nvPr/>
        </p:nvCxnSpPr>
        <p:spPr>
          <a:xfrm>
            <a:off x="4572000" y="3555720"/>
            <a:ext cx="915120" cy="1080"/>
          </a:xfrm>
          <a:prstGeom prst="curvedConnector2">
            <a:avLst/>
          </a:prstGeom>
          <a:ln w="9360">
            <a:solidFill>
              <a:srgbClr val="ff6600"/>
            </a:solidFill>
            <a:miter/>
            <a:tailEnd len="med" type="triangle" w="med"/>
          </a:ln>
        </p:spPr>
      </p:cxnSp>
      <p:sp>
        <p:nvSpPr>
          <p:cNvPr id="517" name=""/>
          <p:cNvSpPr/>
          <p:nvPr/>
        </p:nvSpPr>
        <p:spPr>
          <a:xfrm>
            <a:off x="1905120" y="2374920"/>
            <a:ext cx="914400" cy="838080"/>
          </a:xfrm>
          <a:prstGeom prst="hexagon">
            <a:avLst>
              <a:gd name="adj" fmla="val 27277"/>
              <a:gd name="vf" fmla="val 115470"/>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518" name=""/>
          <p:cNvGrpSpPr/>
          <p:nvPr/>
        </p:nvGrpSpPr>
        <p:grpSpPr>
          <a:xfrm>
            <a:off x="2031840" y="2451240"/>
            <a:ext cx="685800" cy="685800"/>
            <a:chOff x="2031840" y="2451240"/>
            <a:chExt cx="685800" cy="685800"/>
          </a:xfrm>
        </p:grpSpPr>
        <p:sp>
          <p:nvSpPr>
            <p:cNvPr id="519" name=""/>
            <p:cNvSpPr/>
            <p:nvPr/>
          </p:nvSpPr>
          <p:spPr>
            <a:xfrm>
              <a:off x="2031840" y="2451240"/>
              <a:ext cx="685800" cy="685800"/>
            </a:xfrm>
            <a:prstGeom prst="sun">
              <a:avLst>
                <a:gd name="adj" fmla="val 25000"/>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0" name=""/>
            <p:cNvSpPr/>
            <p:nvPr/>
          </p:nvSpPr>
          <p:spPr>
            <a:xfrm>
              <a:off x="2179440" y="2646720"/>
              <a:ext cx="439920" cy="336600"/>
            </a:xfrm>
            <a:prstGeom prst="rect">
              <a:avLst/>
            </a:prstGeom>
            <a:solidFill>
              <a:srgbClr val="ffff00"/>
            </a:solid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a:t>
              </a:r>
              <a:r>
                <a:rPr b="1" lang="en-US" sz="1400" strike="noStrike" u="none" baseline="-25000">
                  <a:solidFill>
                    <a:srgbClr val="000000"/>
                  </a:solidFill>
                  <a:effectLst/>
                  <a:uFillTx/>
                  <a:latin typeface="Times New Roman"/>
                </a:rPr>
                <a:t>2</a:t>
              </a:r>
              <a:endParaRPr b="0" lang="en-US" sz="1400" strike="noStrike" u="none">
                <a:solidFill>
                  <a:srgbClr val="000000"/>
                </a:solidFill>
                <a:effectLst/>
                <a:uFillTx/>
                <a:latin typeface="Times New Roman"/>
              </a:endParaRPr>
            </a:p>
          </p:txBody>
        </p:sp>
      </p:grpSp>
      <p:grpSp>
        <p:nvGrpSpPr>
          <p:cNvPr id="521" name=""/>
          <p:cNvGrpSpPr/>
          <p:nvPr/>
        </p:nvGrpSpPr>
        <p:grpSpPr>
          <a:xfrm>
            <a:off x="152280" y="3681360"/>
            <a:ext cx="1067040" cy="1068120"/>
            <a:chOff x="152280" y="3681360"/>
            <a:chExt cx="1067040" cy="1068120"/>
          </a:xfrm>
        </p:grpSpPr>
        <p:sp>
          <p:nvSpPr>
            <p:cNvPr id="522" name=""/>
            <p:cNvSpPr/>
            <p:nvPr/>
          </p:nvSpPr>
          <p:spPr>
            <a:xfrm>
              <a:off x="152280" y="3681360"/>
              <a:ext cx="1067040" cy="1068120"/>
            </a:xfrm>
            <a:prstGeom prst="sun">
              <a:avLst>
                <a:gd name="adj" fmla="val 25000"/>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3" name=""/>
            <p:cNvSpPr/>
            <p:nvPr/>
          </p:nvSpPr>
          <p:spPr>
            <a:xfrm>
              <a:off x="380880" y="3986640"/>
              <a:ext cx="685800" cy="40572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Times New Roman"/>
                </a:rPr>
                <a:t>CH</a:t>
              </a:r>
              <a:r>
                <a:rPr b="1" lang="en-US" sz="1800" strike="noStrike" u="none" baseline="-25000">
                  <a:solidFill>
                    <a:srgbClr val="ffffff"/>
                  </a:solidFill>
                  <a:effectLst/>
                  <a:uFillTx/>
                  <a:latin typeface="Times New Roman"/>
                </a:rPr>
                <a:t>4</a:t>
              </a:r>
              <a:endParaRPr b="0" lang="en-US" sz="1800" strike="noStrike" u="none">
                <a:solidFill>
                  <a:srgbClr val="000000"/>
                </a:solidFill>
                <a:effectLst/>
                <a:uFillTx/>
                <a:latin typeface="Times New Roman"/>
              </a:endParaRPr>
            </a:p>
          </p:txBody>
        </p:sp>
      </p:grpSp>
      <p:sp>
        <p:nvSpPr>
          <p:cNvPr id="524" name=""/>
          <p:cNvSpPr/>
          <p:nvPr/>
        </p:nvSpPr>
        <p:spPr>
          <a:xfrm>
            <a:off x="533520" y="2527200"/>
            <a:ext cx="1371600" cy="1067040"/>
          </a:xfrm>
          <a:custGeom>
            <a:avLst/>
            <a:gdLst>
              <a:gd name="textAreaLeft" fmla="*/ 0 w 1371600"/>
              <a:gd name="textAreaRight" fmla="*/ 1371960 w 1371600"/>
              <a:gd name="textAreaTop" fmla="*/ 0 h 1067040"/>
              <a:gd name="textAreaBottom" fmla="*/ 1067400 h 1067040"/>
            </a:gdLst>
            <a:ahLst/>
            <a:cxnLst/>
            <a:rect l="textAreaLeft" t="textAreaTop" r="textAreaRight" b="textAreaBottom"/>
            <a:pathLst>
              <a:path w="21600" h="21600">
                <a:moveTo>
                  <a:pt x="0" y="21600"/>
                </a:moveTo>
                <a:lnTo>
                  <a:pt x="0" y="12160"/>
                </a:lnTo>
                <a:arcTo wR="12427" hR="9260" stAng="10800000" swAng="5400000"/>
                <a:lnTo>
                  <a:pt x="15100" y="2900"/>
                </a:lnTo>
                <a:lnTo>
                  <a:pt x="15100" y="0"/>
                </a:lnTo>
                <a:lnTo>
                  <a:pt x="21600" y="6079"/>
                </a:lnTo>
                <a:lnTo>
                  <a:pt x="15100" y="12158"/>
                </a:lnTo>
                <a:lnTo>
                  <a:pt x="15100" y="9258"/>
                </a:lnTo>
                <a:lnTo>
                  <a:pt x="12427" y="9258"/>
                </a:lnTo>
                <a:arcTo wR="6069" hR="2902" stAng="16200000" swAng="-5400000"/>
                <a:lnTo>
                  <a:pt x="6358" y="21600"/>
                </a:lnTo>
                <a:close/>
              </a:path>
            </a:pathLst>
          </a:cu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5" name=""/>
          <p:cNvSpPr/>
          <p:nvPr/>
        </p:nvSpPr>
        <p:spPr>
          <a:xfrm>
            <a:off x="2286000" y="1917720"/>
            <a:ext cx="457200" cy="457200"/>
          </a:xfrm>
          <a:custGeom>
            <a:avLst/>
            <a:gdLst>
              <a:gd name="textAreaLeft" fmla="*/ 0 w 457200"/>
              <a:gd name="textAreaRight" fmla="*/ 457560 w 457200"/>
              <a:gd name="textAreaTop" fmla="*/ 0 h 457200"/>
              <a:gd name="textAreaBottom" fmla="*/ 457560 h 457200"/>
            </a:gdLst>
            <a:ahLst/>
            <a:cxnLst/>
            <a:rect l="textAreaLeft" t="textAreaTop" r="textAreaRight" b="textAreaBottom"/>
            <a:pathLst>
              <a:path w="21600" h="21600">
                <a:moveTo>
                  <a:pt x="0" y="21600"/>
                </a:moveTo>
                <a:lnTo>
                  <a:pt x="0" y="12160"/>
                </a:lnTo>
                <a:arcTo wR="12427" hR="9260" stAng="10800000" swAng="5400000"/>
                <a:lnTo>
                  <a:pt x="15100" y="2900"/>
                </a:lnTo>
                <a:lnTo>
                  <a:pt x="15100" y="0"/>
                </a:lnTo>
                <a:lnTo>
                  <a:pt x="21600" y="6079"/>
                </a:lnTo>
                <a:lnTo>
                  <a:pt x="15100" y="12158"/>
                </a:lnTo>
                <a:lnTo>
                  <a:pt x="15100" y="9258"/>
                </a:lnTo>
                <a:lnTo>
                  <a:pt x="12427" y="9258"/>
                </a:lnTo>
                <a:arcTo wR="6069" hR="2902" stAng="16200000" swAng="-5400000"/>
                <a:lnTo>
                  <a:pt x="6358" y="21600"/>
                </a:lnTo>
                <a:close/>
              </a:path>
            </a:pathLst>
          </a:cu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6" name=""/>
          <p:cNvSpPr/>
          <p:nvPr/>
        </p:nvSpPr>
        <p:spPr>
          <a:xfrm flipV="1">
            <a:off x="2286000" y="3213000"/>
            <a:ext cx="457200" cy="470160"/>
          </a:xfrm>
          <a:custGeom>
            <a:avLst/>
            <a:gdLst>
              <a:gd name="textAreaLeft" fmla="*/ 0 w 457200"/>
              <a:gd name="textAreaRight" fmla="*/ 457560 w 457200"/>
              <a:gd name="textAreaTop" fmla="*/ 360 h 470160"/>
              <a:gd name="textAreaBottom" fmla="*/ 470880 h 470160"/>
            </a:gdLst>
            <a:ahLst/>
            <a:cxnLst/>
            <a:rect l="textAreaLeft" t="textAreaTop" r="textAreaRight" b="textAreaBottom"/>
            <a:pathLst>
              <a:path w="21600" h="21600">
                <a:moveTo>
                  <a:pt x="0" y="21600"/>
                </a:moveTo>
                <a:lnTo>
                  <a:pt x="0" y="12160"/>
                </a:lnTo>
                <a:arcTo wR="12427" hR="9260" stAng="10800000" swAng="5400000"/>
                <a:lnTo>
                  <a:pt x="15100" y="2900"/>
                </a:lnTo>
                <a:lnTo>
                  <a:pt x="15100" y="0"/>
                </a:lnTo>
                <a:lnTo>
                  <a:pt x="21600" y="6079"/>
                </a:lnTo>
                <a:lnTo>
                  <a:pt x="15100" y="12158"/>
                </a:lnTo>
                <a:lnTo>
                  <a:pt x="15100" y="9258"/>
                </a:lnTo>
                <a:lnTo>
                  <a:pt x="12427" y="9258"/>
                </a:lnTo>
                <a:arcTo wR="6069" hR="2902" stAng="16200000" swAng="-5400000"/>
                <a:lnTo>
                  <a:pt x="6358" y="21600"/>
                </a:lnTo>
                <a:close/>
              </a:path>
            </a:pathLst>
          </a:cu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7" name=""/>
          <p:cNvSpPr/>
          <p:nvPr/>
        </p:nvSpPr>
        <p:spPr>
          <a:xfrm>
            <a:off x="1905120" y="4051440"/>
            <a:ext cx="5945040" cy="2940480"/>
          </a:xfrm>
          <a:prstGeom prst="rect">
            <a:avLst/>
          </a:prstGeom>
          <a:noFill/>
          <a:ln w="0">
            <a:noFill/>
          </a:ln>
        </p:spPr>
        <p:style>
          <a:lnRef idx="0"/>
          <a:fillRef idx="0"/>
          <a:effectRef idx="0"/>
          <a:fontRef idx="minor"/>
        </p:style>
        <p:txBody>
          <a:bodyPr lIns="90000" rIns="90000" tIns="46800" bIns="46800" anchor="t">
            <a:spAutoFit/>
          </a:bodyPr>
          <a:p>
            <a:pPr marL="223920" indent="-223920"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Unique Features</a:t>
            </a:r>
            <a:endParaRPr b="0" lang="en-US" sz="2400" strike="noStrike" u="none">
              <a:solidFill>
                <a:srgbClr val="000000"/>
              </a:solidFill>
              <a:effectLst/>
              <a:uFillTx/>
              <a:latin typeface="Times New Roman"/>
            </a:endParaRPr>
          </a:p>
          <a:p>
            <a:pPr marL="223920" indent="-22392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Continuous System Health Monitoring</a:t>
            </a:r>
            <a:endParaRPr b="0" lang="en-US" sz="1600" strike="noStrike" u="none">
              <a:solidFill>
                <a:srgbClr val="000000"/>
              </a:solidFill>
              <a:effectLst/>
              <a:uFillTx/>
              <a:latin typeface="Times New Roman"/>
            </a:endParaRPr>
          </a:p>
          <a:p>
            <a:pPr lvl="1" marL="569880" indent="-23184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Power Output / Fuel Cell Performance</a:t>
            </a:r>
            <a:endParaRPr b="0" lang="en-US" sz="1600" strike="noStrike" u="none">
              <a:solidFill>
                <a:srgbClr val="000000"/>
              </a:solidFill>
              <a:effectLst/>
              <a:uFillTx/>
              <a:latin typeface="Times New Roman"/>
            </a:endParaRPr>
          </a:p>
          <a:p>
            <a:pPr lvl="1" marL="569880" indent="-23184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Internal Fuel Cell Heating</a:t>
            </a:r>
            <a:endParaRPr b="0" lang="en-US" sz="1600" strike="noStrike" u="none">
              <a:solidFill>
                <a:srgbClr val="000000"/>
              </a:solidFill>
              <a:effectLst/>
              <a:uFillTx/>
              <a:latin typeface="Times New Roman"/>
            </a:endParaRPr>
          </a:p>
          <a:p>
            <a:pPr lvl="1" marL="569880" indent="-231840">
              <a:lnSpc>
                <a:spcPct val="100000"/>
              </a:lnSpc>
              <a:spcAft>
                <a:spcPts val="4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H</a:t>
            </a:r>
            <a:r>
              <a:rPr b="1" lang="en-US" sz="1600" strike="noStrike" u="none" baseline="-25000">
                <a:solidFill>
                  <a:srgbClr val="000000"/>
                </a:solidFill>
                <a:effectLst/>
                <a:uFillTx/>
                <a:latin typeface="Times New Roman"/>
              </a:rPr>
              <a:t>2</a:t>
            </a:r>
            <a:r>
              <a:rPr b="1" lang="en-US" sz="1600" strike="noStrike" u="none">
                <a:solidFill>
                  <a:srgbClr val="000000"/>
                </a:solidFill>
                <a:effectLst/>
                <a:uFillTx/>
                <a:latin typeface="Times New Roman"/>
              </a:rPr>
              <a:t> Leak Detection</a:t>
            </a:r>
            <a:endParaRPr b="0" lang="en-US" sz="1600" strike="noStrike" u="none">
              <a:solidFill>
                <a:srgbClr val="000000"/>
              </a:solidFill>
              <a:effectLst/>
              <a:uFillTx/>
              <a:latin typeface="Times New Roman"/>
            </a:endParaRPr>
          </a:p>
          <a:p>
            <a:pPr marL="223920" indent="-223920">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Building Block Approach Ensures N+3 Redundancy</a:t>
            </a:r>
            <a:endParaRPr b="0" lang="en-US" sz="1600" strike="noStrike" u="none">
              <a:solidFill>
                <a:srgbClr val="000000"/>
              </a:solidFill>
              <a:effectLst/>
              <a:uFillTx/>
              <a:latin typeface="Times New Roman"/>
            </a:endParaRPr>
          </a:p>
          <a:p>
            <a:pPr lvl="1" marL="569880" indent="-231840">
              <a:lnSpc>
                <a:spcPct val="100000"/>
              </a:lnSpc>
              <a:spcAft>
                <a:spcPts val="4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No need for UPS, diesels, and corresponding Infrastructure</a:t>
            </a:r>
            <a:endParaRPr b="0" lang="en-US" sz="1600" strike="noStrike" u="none">
              <a:solidFill>
                <a:srgbClr val="000000"/>
              </a:solidFill>
              <a:effectLst/>
              <a:uFillTx/>
              <a:latin typeface="Times New Roman"/>
            </a:endParaRPr>
          </a:p>
          <a:p>
            <a:pPr lvl="1" marL="569880" indent="-231840">
              <a:lnSpc>
                <a:spcPct val="100000"/>
              </a:lnSpc>
              <a:spcAft>
                <a:spcPts val="4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Excess cell capacity will be used to provide additional reliability</a:t>
            </a:r>
            <a:endParaRPr b="0" lang="en-US" sz="1600" strike="noStrike" u="none">
              <a:solidFill>
                <a:srgbClr val="000000"/>
              </a:solidFill>
              <a:effectLst/>
              <a:uFillTx/>
              <a:latin typeface="Times New Roman"/>
            </a:endParaRPr>
          </a:p>
          <a:p>
            <a:pPr marL="223920" indent="-223920">
              <a:spcBef>
                <a:spcPts val="400"/>
              </a:spcBef>
              <a:spcAft>
                <a:spcPts val="4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28" name=""/>
          <p:cNvSpPr/>
          <p:nvPr/>
        </p:nvSpPr>
        <p:spPr>
          <a:xfrm>
            <a:off x="3852000" y="1467360"/>
            <a:ext cx="123048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Fuel Cell Stacks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29" name=""/>
          <p:cNvGraphicFramePr/>
          <p:nvPr/>
        </p:nvGraphicFramePr>
        <p:xfrm>
          <a:off x="1523880" y="1395360"/>
          <a:ext cx="6097680" cy="4068720"/>
        </p:xfrm>
        <a:graphic>
          <a:graphicData uri="http://schemas.openxmlformats.org/presentationml/2006/ole">
            <p:oleObj r:id="rId1" spid="">
              <p:embed/>
              <p:pic>
                <p:nvPicPr>
                  <p:cNvPr id="530" name="" descr=""/>
                  <p:cNvPicPr/>
                  <p:nvPr/>
                </p:nvPicPr>
                <p:blipFill>
                  <a:blip r:embed="rId2"/>
                  <a:stretch/>
                </p:blipFill>
                <p:spPr>
                  <a:xfrm>
                    <a:off x="1523880" y="1395360"/>
                    <a:ext cx="6097680" cy="4068720"/>
                  </a:xfrm>
                  <a:prstGeom prst="rect">
                    <a:avLst/>
                  </a:prstGeom>
                  <a:noFill/>
                  <a:ln w="0">
                    <a:noFill/>
                  </a:ln>
                </p:spPr>
              </p:pic>
            </p:oleObj>
          </a:graphicData>
        </a:graphic>
      </p:graphicFrame>
      <p:graphicFrame>
        <p:nvGraphicFramePr>
          <p:cNvPr id="531" name=""/>
          <p:cNvGraphicFramePr/>
          <p:nvPr/>
        </p:nvGraphicFramePr>
        <p:xfrm>
          <a:off x="1523880" y="2027160"/>
          <a:ext cx="6097680" cy="4068720"/>
        </p:xfrm>
        <a:graphic>
          <a:graphicData uri="http://schemas.openxmlformats.org/presentationml/2006/ole">
            <p:oleObj r:id="rId3" spid="">
              <p:embed/>
              <p:pic>
                <p:nvPicPr>
                  <p:cNvPr id="532" name="" descr=""/>
                  <p:cNvPicPr/>
                  <p:nvPr/>
                </p:nvPicPr>
                <p:blipFill>
                  <a:blip r:embed="rId4"/>
                  <a:stretch/>
                </p:blipFill>
                <p:spPr>
                  <a:xfrm>
                    <a:off x="1523880" y="2027160"/>
                    <a:ext cx="6097680" cy="4068720"/>
                  </a:xfrm>
                  <a:prstGeom prst="rect">
                    <a:avLst/>
                  </a:prstGeom>
                  <a:noFill/>
                  <a:ln w="0">
                    <a:noFill/>
                  </a:ln>
                </p:spPr>
              </p:pic>
            </p:oleObj>
          </a:graphicData>
        </a:graphic>
      </p:graphicFrame>
      <p:sp>
        <p:nvSpPr>
          <p:cNvPr id="533" name=""/>
          <p:cNvSpPr/>
          <p:nvPr/>
        </p:nvSpPr>
        <p:spPr>
          <a:xfrm>
            <a:off x="152280" y="228600"/>
            <a:ext cx="876312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br>
              <a:rPr sz="2800"/>
            </a:br>
            <a:r>
              <a:rPr b="1" i="1" lang="en-US" sz="2400" strike="noStrike" u="none">
                <a:solidFill>
                  <a:srgbClr val="000000"/>
                </a:solidFill>
                <a:effectLst/>
                <a:uFillTx/>
                <a:latin typeface="Times New Roman"/>
              </a:rPr>
              <a:t>Economic Comparison of Generation Sources</a:t>
            </a:r>
            <a:br>
              <a:rPr sz="2400"/>
            </a:br>
            <a:r>
              <a:rPr b="1" i="1" lang="en-US" sz="2400" strike="noStrike" u="none">
                <a:solidFill>
                  <a:srgbClr val="000000"/>
                </a:solidFill>
                <a:effectLst/>
                <a:uFillTx/>
                <a:latin typeface="Times New Roman"/>
              </a:rPr>
              <a:t>At the Point of Use on an Annual Basis Per kW of Capacity</a:t>
            </a:r>
            <a:endParaRPr b="0" lang="en-US" sz="2400" strike="noStrike" u="none">
              <a:solidFill>
                <a:srgbClr val="000000"/>
              </a:solidFill>
              <a:effectLst/>
              <a:uFillTx/>
              <a:latin typeface="Times New Roman"/>
            </a:endParaRPr>
          </a:p>
        </p:txBody>
      </p:sp>
      <p:sp>
        <p:nvSpPr>
          <p:cNvPr id="534" name=""/>
          <p:cNvSpPr/>
          <p:nvPr/>
        </p:nvSpPr>
        <p:spPr>
          <a:xfrm>
            <a:off x="-6480" y="6584400"/>
            <a:ext cx="244332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Enron Wholesale, PowerTek, Fuel Cell Energy</a:t>
            </a:r>
            <a:endParaRPr b="0" lang="en-US" sz="800" strike="noStrike" u="none">
              <a:solidFill>
                <a:srgbClr val="000000"/>
              </a:solidFill>
              <a:effectLst/>
              <a:uFillTx/>
              <a:latin typeface="Times New Roman"/>
            </a:endParaRPr>
          </a:p>
        </p:txBody>
      </p:sp>
      <p:sp>
        <p:nvSpPr>
          <p:cNvPr id="535" name=""/>
          <p:cNvSpPr/>
          <p:nvPr/>
        </p:nvSpPr>
        <p:spPr>
          <a:xfrm>
            <a:off x="1234800" y="6293520"/>
            <a:ext cx="7626960" cy="24660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Note: Assumes an interest  rate of 12%, 8760 run hours per year, twenty year lifespan and financing, and a 10 cent per kWhr  rate for the grid price</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6" name="PlaceHolder 1"/>
          <p:cNvSpPr>
            <a:spLocks noGrp="1"/>
          </p:cNvSpPr>
          <p:nvPr>
            <p:ph type="title"/>
          </p:nvPr>
        </p:nvSpPr>
        <p:spPr>
          <a:xfrm>
            <a:off x="152280" y="228240"/>
            <a:ext cx="876312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br>
              <a:rPr sz="2800"/>
            </a:br>
            <a:r>
              <a:rPr b="1" lang="en-US" sz="2800" strike="noStrike" u="none">
                <a:solidFill>
                  <a:srgbClr val="000000"/>
                </a:solidFill>
                <a:effectLst/>
                <a:uFillTx/>
                <a:latin typeface="Times New Roman"/>
              </a:rPr>
              <a:t>Economic Comparison of Generation Sources</a:t>
            </a:r>
            <a:br>
              <a:rPr sz="2800"/>
            </a:br>
            <a:r>
              <a:rPr b="1" lang="en-US" sz="2800" strike="noStrike" u="none">
                <a:solidFill>
                  <a:srgbClr val="000000"/>
                </a:solidFill>
                <a:effectLst/>
                <a:uFillTx/>
                <a:latin typeface="Times New Roman"/>
              </a:rPr>
              <a:t>At the Point of Use</a:t>
            </a:r>
            <a:endParaRPr b="1" i="1" lang="en-US" sz="2800" strike="noStrike" u="none">
              <a:solidFill>
                <a:srgbClr val="000000"/>
              </a:solidFill>
              <a:effectLst/>
              <a:uFillTx/>
              <a:latin typeface="Times New Roman"/>
            </a:endParaRPr>
          </a:p>
        </p:txBody>
      </p:sp>
      <p:graphicFrame>
        <p:nvGraphicFramePr>
          <p:cNvPr id="537" name=""/>
          <p:cNvGraphicFramePr/>
          <p:nvPr/>
        </p:nvGraphicFramePr>
        <p:xfrm>
          <a:off x="304920" y="1892160"/>
          <a:ext cx="8534160" cy="4940280"/>
        </p:xfrm>
        <a:graphic>
          <a:graphicData uri="http://schemas.openxmlformats.org/presentationml/2006/ole">
            <p:oleObj progId="Word.Document.12" r:id="rId1" spid="">
              <p:embed/>
              <p:pic>
                <p:nvPicPr>
                  <p:cNvPr id="538" name="" descr=""/>
                  <p:cNvPicPr/>
                  <p:nvPr/>
                </p:nvPicPr>
                <p:blipFill>
                  <a:blip r:embed="rId2"/>
                  <a:stretch/>
                </p:blipFill>
                <p:spPr>
                  <a:xfrm>
                    <a:off x="304920" y="1892160"/>
                    <a:ext cx="8534160" cy="4940280"/>
                  </a:xfrm>
                  <a:prstGeom prst="rect">
                    <a:avLst/>
                  </a:prstGeom>
                  <a:noFill/>
                  <a:ln w="0">
                    <a:noFill/>
                  </a:ln>
                </p:spPr>
              </p:pic>
            </p:oleObj>
          </a:graphicData>
        </a:graphic>
      </p:graphicFrame>
      <p:sp>
        <p:nvSpPr>
          <p:cNvPr id="539" name=""/>
          <p:cNvSpPr/>
          <p:nvPr/>
        </p:nvSpPr>
        <p:spPr>
          <a:xfrm>
            <a:off x="142200" y="6584400"/>
            <a:ext cx="336204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Enron Wholesale, PowerTek, Fuel Cell Energy, DTE Energy Trading</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0" name=""/>
          <p:cNvSpPr/>
          <p:nvPr/>
        </p:nvSpPr>
        <p:spPr>
          <a:xfrm>
            <a:off x="685800" y="609480"/>
            <a:ext cx="7772400" cy="8384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1" name=""/>
          <p:cNvSpPr/>
          <p:nvPr/>
        </p:nvSpPr>
        <p:spPr>
          <a:xfrm>
            <a:off x="184320" y="4931280"/>
            <a:ext cx="4387680" cy="703800"/>
          </a:xfrm>
          <a:prstGeom prst="rect">
            <a:avLst/>
          </a:prstGeom>
          <a:solidFill>
            <a:srgbClr val="3333cc"/>
          </a:solidFill>
          <a:ln w="9360">
            <a:solidFill>
              <a:srgbClr val="000000"/>
            </a:solidFill>
            <a:miter/>
          </a:ln>
          <a:effectLst>
            <a:outerShdw dist="107932" dir="13500000" blurRad="0" rotWithShape="0">
              <a:srgbClr val="808080"/>
            </a:outerShdw>
          </a:effectLst>
        </p:spPr>
        <p:style>
          <a:lnRef idx="0"/>
          <a:fillRef idx="0"/>
          <a:effectRef idx="0"/>
          <a:fontRef idx="minor"/>
        </p:style>
        <p:txBody>
          <a:bodyPr lIns="90000" rIns="90000" tIns="46800" bIns="46800" anchor="ctr">
            <a:spAutoFit/>
          </a:bodyPr>
          <a:p>
            <a:pPr marL="235080" indent="-2350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Increased energy efficiency reduces cost per unit of electricity consumed</a:t>
            </a:r>
            <a:endParaRPr b="0" lang="en-US" sz="2000" strike="noStrike" u="none">
              <a:solidFill>
                <a:srgbClr val="000000"/>
              </a:solidFill>
              <a:effectLst/>
              <a:uFillTx/>
              <a:latin typeface="Times New Roman"/>
            </a:endParaRPr>
          </a:p>
        </p:txBody>
      </p:sp>
      <p:sp>
        <p:nvSpPr>
          <p:cNvPr id="542" name=""/>
          <p:cNvSpPr/>
          <p:nvPr/>
        </p:nvSpPr>
        <p:spPr>
          <a:xfrm>
            <a:off x="122400" y="1431000"/>
            <a:ext cx="7802280" cy="39888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Times New Roman"/>
              </a:rPr>
              <a:t>Microprocessors and Fuel Cells have similar development curves</a:t>
            </a:r>
            <a:endParaRPr b="0" lang="en-US" sz="2000" strike="noStrike" u="none">
              <a:solidFill>
                <a:srgbClr val="000000"/>
              </a:solidFill>
              <a:effectLst/>
              <a:uFillTx/>
              <a:latin typeface="Times New Roman"/>
            </a:endParaRPr>
          </a:p>
        </p:txBody>
      </p:sp>
      <p:sp>
        <p:nvSpPr>
          <p:cNvPr id="543" name=""/>
          <p:cNvSpPr/>
          <p:nvPr/>
        </p:nvSpPr>
        <p:spPr>
          <a:xfrm>
            <a:off x="3886200" y="2670480"/>
            <a:ext cx="5165640" cy="703800"/>
          </a:xfrm>
          <a:prstGeom prst="rect">
            <a:avLst/>
          </a:prstGeom>
          <a:solidFill>
            <a:srgbClr val="3333cc"/>
          </a:solidFill>
          <a:ln w="9360">
            <a:solidFill>
              <a:srgbClr val="000000"/>
            </a:solidFill>
            <a:miter/>
          </a:ln>
          <a:effectLst>
            <a:outerShdw dist="107932" dir="13500000" blurRad="0" rotWithShape="0">
              <a:srgbClr val="808080"/>
            </a:outerShdw>
          </a:effectLst>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ffffff"/>
                </a:solidFill>
                <a:effectLst/>
                <a:uFillTx/>
                <a:latin typeface="Times New Roman"/>
              </a:rPr>
              <a:t>Increased fuel cell density results in increased energy, packaging and cost efficiencies.</a:t>
            </a:r>
            <a:endParaRPr b="0" lang="en-US" sz="2000" strike="noStrike" u="none">
              <a:solidFill>
                <a:srgbClr val="000000"/>
              </a:solidFill>
              <a:effectLst/>
              <a:uFillTx/>
              <a:latin typeface="Times New Roman"/>
            </a:endParaRPr>
          </a:p>
        </p:txBody>
      </p:sp>
      <p:pic>
        <p:nvPicPr>
          <p:cNvPr id="544" name="" descr=""/>
          <p:cNvPicPr/>
          <p:nvPr/>
        </p:nvPicPr>
        <p:blipFill>
          <a:blip r:embed="rId1"/>
          <a:stretch/>
        </p:blipFill>
        <p:spPr>
          <a:xfrm>
            <a:off x="152280" y="1949400"/>
            <a:ext cx="3611520" cy="2470320"/>
          </a:xfrm>
          <a:prstGeom prst="rect">
            <a:avLst/>
          </a:prstGeom>
          <a:noFill/>
          <a:ln w="0">
            <a:noFill/>
          </a:ln>
        </p:spPr>
      </p:pic>
      <p:sp>
        <p:nvSpPr>
          <p:cNvPr id="545" name=""/>
          <p:cNvSpPr/>
          <p:nvPr/>
        </p:nvSpPr>
        <p:spPr>
          <a:xfrm>
            <a:off x="1278360" y="844920"/>
            <a:ext cx="6396840" cy="58176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Future Technological Advancement</a:t>
            </a:r>
            <a:endParaRPr b="0" lang="en-US" sz="3200" strike="noStrike" u="none">
              <a:solidFill>
                <a:srgbClr val="000000"/>
              </a:solidFill>
              <a:effectLst/>
              <a:uFillTx/>
              <a:latin typeface="Times New Roman"/>
            </a:endParaRPr>
          </a:p>
        </p:txBody>
      </p:sp>
      <p:sp>
        <p:nvSpPr>
          <p:cNvPr id="546" name=""/>
          <p:cNvSpPr/>
          <p:nvPr/>
        </p:nvSpPr>
        <p:spPr>
          <a:xfrm>
            <a:off x="71640" y="6552720"/>
            <a:ext cx="93780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PowerTek</a:t>
            </a:r>
            <a:endParaRPr b="0" lang="en-US" sz="800" strike="noStrike" u="none">
              <a:solidFill>
                <a:srgbClr val="000000"/>
              </a:solidFill>
              <a:effectLst/>
              <a:uFillTx/>
              <a:latin typeface="Times New Roman"/>
            </a:endParaRPr>
          </a:p>
        </p:txBody>
      </p:sp>
      <p:pic>
        <p:nvPicPr>
          <p:cNvPr id="547" name="" descr=""/>
          <p:cNvPicPr/>
          <p:nvPr/>
        </p:nvPicPr>
        <p:blipFill>
          <a:blip r:embed="rId2"/>
          <a:stretch/>
        </p:blipFill>
        <p:spPr>
          <a:xfrm>
            <a:off x="4876920" y="3683160"/>
            <a:ext cx="3956040" cy="2705040"/>
          </a:xfrm>
          <a:prstGeom prst="rect">
            <a:avLst/>
          </a:prstGeom>
          <a:noFill/>
          <a:ln w="0">
            <a:noFill/>
          </a:ln>
        </p:spPr>
      </p:pic>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Market Size by 2003</a:t>
            </a:r>
            <a:endParaRPr b="1" i="1" lang="en-US" sz="3600" strike="noStrike" u="none">
              <a:solidFill>
                <a:srgbClr val="000000"/>
              </a:solidFill>
              <a:effectLst/>
              <a:uFillTx/>
              <a:latin typeface="Times New Roman"/>
            </a:endParaRPr>
          </a:p>
        </p:txBody>
      </p:sp>
      <p:sp>
        <p:nvSpPr>
          <p:cNvPr id="549" name="PlaceHolder 2"/>
          <p:cNvSpPr>
            <a:spLocks noGrp="1"/>
          </p:cNvSpPr>
          <p:nvPr>
            <p:ph/>
          </p:nvPr>
        </p:nvSpPr>
        <p:spPr>
          <a:xfrm>
            <a:off x="76320" y="6171840"/>
            <a:ext cx="7772400" cy="609480"/>
          </a:xfrm>
          <a:prstGeom prst="rect">
            <a:avLst/>
          </a:prstGeom>
          <a:noFill/>
          <a:ln w="0">
            <a:noFill/>
          </a:ln>
        </p:spPr>
        <p:txBody>
          <a:bodyPr lIns="90000" rIns="90000" tIns="46800" bIns="46800" anchor="t">
            <a:normAutofit fontScale="70000" lnSpcReduction="19999"/>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Source: Based on Bank of America, SRI International, and WWK Consultants data</a:t>
            </a:r>
            <a:endParaRPr b="0" lang="en-US" sz="1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Note: The semiconductor and wireless tower market is retrofit</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sp>
        <p:nvSpPr>
          <p:cNvPr id="550" name=""/>
          <p:cNvSpPr/>
          <p:nvPr/>
        </p:nvSpPr>
        <p:spPr>
          <a:xfrm rot="5400000">
            <a:off x="4381200" y="-114120"/>
            <a:ext cx="381240" cy="8229600"/>
          </a:xfrm>
          <a:custGeom>
            <a:avLst/>
            <a:gdLst>
              <a:gd name="textAreaLeft" fmla="*/ 0 w 381240"/>
              <a:gd name="textAreaRight" fmla="*/ 137520 w 381240"/>
              <a:gd name="textAreaTop" fmla="*/ 214560 h 8229600"/>
              <a:gd name="textAreaBottom" fmla="*/ 8015040 h 82296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1" name=""/>
          <p:cNvSpPr/>
          <p:nvPr/>
        </p:nvSpPr>
        <p:spPr>
          <a:xfrm>
            <a:off x="1620720" y="4916880"/>
            <a:ext cx="5923080" cy="45972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Combined Market Size in 2003 $21.7 Billion</a:t>
            </a:r>
            <a:endParaRPr b="0" lang="en-US" sz="2400" strike="noStrike" u="none">
              <a:solidFill>
                <a:srgbClr val="000000"/>
              </a:solidFill>
              <a:effectLst/>
              <a:uFillTx/>
              <a:latin typeface="Times New Roman"/>
            </a:endParaRPr>
          </a:p>
        </p:txBody>
      </p:sp>
      <p:grpSp>
        <p:nvGrpSpPr>
          <p:cNvPr id="552" name=""/>
          <p:cNvGrpSpPr/>
          <p:nvPr/>
        </p:nvGrpSpPr>
        <p:grpSpPr>
          <a:xfrm>
            <a:off x="544320" y="2858400"/>
            <a:ext cx="7980480" cy="947160"/>
            <a:chOff x="544320" y="2858400"/>
            <a:chExt cx="7980480" cy="947160"/>
          </a:xfrm>
        </p:grpSpPr>
        <p:sp>
          <p:nvSpPr>
            <p:cNvPr id="553" name=""/>
            <p:cNvSpPr/>
            <p:nvPr/>
          </p:nvSpPr>
          <p:spPr>
            <a:xfrm>
              <a:off x="6548400" y="2858400"/>
              <a:ext cx="1976400" cy="94716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The Wireless Tower </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Market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$1.7 Billion</a:t>
              </a:r>
              <a:endParaRPr b="0" lang="en-US" sz="2400" strike="noStrike" u="none">
                <a:solidFill>
                  <a:srgbClr val="000000"/>
                </a:solidFill>
                <a:effectLst/>
                <a:uFillTx/>
                <a:latin typeface="Times New Roman"/>
              </a:endParaRPr>
            </a:p>
          </p:txBody>
        </p:sp>
        <p:sp>
          <p:nvSpPr>
            <p:cNvPr id="554" name=""/>
            <p:cNvSpPr/>
            <p:nvPr/>
          </p:nvSpPr>
          <p:spPr>
            <a:xfrm>
              <a:off x="4416480" y="2858400"/>
              <a:ext cx="2173320" cy="947160"/>
            </a:xfrm>
            <a:prstGeom prst="rect">
              <a:avLst/>
            </a:prstGeom>
            <a:solidFill>
              <a:srgbClr val="008000"/>
            </a:solidFill>
            <a:ln w="9360">
              <a:solidFill>
                <a:srgbClr val="000000"/>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Retrofit Data and </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Optical Center Market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$7 Billion</a:t>
              </a:r>
              <a:endParaRPr b="0" lang="en-US" sz="2400" strike="noStrike" u="none">
                <a:solidFill>
                  <a:srgbClr val="000000"/>
                </a:solidFill>
                <a:effectLst/>
                <a:uFillTx/>
                <a:latin typeface="Times New Roman"/>
              </a:endParaRPr>
            </a:p>
          </p:txBody>
        </p:sp>
        <p:sp>
          <p:nvSpPr>
            <p:cNvPr id="555" name=""/>
            <p:cNvSpPr/>
            <p:nvPr/>
          </p:nvSpPr>
          <p:spPr>
            <a:xfrm>
              <a:off x="2737080" y="2858400"/>
              <a:ext cx="1701000" cy="94716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Semiconductor</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Chip Fab Market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$10 Billion</a:t>
              </a:r>
              <a:endParaRPr b="0" lang="en-US" sz="2400" strike="noStrike" u="none">
                <a:solidFill>
                  <a:srgbClr val="000000"/>
                </a:solidFill>
                <a:effectLst/>
                <a:uFillTx/>
                <a:latin typeface="Times New Roman"/>
              </a:endParaRPr>
            </a:p>
          </p:txBody>
        </p:sp>
        <p:sp>
          <p:nvSpPr>
            <p:cNvPr id="556" name=""/>
            <p:cNvSpPr/>
            <p:nvPr/>
          </p:nvSpPr>
          <p:spPr>
            <a:xfrm>
              <a:off x="544320" y="2858400"/>
              <a:ext cx="2173320" cy="94716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Greenfield Data and </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Optical Center Market</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$3 Billion</a:t>
              </a:r>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Overview</a:t>
            </a:r>
            <a:endParaRPr b="1" i="1" lang="en-US" sz="3600" strike="noStrike" u="none">
              <a:solidFill>
                <a:srgbClr val="000000"/>
              </a:solidFill>
              <a:effectLst/>
              <a:uFillTx/>
              <a:latin typeface="Times New Roman"/>
            </a:endParaRPr>
          </a:p>
        </p:txBody>
      </p:sp>
      <p:sp>
        <p:nvSpPr>
          <p:cNvPr id="48" name="PlaceHolder 2"/>
          <p:cNvSpPr>
            <a:spLocks noGrp="1"/>
          </p:cNvSpPr>
          <p:nvPr>
            <p:ph/>
          </p:nvPr>
        </p:nvSpPr>
        <p:spPr>
          <a:xfrm>
            <a:off x="685800" y="1905120"/>
            <a:ext cx="82296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Energy Problem for the Technology Industry</a:t>
            </a:r>
            <a:endParaRPr b="0" lang="en-US" sz="24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Data / Optical Center Market and its current energy solution</a:t>
            </a:r>
            <a:endParaRPr b="0" lang="en-US" sz="24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Proposed fuel cell solution and timeline for implementation</a:t>
            </a:r>
            <a:endParaRPr b="0" lang="en-US" sz="24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Market / Trading Hydrogen</a:t>
            </a:r>
            <a:endParaRPr b="0" lang="en-US" sz="24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Partnership Proposal</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7" name="PlaceHolder 1"/>
          <p:cNvSpPr>
            <a:spLocks noGrp="1"/>
          </p:cNvSpPr>
          <p:nvPr>
            <p:ph type="title"/>
          </p:nvPr>
        </p:nvSpPr>
        <p:spPr>
          <a:xfrm>
            <a:off x="685800" y="76176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Proposed Action Plan</a:t>
            </a:r>
            <a:r>
              <a:rPr b="1" i="1" lang="en-US" sz="3600" strike="noStrike" u="none">
                <a:solidFill>
                  <a:srgbClr val="000000"/>
                </a:solidFill>
                <a:effectLst/>
                <a:uFillTx/>
                <a:latin typeface="Times New Roman"/>
              </a:rPr>
              <a:t> </a:t>
            </a:r>
            <a:endParaRPr b="1" i="1" lang="en-US" sz="3600" strike="noStrike" u="none">
              <a:solidFill>
                <a:srgbClr val="000000"/>
              </a:solidFill>
              <a:effectLst/>
              <a:uFillTx/>
              <a:latin typeface="Times New Roman"/>
            </a:endParaRPr>
          </a:p>
        </p:txBody>
      </p:sp>
      <p:sp>
        <p:nvSpPr>
          <p:cNvPr id="558" name=""/>
          <p:cNvSpPr/>
          <p:nvPr/>
        </p:nvSpPr>
        <p:spPr>
          <a:xfrm>
            <a:off x="1922400" y="5568840"/>
            <a:ext cx="7182000" cy="294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Jan                 Feb               Mar                 Apr              May</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June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July</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Aug</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Sept</a:t>
            </a:r>
            <a:endParaRPr b="0" lang="en-US" sz="1200" strike="noStrike" u="none">
              <a:solidFill>
                <a:srgbClr val="000000"/>
              </a:solidFill>
              <a:effectLst/>
              <a:uFillTx/>
              <a:latin typeface="Times New Roman"/>
            </a:endParaRPr>
          </a:p>
        </p:txBody>
      </p:sp>
      <p:sp>
        <p:nvSpPr>
          <p:cNvPr id="559" name=""/>
          <p:cNvSpPr/>
          <p:nvPr/>
        </p:nvSpPr>
        <p:spPr>
          <a:xfrm flipV="1">
            <a:off x="2181240" y="5354640"/>
            <a:ext cx="0" cy="68400"/>
          </a:xfrm>
          <a:prstGeom prst="line">
            <a:avLst/>
          </a:prstGeom>
          <a:ln w="76320">
            <a:solidFill>
              <a:srgbClr val="00cc99"/>
            </a:solidFill>
            <a:miter/>
          </a:ln>
        </p:spPr>
        <p:style>
          <a:lnRef idx="0"/>
          <a:fillRef idx="0"/>
          <a:effectRef idx="0"/>
          <a:fontRef idx="minor"/>
        </p:style>
        <p:txBody>
          <a:bodyPr lIns="90000" rIns="90000" tIns="21600" bIns="21600" anchor="ctr">
            <a:noAutofit/>
          </a:bodyPr>
          <a:p>
            <a:endParaRPr b="0" lang="en-US" sz="2400" strike="noStrike" u="none">
              <a:solidFill>
                <a:srgbClr val="000000"/>
              </a:solidFill>
              <a:effectLst/>
              <a:uFillTx/>
              <a:latin typeface="Times New Roman"/>
            </a:endParaRPr>
          </a:p>
        </p:txBody>
      </p:sp>
      <p:sp>
        <p:nvSpPr>
          <p:cNvPr id="560" name=""/>
          <p:cNvSpPr/>
          <p:nvPr/>
        </p:nvSpPr>
        <p:spPr>
          <a:xfrm flipV="1">
            <a:off x="3821040" y="5354640"/>
            <a:ext cx="0" cy="68400"/>
          </a:xfrm>
          <a:prstGeom prst="line">
            <a:avLst/>
          </a:prstGeom>
          <a:ln w="76320">
            <a:solidFill>
              <a:srgbClr val="00cc99"/>
            </a:solidFill>
            <a:miter/>
          </a:ln>
        </p:spPr>
        <p:style>
          <a:lnRef idx="0"/>
          <a:fillRef idx="0"/>
          <a:effectRef idx="0"/>
          <a:fontRef idx="minor"/>
        </p:style>
        <p:txBody>
          <a:bodyPr lIns="90000" rIns="90000" tIns="21600" bIns="21600" anchor="ctr">
            <a:noAutofit/>
          </a:bodyPr>
          <a:p>
            <a:endParaRPr b="0" lang="en-US" sz="2400" strike="noStrike" u="none">
              <a:solidFill>
                <a:srgbClr val="000000"/>
              </a:solidFill>
              <a:effectLst/>
              <a:uFillTx/>
              <a:latin typeface="Times New Roman"/>
            </a:endParaRPr>
          </a:p>
        </p:txBody>
      </p:sp>
      <p:sp>
        <p:nvSpPr>
          <p:cNvPr id="561" name=""/>
          <p:cNvSpPr/>
          <p:nvPr/>
        </p:nvSpPr>
        <p:spPr>
          <a:xfrm flipV="1">
            <a:off x="5495760" y="5354640"/>
            <a:ext cx="0" cy="68400"/>
          </a:xfrm>
          <a:prstGeom prst="line">
            <a:avLst/>
          </a:prstGeom>
          <a:ln w="76320">
            <a:solidFill>
              <a:srgbClr val="00cc99"/>
            </a:solidFill>
            <a:miter/>
          </a:ln>
        </p:spPr>
        <p:style>
          <a:lnRef idx="0"/>
          <a:fillRef idx="0"/>
          <a:effectRef idx="0"/>
          <a:fontRef idx="minor"/>
        </p:style>
        <p:txBody>
          <a:bodyPr lIns="90000" rIns="90000" tIns="21600" bIns="21600" anchor="ctr">
            <a:noAutofit/>
          </a:bodyPr>
          <a:p>
            <a:endParaRPr b="0" lang="en-US" sz="2400" strike="noStrike" u="none">
              <a:solidFill>
                <a:srgbClr val="000000"/>
              </a:solidFill>
              <a:effectLst/>
              <a:uFillTx/>
              <a:latin typeface="Times New Roman"/>
            </a:endParaRPr>
          </a:p>
        </p:txBody>
      </p:sp>
      <p:sp>
        <p:nvSpPr>
          <p:cNvPr id="562" name=""/>
          <p:cNvSpPr/>
          <p:nvPr/>
        </p:nvSpPr>
        <p:spPr>
          <a:xfrm flipV="1">
            <a:off x="7153200" y="5354640"/>
            <a:ext cx="0" cy="68400"/>
          </a:xfrm>
          <a:prstGeom prst="line">
            <a:avLst/>
          </a:prstGeom>
          <a:ln w="76320">
            <a:solidFill>
              <a:srgbClr val="00cc99"/>
            </a:solidFill>
            <a:miter/>
          </a:ln>
        </p:spPr>
        <p:style>
          <a:lnRef idx="0"/>
          <a:fillRef idx="0"/>
          <a:effectRef idx="0"/>
          <a:fontRef idx="minor"/>
        </p:style>
        <p:txBody>
          <a:bodyPr lIns="90000" rIns="90000" tIns="21600" bIns="21600" anchor="ctr">
            <a:noAutofit/>
          </a:bodyPr>
          <a:p>
            <a:endParaRPr b="0" lang="en-US" sz="2400" strike="noStrike" u="none">
              <a:solidFill>
                <a:srgbClr val="000000"/>
              </a:solidFill>
              <a:effectLst/>
              <a:uFillTx/>
              <a:latin typeface="Times New Roman"/>
            </a:endParaRPr>
          </a:p>
        </p:txBody>
      </p:sp>
      <p:sp>
        <p:nvSpPr>
          <p:cNvPr id="563" name=""/>
          <p:cNvSpPr/>
          <p:nvPr/>
        </p:nvSpPr>
        <p:spPr>
          <a:xfrm flipV="1">
            <a:off x="8810640" y="5354640"/>
            <a:ext cx="0" cy="68400"/>
          </a:xfrm>
          <a:prstGeom prst="line">
            <a:avLst/>
          </a:prstGeom>
          <a:ln w="76320">
            <a:solidFill>
              <a:srgbClr val="00cc99"/>
            </a:solidFill>
            <a:miter/>
          </a:ln>
        </p:spPr>
        <p:style>
          <a:lnRef idx="0"/>
          <a:fillRef idx="0"/>
          <a:effectRef idx="0"/>
          <a:fontRef idx="minor"/>
        </p:style>
        <p:txBody>
          <a:bodyPr lIns="90000" rIns="90000" tIns="21600" bIns="21600" anchor="ctr">
            <a:noAutofit/>
          </a:bodyPr>
          <a:p>
            <a:endParaRPr b="0" lang="en-US" sz="2400" strike="noStrike" u="none">
              <a:solidFill>
                <a:srgbClr val="000000"/>
              </a:solidFill>
              <a:effectLst/>
              <a:uFillTx/>
              <a:latin typeface="Times New Roman"/>
            </a:endParaRPr>
          </a:p>
        </p:txBody>
      </p:sp>
      <p:sp>
        <p:nvSpPr>
          <p:cNvPr id="564" name=""/>
          <p:cNvSpPr/>
          <p:nvPr/>
        </p:nvSpPr>
        <p:spPr>
          <a:xfrm>
            <a:off x="1947960" y="5351400"/>
            <a:ext cx="7156440" cy="0"/>
          </a:xfrm>
          <a:prstGeom prst="line">
            <a:avLst/>
          </a:prstGeom>
          <a:ln w="572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flipV="1">
            <a:off x="3027240" y="5351040"/>
            <a:ext cx="0" cy="66600"/>
          </a:xfrm>
          <a:prstGeom prst="line">
            <a:avLst/>
          </a:prstGeom>
          <a:ln w="76320">
            <a:solidFill>
              <a:srgbClr val="00cc99"/>
            </a:solidFill>
            <a:miter/>
          </a:ln>
        </p:spPr>
        <p:style>
          <a:lnRef idx="0"/>
          <a:fillRef idx="0"/>
          <a:effectRef idx="0"/>
          <a:fontRef idx="minor"/>
        </p:style>
        <p:txBody>
          <a:bodyPr lIns="90000" rIns="90000" tIns="19800" bIns="19800" anchor="ctr">
            <a:noAutofit/>
          </a:bodyPr>
          <a:p>
            <a:endParaRPr b="0" lang="en-US" sz="2400" strike="noStrike" u="none">
              <a:solidFill>
                <a:srgbClr val="000000"/>
              </a:solidFill>
              <a:effectLst/>
              <a:uFillTx/>
              <a:latin typeface="Times New Roman"/>
            </a:endParaRPr>
          </a:p>
        </p:txBody>
      </p:sp>
      <p:sp>
        <p:nvSpPr>
          <p:cNvPr id="566" name=""/>
          <p:cNvSpPr/>
          <p:nvPr/>
        </p:nvSpPr>
        <p:spPr>
          <a:xfrm flipV="1">
            <a:off x="4684680" y="5346360"/>
            <a:ext cx="0" cy="66600"/>
          </a:xfrm>
          <a:prstGeom prst="line">
            <a:avLst/>
          </a:prstGeom>
          <a:ln w="76320">
            <a:solidFill>
              <a:srgbClr val="00cc99"/>
            </a:solidFill>
            <a:miter/>
          </a:ln>
        </p:spPr>
        <p:style>
          <a:lnRef idx="0"/>
          <a:fillRef idx="0"/>
          <a:effectRef idx="0"/>
          <a:fontRef idx="minor"/>
        </p:style>
        <p:txBody>
          <a:bodyPr lIns="90000" rIns="90000" tIns="19800" bIns="19800" anchor="ctr">
            <a:noAutofit/>
          </a:bodyPr>
          <a:p>
            <a:endParaRPr b="0" lang="en-US" sz="2400" strike="noStrike" u="none">
              <a:solidFill>
                <a:srgbClr val="000000"/>
              </a:solidFill>
              <a:effectLst/>
              <a:uFillTx/>
              <a:latin typeface="Times New Roman"/>
            </a:endParaRPr>
          </a:p>
        </p:txBody>
      </p:sp>
      <p:sp>
        <p:nvSpPr>
          <p:cNvPr id="567" name=""/>
          <p:cNvSpPr/>
          <p:nvPr/>
        </p:nvSpPr>
        <p:spPr>
          <a:xfrm flipV="1">
            <a:off x="6342120" y="5341680"/>
            <a:ext cx="0" cy="68040"/>
          </a:xfrm>
          <a:prstGeom prst="line">
            <a:avLst/>
          </a:prstGeom>
          <a:ln w="76320">
            <a:solidFill>
              <a:srgbClr val="00cc99"/>
            </a:solidFill>
            <a:miter/>
          </a:ln>
        </p:spPr>
        <p:style>
          <a:lnRef idx="0"/>
          <a:fillRef idx="0"/>
          <a:effectRef idx="0"/>
          <a:fontRef idx="minor"/>
        </p:style>
        <p:txBody>
          <a:bodyPr lIns="90000" rIns="90000" tIns="21240" bIns="21240" anchor="ctr">
            <a:noAutofit/>
          </a:bodyPr>
          <a:p>
            <a:endParaRPr b="0" lang="en-US" sz="2400" strike="noStrike" u="none">
              <a:solidFill>
                <a:srgbClr val="000000"/>
              </a:solidFill>
              <a:effectLst/>
              <a:uFillTx/>
              <a:latin typeface="Times New Roman"/>
            </a:endParaRPr>
          </a:p>
        </p:txBody>
      </p:sp>
      <p:sp>
        <p:nvSpPr>
          <p:cNvPr id="568" name=""/>
          <p:cNvSpPr/>
          <p:nvPr/>
        </p:nvSpPr>
        <p:spPr>
          <a:xfrm flipV="1">
            <a:off x="7999560" y="5338440"/>
            <a:ext cx="0" cy="66600"/>
          </a:xfrm>
          <a:prstGeom prst="line">
            <a:avLst/>
          </a:prstGeom>
          <a:ln w="76320">
            <a:solidFill>
              <a:srgbClr val="00cc99"/>
            </a:solidFill>
            <a:miter/>
          </a:ln>
        </p:spPr>
        <p:style>
          <a:lnRef idx="0"/>
          <a:fillRef idx="0"/>
          <a:effectRef idx="0"/>
          <a:fontRef idx="minor"/>
        </p:style>
        <p:txBody>
          <a:bodyPr lIns="90000" rIns="90000" tIns="19800" bIns="19800" anchor="ctr">
            <a:noAutofit/>
          </a:bodyPr>
          <a:p>
            <a:endParaRPr b="0" lang="en-US" sz="2400" strike="noStrike" u="none">
              <a:solidFill>
                <a:srgbClr val="000000"/>
              </a:solidFill>
              <a:effectLst/>
              <a:uFillTx/>
              <a:latin typeface="Times New Roman"/>
            </a:endParaRPr>
          </a:p>
        </p:txBody>
      </p:sp>
      <p:sp>
        <p:nvSpPr>
          <p:cNvPr id="569" name=""/>
          <p:cNvSpPr/>
          <p:nvPr/>
        </p:nvSpPr>
        <p:spPr>
          <a:xfrm flipV="1">
            <a:off x="1973160" y="1978200"/>
            <a:ext cx="0" cy="3373200"/>
          </a:xfrm>
          <a:prstGeom prst="line">
            <a:avLst/>
          </a:prstGeom>
          <a:ln w="5724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0" name=""/>
          <p:cNvSpPr/>
          <p:nvPr/>
        </p:nvSpPr>
        <p:spPr>
          <a:xfrm>
            <a:off x="-43560" y="1660680"/>
            <a:ext cx="2033640" cy="4786920"/>
          </a:xfrm>
          <a:prstGeom prst="rect">
            <a:avLst/>
          </a:prstGeom>
          <a:noFill/>
          <a:ln w="0">
            <a:noFill/>
          </a:ln>
        </p:spPr>
        <p:style>
          <a:lnRef idx="0"/>
          <a:fillRef idx="0"/>
          <a:effectRef idx="0"/>
          <a:fontRef idx="minor"/>
        </p:style>
        <p:txBody>
          <a:bodyPr wrap="none"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Funding</a:t>
            </a: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Plan Demo</a:t>
            </a: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Market concept</a:t>
            </a: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Demo small scale</a:t>
            </a: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Identify Facilities</a:t>
            </a: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Develop Prototypes</a:t>
            </a: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Design Manf. Process</a:t>
            </a: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Demo Facility</a:t>
            </a: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571" name=""/>
          <p:cNvSpPr/>
          <p:nvPr/>
        </p:nvSpPr>
        <p:spPr>
          <a:xfrm>
            <a:off x="2120760" y="3052800"/>
            <a:ext cx="828720" cy="152280"/>
          </a:xfrm>
          <a:prstGeom prst="rect">
            <a:avLst/>
          </a:prstGeom>
          <a:solidFill>
            <a:srgbClr val="ffffff"/>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2" name=""/>
          <p:cNvSpPr/>
          <p:nvPr/>
        </p:nvSpPr>
        <p:spPr>
          <a:xfrm>
            <a:off x="2016000" y="2346480"/>
            <a:ext cx="546120" cy="152280"/>
          </a:xfrm>
          <a:prstGeom prst="rect">
            <a:avLst/>
          </a:prstGeom>
          <a:solidFill>
            <a:srgbClr val="ffffff"/>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3" name=""/>
          <p:cNvSpPr/>
          <p:nvPr/>
        </p:nvSpPr>
        <p:spPr>
          <a:xfrm>
            <a:off x="2033640" y="2346480"/>
            <a:ext cx="96840" cy="15228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4" name=""/>
          <p:cNvSpPr/>
          <p:nvPr/>
        </p:nvSpPr>
        <p:spPr>
          <a:xfrm>
            <a:off x="2800440" y="3697200"/>
            <a:ext cx="695160" cy="152640"/>
          </a:xfrm>
          <a:prstGeom prst="rect">
            <a:avLst/>
          </a:prstGeom>
          <a:no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5" name=""/>
          <p:cNvSpPr/>
          <p:nvPr/>
        </p:nvSpPr>
        <p:spPr>
          <a:xfrm>
            <a:off x="2028960" y="2695680"/>
            <a:ext cx="628560" cy="152280"/>
          </a:xfrm>
          <a:prstGeom prst="rect">
            <a:avLst/>
          </a:prstGeom>
          <a:solidFill>
            <a:srgbClr val="ffffff"/>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6" name=""/>
          <p:cNvSpPr/>
          <p:nvPr/>
        </p:nvSpPr>
        <p:spPr>
          <a:xfrm>
            <a:off x="2346480" y="3400560"/>
            <a:ext cx="749160" cy="139680"/>
          </a:xfrm>
          <a:prstGeom prst="rect">
            <a:avLst/>
          </a:prstGeom>
          <a:solidFill>
            <a:srgbClr val="ffffff"/>
          </a:solidFill>
          <a:ln w="9360">
            <a:solidFill>
              <a:srgbClr val="3333cc"/>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77" name=""/>
          <p:cNvSpPr/>
          <p:nvPr/>
        </p:nvSpPr>
        <p:spPr>
          <a:xfrm>
            <a:off x="3984480" y="4390920"/>
            <a:ext cx="4813560" cy="165240"/>
          </a:xfrm>
          <a:prstGeom prst="rect">
            <a:avLst/>
          </a:prstGeom>
          <a:solidFill>
            <a:srgbClr val="ffffff"/>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8" name=""/>
          <p:cNvSpPr/>
          <p:nvPr/>
        </p:nvSpPr>
        <p:spPr>
          <a:xfrm>
            <a:off x="7083360" y="4753080"/>
            <a:ext cx="1870200" cy="152280"/>
          </a:xfrm>
          <a:prstGeom prst="rect">
            <a:avLst/>
          </a:prstGeom>
          <a:solidFill>
            <a:srgbClr val="ffffff"/>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9" name=""/>
          <p:cNvSpPr/>
          <p:nvPr/>
        </p:nvSpPr>
        <p:spPr>
          <a:xfrm>
            <a:off x="3024360" y="4044960"/>
            <a:ext cx="4849560" cy="190440"/>
          </a:xfrm>
          <a:prstGeom prst="rect">
            <a:avLst/>
          </a:prstGeom>
          <a:solidFill>
            <a:srgbClr val="ffffff"/>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0" name=""/>
          <p:cNvSpPr/>
          <p:nvPr/>
        </p:nvSpPr>
        <p:spPr>
          <a:xfrm>
            <a:off x="2006640" y="2692440"/>
            <a:ext cx="152280" cy="14760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1" name=""/>
          <p:cNvSpPr/>
          <p:nvPr/>
        </p:nvSpPr>
        <p:spPr>
          <a:xfrm>
            <a:off x="2146320" y="3400560"/>
            <a:ext cx="212760" cy="13968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582" name=""/>
          <p:cNvGrpSpPr/>
          <p:nvPr/>
        </p:nvGrpSpPr>
        <p:grpSpPr>
          <a:xfrm>
            <a:off x="3978360" y="146160"/>
            <a:ext cx="946080" cy="676080"/>
            <a:chOff x="3978360" y="146160"/>
            <a:chExt cx="946080" cy="676080"/>
          </a:xfrm>
        </p:grpSpPr>
        <p:sp>
          <p:nvSpPr>
            <p:cNvPr id="583" name=""/>
            <p:cNvSpPr/>
            <p:nvPr/>
          </p:nvSpPr>
          <p:spPr>
            <a:xfrm>
              <a:off x="3978360" y="146160"/>
              <a:ext cx="946080" cy="676080"/>
            </a:xfrm>
            <a:prstGeom prst="roundRect">
              <a:avLst>
                <a:gd name="adj" fmla="val 16667"/>
              </a:avLst>
            </a:prstGeom>
            <a:solidFill>
              <a:srgbClr val="ffffff"/>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pic>
          <p:nvPicPr>
            <p:cNvPr id="584" name="cisco%20systems" descr=""/>
            <p:cNvPicPr/>
            <p:nvPr/>
          </p:nvPicPr>
          <p:blipFill>
            <a:blip r:embed="rId1"/>
            <a:stretch/>
          </p:blipFill>
          <p:spPr>
            <a:xfrm>
              <a:off x="4023720" y="206280"/>
              <a:ext cx="843480" cy="556200"/>
            </a:xfrm>
            <a:prstGeom prst="rect">
              <a:avLst/>
            </a:prstGeom>
            <a:noFill/>
            <a:ln w="0">
              <a:noFill/>
            </a:ln>
          </p:spPr>
        </p:pic>
      </p:grpSp>
      <p:sp>
        <p:nvSpPr>
          <p:cNvPr id="585" name=""/>
          <p:cNvSpPr/>
          <p:nvPr/>
        </p:nvSpPr>
        <p:spPr>
          <a:xfrm>
            <a:off x="2120760" y="3048120"/>
            <a:ext cx="152640" cy="14760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Power Quality Demonstration Project</a:t>
            </a:r>
            <a:endParaRPr b="1" i="1" lang="en-US" sz="3600" strike="noStrike" u="none">
              <a:solidFill>
                <a:srgbClr val="000000"/>
              </a:solidFill>
              <a:effectLst/>
              <a:uFillTx/>
              <a:latin typeface="Times New Roman"/>
            </a:endParaRPr>
          </a:p>
        </p:txBody>
      </p:sp>
      <p:pic>
        <p:nvPicPr>
          <p:cNvPr id="587" name="" descr=""/>
          <p:cNvPicPr/>
          <p:nvPr/>
        </p:nvPicPr>
        <p:blipFill>
          <a:blip r:embed="rId1"/>
          <a:stretch/>
        </p:blipFill>
        <p:spPr>
          <a:xfrm>
            <a:off x="1898640" y="3429000"/>
            <a:ext cx="1454040" cy="1238400"/>
          </a:xfrm>
          <a:prstGeom prst="rect">
            <a:avLst/>
          </a:prstGeom>
          <a:noFill/>
          <a:ln w="0">
            <a:noFill/>
          </a:ln>
        </p:spPr>
      </p:pic>
      <p:grpSp>
        <p:nvGrpSpPr>
          <p:cNvPr id="588" name=""/>
          <p:cNvGrpSpPr/>
          <p:nvPr/>
        </p:nvGrpSpPr>
        <p:grpSpPr>
          <a:xfrm>
            <a:off x="258840" y="3581280"/>
            <a:ext cx="1189080" cy="1068480"/>
            <a:chOff x="258840" y="3581280"/>
            <a:chExt cx="1189080" cy="1068480"/>
          </a:xfrm>
        </p:grpSpPr>
        <p:sp>
          <p:nvSpPr>
            <p:cNvPr id="589" name=""/>
            <p:cNvSpPr/>
            <p:nvPr/>
          </p:nvSpPr>
          <p:spPr>
            <a:xfrm>
              <a:off x="258840" y="3581280"/>
              <a:ext cx="1189080" cy="1068480"/>
            </a:xfrm>
            <a:prstGeom prst="roundRect">
              <a:avLst>
                <a:gd name="adj" fmla="val 16667"/>
              </a:avLst>
            </a:prstGeom>
            <a:solidFill>
              <a:srgbClr val="ffffff"/>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pic>
          <p:nvPicPr>
            <p:cNvPr id="590" name="cisco%20systems" descr=""/>
            <p:cNvPicPr/>
            <p:nvPr/>
          </p:nvPicPr>
          <p:blipFill>
            <a:blip r:embed="rId2"/>
            <a:stretch/>
          </p:blipFill>
          <p:spPr>
            <a:xfrm>
              <a:off x="316080" y="3676320"/>
              <a:ext cx="1059840" cy="878760"/>
            </a:xfrm>
            <a:prstGeom prst="rect">
              <a:avLst/>
            </a:prstGeom>
            <a:noFill/>
            <a:ln w="0">
              <a:noFill/>
            </a:ln>
          </p:spPr>
        </p:pic>
      </p:grpSp>
      <p:sp>
        <p:nvSpPr>
          <p:cNvPr id="591" name=""/>
          <p:cNvSpPr/>
          <p:nvPr/>
        </p:nvSpPr>
        <p:spPr>
          <a:xfrm>
            <a:off x="4724280" y="3276720"/>
            <a:ext cx="1828800" cy="144756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Data Center</a:t>
            </a:r>
            <a:endParaRPr b="0" lang="en-US" sz="2400" strike="noStrike" u="none">
              <a:solidFill>
                <a:srgbClr val="000000"/>
              </a:solidFill>
              <a:effectLst/>
              <a:uFillTx/>
              <a:latin typeface="Times New Roman"/>
            </a:endParaRPr>
          </a:p>
        </p:txBody>
      </p:sp>
      <p:sp>
        <p:nvSpPr>
          <p:cNvPr id="592" name=""/>
          <p:cNvSpPr/>
          <p:nvPr/>
        </p:nvSpPr>
        <p:spPr>
          <a:xfrm>
            <a:off x="990000" y="2847240"/>
            <a:ext cx="119556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Equipment</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p:txBody>
      </p:sp>
      <p:sp>
        <p:nvSpPr>
          <p:cNvPr id="593" name=""/>
          <p:cNvSpPr/>
          <p:nvPr/>
        </p:nvSpPr>
        <p:spPr>
          <a:xfrm>
            <a:off x="230040" y="2848320"/>
            <a:ext cx="2797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594" name=""/>
          <p:cNvSpPr/>
          <p:nvPr/>
        </p:nvSpPr>
        <p:spPr>
          <a:xfrm>
            <a:off x="609480" y="2293920"/>
            <a:ext cx="0" cy="128736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5" name=""/>
          <p:cNvSpPr/>
          <p:nvPr/>
        </p:nvSpPr>
        <p:spPr>
          <a:xfrm flipV="1">
            <a:off x="1066680" y="2293920"/>
            <a:ext cx="0" cy="128736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6" name=""/>
          <p:cNvSpPr/>
          <p:nvPr/>
        </p:nvSpPr>
        <p:spPr>
          <a:xfrm>
            <a:off x="3003480" y="3886200"/>
            <a:ext cx="1492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7" name=""/>
          <p:cNvSpPr/>
          <p:nvPr/>
        </p:nvSpPr>
        <p:spPr>
          <a:xfrm flipH="1">
            <a:off x="2971440" y="4267080"/>
            <a:ext cx="1492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8" name=""/>
          <p:cNvSpPr/>
          <p:nvPr/>
        </p:nvSpPr>
        <p:spPr>
          <a:xfrm>
            <a:off x="1253520" y="3580200"/>
            <a:ext cx="103320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Equipment</a:t>
            </a:r>
            <a:endParaRPr b="0" lang="en-US" sz="1400" strike="noStrike" u="none">
              <a:solidFill>
                <a:srgbClr val="000000"/>
              </a:solidFill>
              <a:effectLst/>
              <a:uFillTx/>
              <a:latin typeface="Times New Roman"/>
            </a:endParaRPr>
          </a:p>
        </p:txBody>
      </p:sp>
      <p:sp>
        <p:nvSpPr>
          <p:cNvPr id="599" name=""/>
          <p:cNvSpPr/>
          <p:nvPr/>
        </p:nvSpPr>
        <p:spPr>
          <a:xfrm>
            <a:off x="1677960" y="4251600"/>
            <a:ext cx="2797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600" name=""/>
          <p:cNvSpPr/>
          <p:nvPr/>
        </p:nvSpPr>
        <p:spPr>
          <a:xfrm>
            <a:off x="2893320" y="3367080"/>
            <a:ext cx="1617840" cy="5209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Power Quality &amp;</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Risk Management</a:t>
            </a:r>
            <a:endParaRPr b="0" lang="en-US" sz="1400" strike="noStrike" u="none">
              <a:solidFill>
                <a:srgbClr val="000000"/>
              </a:solidFill>
              <a:effectLst/>
              <a:uFillTx/>
              <a:latin typeface="Times New Roman"/>
            </a:endParaRPr>
          </a:p>
        </p:txBody>
      </p:sp>
      <p:sp>
        <p:nvSpPr>
          <p:cNvPr id="601" name=""/>
          <p:cNvSpPr/>
          <p:nvPr/>
        </p:nvSpPr>
        <p:spPr>
          <a:xfrm>
            <a:off x="3582720" y="4296240"/>
            <a:ext cx="2797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p:txBody>
      </p:sp>
      <p:grpSp>
        <p:nvGrpSpPr>
          <p:cNvPr id="602" name=""/>
          <p:cNvGrpSpPr/>
          <p:nvPr/>
        </p:nvGrpSpPr>
        <p:grpSpPr>
          <a:xfrm>
            <a:off x="114840" y="1600200"/>
            <a:ext cx="2753280" cy="685800"/>
            <a:chOff x="114840" y="1600200"/>
            <a:chExt cx="2753280" cy="685800"/>
          </a:xfrm>
        </p:grpSpPr>
        <p:sp>
          <p:nvSpPr>
            <p:cNvPr id="603" name=""/>
            <p:cNvSpPr/>
            <p:nvPr/>
          </p:nvSpPr>
          <p:spPr>
            <a:xfrm>
              <a:off x="816840" y="1780920"/>
              <a:ext cx="2049480" cy="19872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80"/>
                  </a:solidFill>
                  <a:effectLst/>
                  <a:uFillTx/>
                  <a:latin typeface="Arial"/>
                </a:rPr>
                <a:t>PowerTek </a:t>
              </a:r>
              <a:r>
                <a:rPr b="1" lang="en-US" sz="800" strike="noStrike" u="none">
                  <a:solidFill>
                    <a:srgbClr val="000080"/>
                  </a:solidFill>
                  <a:effectLst/>
                  <a:uFillTx/>
                  <a:latin typeface="Arial"/>
                </a:rPr>
                <a:t>International Corporation</a:t>
              </a:r>
              <a:endParaRPr b="0" lang="en-US" sz="800" strike="noStrike" u="none">
                <a:solidFill>
                  <a:srgbClr val="000000"/>
                </a:solidFill>
                <a:effectLst/>
                <a:uFillTx/>
                <a:latin typeface="Times New Roman"/>
              </a:endParaRPr>
            </a:p>
          </p:txBody>
        </p:sp>
        <p:sp>
          <p:nvSpPr>
            <p:cNvPr id="604" name=""/>
            <p:cNvSpPr/>
            <p:nvPr/>
          </p:nvSpPr>
          <p:spPr>
            <a:xfrm>
              <a:off x="762480" y="2017440"/>
              <a:ext cx="21056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800" strike="noStrike" u="none">
                  <a:solidFill>
                    <a:srgbClr val="000080"/>
                  </a:solidFill>
                  <a:effectLst/>
                  <a:uFillTx/>
                  <a:latin typeface="Arial"/>
                </a:rPr>
                <a:t>World Class Solutions for Power and Water</a:t>
              </a:r>
              <a:endParaRPr b="0" lang="en-US" sz="800" strike="noStrike" u="none">
                <a:solidFill>
                  <a:srgbClr val="000000"/>
                </a:solidFill>
                <a:effectLst/>
                <a:uFillTx/>
                <a:latin typeface="Times New Roman"/>
              </a:endParaRPr>
            </a:p>
          </p:txBody>
        </p:sp>
        <p:grpSp>
          <p:nvGrpSpPr>
            <p:cNvPr id="605" name=""/>
            <p:cNvGrpSpPr/>
            <p:nvPr/>
          </p:nvGrpSpPr>
          <p:grpSpPr>
            <a:xfrm>
              <a:off x="114840" y="1600200"/>
              <a:ext cx="777960" cy="685800"/>
              <a:chOff x="114840" y="1600200"/>
              <a:chExt cx="777960" cy="685800"/>
            </a:xfrm>
          </p:grpSpPr>
          <p:sp>
            <p:nvSpPr>
              <p:cNvPr id="606" name=""/>
              <p:cNvSpPr/>
              <p:nvPr/>
            </p:nvSpPr>
            <p:spPr>
              <a:xfrm>
                <a:off x="114840" y="1857240"/>
                <a:ext cx="7779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80"/>
                    </a:solidFill>
                    <a:effectLst/>
                    <a:uFillTx/>
                    <a:latin typeface="Arial"/>
                  </a:rPr>
                  <a:t>                 </a:t>
                </a:r>
                <a:endParaRPr b="0" lang="en-US" sz="1300" strike="noStrike" u="none">
                  <a:solidFill>
                    <a:srgbClr val="000000"/>
                  </a:solidFill>
                  <a:effectLst/>
                  <a:uFillTx/>
                  <a:latin typeface="Times New Roman"/>
                </a:endParaRPr>
              </a:p>
            </p:txBody>
          </p:sp>
          <p:graphicFrame>
            <p:nvGraphicFramePr>
              <p:cNvPr id="607" name=""/>
              <p:cNvGraphicFramePr/>
              <p:nvPr/>
            </p:nvGraphicFramePr>
            <p:xfrm>
              <a:off x="187560" y="1600200"/>
              <a:ext cx="574560" cy="685800"/>
            </p:xfrm>
            <a:graphic>
              <a:graphicData uri="http://schemas.openxmlformats.org/presentationml/2006/ole">
                <p:oleObj r:id="rId3" spid="">
                  <p:embed/>
                  <p:pic>
                    <p:nvPicPr>
                      <p:cNvPr id="608" name="" descr=""/>
                      <p:cNvPicPr/>
                      <p:nvPr/>
                    </p:nvPicPr>
                    <p:blipFill>
                      <a:blip r:embed="rId4"/>
                      <a:stretch/>
                    </p:blipFill>
                    <p:spPr>
                      <a:xfrm>
                        <a:off x="187560" y="1600200"/>
                        <a:ext cx="574560" cy="685800"/>
                      </a:xfrm>
                      <a:prstGeom prst="rect">
                        <a:avLst/>
                      </a:prstGeom>
                      <a:noFill/>
                      <a:ln w="12600">
                        <a:solidFill>
                          <a:srgbClr val="ffffff"/>
                        </a:solidFill>
                        <a:miter/>
                      </a:ln>
                    </p:spPr>
                  </p:pic>
                </p:oleObj>
              </a:graphicData>
            </a:graphic>
          </p:graphicFrame>
          <p:sp>
            <p:nvSpPr>
              <p:cNvPr id="609" name=""/>
              <p:cNvSpPr/>
              <p:nvPr/>
            </p:nvSpPr>
            <p:spPr>
              <a:xfrm>
                <a:off x="322560" y="1825560"/>
                <a:ext cx="318960" cy="315720"/>
              </a:xfrm>
              <a:custGeom>
                <a:avLst/>
                <a:gdLst/>
                <a:ahLst/>
                <a:rect l="l" t="t" r="r" b="b"/>
                <a:pathLst>
                  <a:path w="562" h="567">
                    <a:moveTo>
                      <a:pt x="280" y="0"/>
                    </a:moveTo>
                    <a:cubicBezTo>
                      <a:pt x="125" y="1"/>
                      <a:pt x="0" y="128"/>
                      <a:pt x="1" y="284"/>
                    </a:cubicBezTo>
                    <a:cubicBezTo>
                      <a:pt x="2" y="441"/>
                      <a:pt x="127" y="567"/>
                      <a:pt x="282" y="566"/>
                    </a:cubicBezTo>
                    <a:cubicBezTo>
                      <a:pt x="437" y="566"/>
                      <a:pt x="562" y="439"/>
                      <a:pt x="561" y="282"/>
                    </a:cubicBezTo>
                    <a:cubicBezTo>
                      <a:pt x="561" y="126"/>
                      <a:pt x="435" y="0"/>
                      <a:pt x="280" y="0"/>
                    </a:cubicBezTo>
                    <a:close/>
                  </a:path>
                </a:pathLst>
              </a:custGeom>
              <a:solidFill>
                <a:srgbClr val="ffffff"/>
              </a:solid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0" name=""/>
              <p:cNvSpPr/>
              <p:nvPr/>
            </p:nvSpPr>
            <p:spPr>
              <a:xfrm>
                <a:off x="482760" y="1823760"/>
                <a:ext cx="1440" cy="316080"/>
              </a:xfrm>
              <a:prstGeom prst="line">
                <a:avLst/>
              </a:prstGeom>
              <a:ln w="12600">
                <a:solidFill>
                  <a:srgbClr val="3333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1" name=""/>
              <p:cNvSpPr/>
              <p:nvPr/>
            </p:nvSpPr>
            <p:spPr>
              <a:xfrm>
                <a:off x="486000" y="1825560"/>
                <a:ext cx="71280" cy="156960"/>
              </a:xfrm>
              <a:custGeom>
                <a:avLst/>
                <a:gdLst/>
                <a:ahLst/>
                <a:rect l="l" t="t" r="r" b="b"/>
                <a:pathLst>
                  <a:path w="126" h="283">
                    <a:moveTo>
                      <a:pt x="0" y="1"/>
                    </a:moveTo>
                    <a:cubicBezTo>
                      <a:pt x="69" y="0"/>
                      <a:pt x="125" y="127"/>
                      <a:pt x="126" y="283"/>
                    </a:cubicBezTo>
                  </a:path>
                </a:pathLst>
              </a:custGeom>
              <a:no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2" name=""/>
              <p:cNvSpPr/>
              <p:nvPr/>
            </p:nvSpPr>
            <p:spPr>
              <a:xfrm>
                <a:off x="322560" y="1982520"/>
                <a:ext cx="318960" cy="0"/>
              </a:xfrm>
              <a:prstGeom prst="line">
                <a:avLst/>
              </a:prstGeom>
              <a:ln w="12600">
                <a:solidFill>
                  <a:srgbClr val="3333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3" name=""/>
              <p:cNvSpPr/>
              <p:nvPr/>
            </p:nvSpPr>
            <p:spPr>
              <a:xfrm>
                <a:off x="482760" y="1985760"/>
                <a:ext cx="71280" cy="150840"/>
              </a:xfrm>
              <a:custGeom>
                <a:avLst/>
                <a:gdLst/>
                <a:ahLst/>
                <a:rect l="l" t="t" r="r" b="b"/>
                <a:pathLst>
                  <a:path w="124" h="272">
                    <a:moveTo>
                      <a:pt x="0" y="272"/>
                    </a:moveTo>
                    <a:cubicBezTo>
                      <a:pt x="69" y="272"/>
                      <a:pt x="124" y="150"/>
                      <a:pt x="124" y="0"/>
                    </a:cubicBezTo>
                  </a:path>
                </a:pathLst>
              </a:custGeom>
              <a:no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4" name=""/>
              <p:cNvSpPr/>
              <p:nvPr/>
            </p:nvSpPr>
            <p:spPr>
              <a:xfrm>
                <a:off x="409680" y="1828800"/>
                <a:ext cx="71280" cy="156960"/>
              </a:xfrm>
              <a:custGeom>
                <a:avLst/>
                <a:gdLst/>
                <a:ahLst/>
                <a:rect l="l" t="t" r="r" b="b"/>
                <a:pathLst>
                  <a:path w="124" h="283">
                    <a:moveTo>
                      <a:pt x="124" y="0"/>
                    </a:moveTo>
                    <a:cubicBezTo>
                      <a:pt x="55" y="0"/>
                      <a:pt x="0" y="127"/>
                      <a:pt x="0" y="283"/>
                    </a:cubicBezTo>
                  </a:path>
                </a:pathLst>
              </a:custGeom>
              <a:no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5" name=""/>
              <p:cNvSpPr/>
              <p:nvPr/>
            </p:nvSpPr>
            <p:spPr>
              <a:xfrm>
                <a:off x="408240" y="1990440"/>
                <a:ext cx="71280" cy="150840"/>
              </a:xfrm>
              <a:custGeom>
                <a:avLst/>
                <a:gdLst/>
                <a:ahLst/>
                <a:rect l="l" t="t" r="r" b="b"/>
                <a:pathLst>
                  <a:path w="126" h="272">
                    <a:moveTo>
                      <a:pt x="126" y="272"/>
                    </a:moveTo>
                    <a:cubicBezTo>
                      <a:pt x="57" y="272"/>
                      <a:pt x="1" y="150"/>
                      <a:pt x="0" y="0"/>
                    </a:cubicBezTo>
                  </a:path>
                </a:pathLst>
              </a:custGeom>
              <a:noFill/>
              <a:ln w="12600">
                <a:solidFill>
                  <a:srgbClr val="3333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6" name=""/>
              <p:cNvSpPr/>
              <p:nvPr/>
            </p:nvSpPr>
            <p:spPr>
              <a:xfrm>
                <a:off x="480960" y="2046240"/>
                <a:ext cx="125640" cy="33120"/>
              </a:xfrm>
              <a:custGeom>
                <a:avLst/>
                <a:gdLst/>
                <a:ahLst/>
                <a:rect l="l" t="t" r="r" b="b"/>
                <a:pathLst>
                  <a:path w="220" h="62">
                    <a:moveTo>
                      <a:pt x="0" y="1"/>
                    </a:moveTo>
                    <a:cubicBezTo>
                      <a:pt x="121" y="0"/>
                      <a:pt x="219" y="28"/>
                      <a:pt x="220" y="62"/>
                    </a:cubicBezTo>
                  </a:path>
                </a:pathLst>
              </a:custGeom>
              <a:noFill/>
              <a:ln w="12600">
                <a:solidFill>
                  <a:srgbClr val="333399"/>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17" name=""/>
              <p:cNvSpPr/>
              <p:nvPr/>
            </p:nvSpPr>
            <p:spPr>
              <a:xfrm>
                <a:off x="354240" y="2046240"/>
                <a:ext cx="123840" cy="34920"/>
              </a:xfrm>
              <a:custGeom>
                <a:avLst/>
                <a:gdLst/>
                <a:ahLst/>
                <a:rect l="l" t="t" r="r" b="b"/>
                <a:pathLst>
                  <a:path w="219" h="63">
                    <a:moveTo>
                      <a:pt x="219" y="0"/>
                    </a:moveTo>
                    <a:cubicBezTo>
                      <a:pt x="98" y="1"/>
                      <a:pt x="0" y="29"/>
                      <a:pt x="0" y="63"/>
                    </a:cubicBezTo>
                  </a:path>
                </a:pathLst>
              </a:custGeom>
              <a:noFill/>
              <a:ln w="12600">
                <a:solidFill>
                  <a:srgbClr val="333399"/>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18" name=""/>
              <p:cNvSpPr/>
              <p:nvPr/>
            </p:nvSpPr>
            <p:spPr>
              <a:xfrm>
                <a:off x="479520" y="1884240"/>
                <a:ext cx="125280" cy="36360"/>
              </a:xfrm>
              <a:custGeom>
                <a:avLst/>
                <a:gdLst/>
                <a:ahLst/>
                <a:rect l="l" t="t" r="r" b="b"/>
                <a:pathLst>
                  <a:path w="219" h="63">
                    <a:moveTo>
                      <a:pt x="0" y="63"/>
                    </a:moveTo>
                    <a:cubicBezTo>
                      <a:pt x="121" y="62"/>
                      <a:pt x="219" y="34"/>
                      <a:pt x="218" y="0"/>
                    </a:cubicBezTo>
                  </a:path>
                </a:pathLst>
              </a:custGeom>
              <a:noFill/>
              <a:ln w="12600">
                <a:solidFill>
                  <a:srgbClr val="333399"/>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19" name=""/>
              <p:cNvSpPr/>
              <p:nvPr/>
            </p:nvSpPr>
            <p:spPr>
              <a:xfrm>
                <a:off x="352440" y="1885680"/>
                <a:ext cx="123840" cy="34920"/>
              </a:xfrm>
              <a:custGeom>
                <a:avLst/>
                <a:gdLst/>
                <a:ahLst/>
                <a:rect l="l" t="t" r="r" b="b"/>
                <a:pathLst>
                  <a:path w="220" h="62">
                    <a:moveTo>
                      <a:pt x="220" y="61"/>
                    </a:moveTo>
                    <a:cubicBezTo>
                      <a:pt x="98" y="62"/>
                      <a:pt x="0" y="34"/>
                      <a:pt x="0" y="0"/>
                    </a:cubicBezTo>
                  </a:path>
                </a:pathLst>
              </a:custGeom>
              <a:noFill/>
              <a:ln w="12600">
                <a:solidFill>
                  <a:srgbClr val="333399"/>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20" name=""/>
              <p:cNvSpPr/>
              <p:nvPr/>
            </p:nvSpPr>
            <p:spPr>
              <a:xfrm rot="16893000">
                <a:off x="405360" y="1858320"/>
                <a:ext cx="128880" cy="269640"/>
              </a:xfrm>
              <a:prstGeom prst="lightningBolt">
                <a:avLst/>
              </a:prstGeom>
              <a:solidFill>
                <a:srgbClr val="ff0000"/>
              </a:solidFill>
              <a:ln w="12600">
                <a:solidFill>
                  <a:srgbClr val="000000"/>
                </a:solidFill>
                <a:miter/>
              </a:ln>
            </p:spPr>
            <p:style>
              <a:lnRef idx="0"/>
              <a:fillRef idx="0"/>
              <a:effectRef idx="0"/>
              <a:fontRef idx="minor"/>
            </p:style>
            <p:txBody>
              <a:bodyPr wrap="none" lIns="90000" rIns="90000" tIns="37800" bIns="37800" anchor="ctr">
                <a:noAutofit/>
              </a:bodyPr>
              <a:p>
                <a:endParaRPr b="0" lang="en-US" sz="2400" strike="noStrike" u="none">
                  <a:solidFill>
                    <a:srgbClr val="000000"/>
                  </a:solidFill>
                  <a:effectLst/>
                  <a:uFillTx/>
                  <a:latin typeface="Times New Roman"/>
                </a:endParaRPr>
              </a:p>
            </p:txBody>
          </p:sp>
        </p:grpSp>
        <p:sp>
          <p:nvSpPr>
            <p:cNvPr id="621" name=""/>
            <p:cNvSpPr/>
            <p:nvPr/>
          </p:nvSpPr>
          <p:spPr>
            <a:xfrm flipV="1">
              <a:off x="765000" y="1981080"/>
              <a:ext cx="2100240" cy="1440"/>
            </a:xfrm>
            <a:prstGeom prst="line">
              <a:avLst/>
            </a:prstGeom>
            <a:ln w="28440">
              <a:solidFill>
                <a:srgbClr val="3333cc"/>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grpSp>
      <p:pic>
        <p:nvPicPr>
          <p:cNvPr id="622" name="" descr=""/>
          <p:cNvPicPr/>
          <p:nvPr/>
        </p:nvPicPr>
        <p:blipFill>
          <a:blip r:embed="rId5"/>
          <a:stretch/>
        </p:blipFill>
        <p:spPr>
          <a:xfrm>
            <a:off x="4959360" y="3533760"/>
            <a:ext cx="1447920" cy="657360"/>
          </a:xfrm>
          <a:prstGeom prst="rect">
            <a:avLst/>
          </a:prstGeom>
          <a:noFill/>
          <a:ln w="0">
            <a:noFill/>
          </a:ln>
        </p:spPr>
      </p:pic>
      <p:sp>
        <p:nvSpPr>
          <p:cNvPr id="623" name=""/>
          <p:cNvSpPr/>
          <p:nvPr/>
        </p:nvSpPr>
        <p:spPr>
          <a:xfrm flipH="1">
            <a:off x="1371240" y="4267080"/>
            <a:ext cx="7621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624" name="" descr=""/>
          <p:cNvPicPr/>
          <p:nvPr/>
        </p:nvPicPr>
        <p:blipFill>
          <a:blip r:embed="rId6"/>
          <a:stretch/>
        </p:blipFill>
        <p:spPr>
          <a:xfrm>
            <a:off x="4724280" y="819000"/>
            <a:ext cx="1454400" cy="1238400"/>
          </a:xfrm>
          <a:prstGeom prst="rect">
            <a:avLst/>
          </a:prstGeom>
          <a:noFill/>
          <a:ln w="0">
            <a:noFill/>
          </a:ln>
        </p:spPr>
      </p:pic>
      <p:sp>
        <p:nvSpPr>
          <p:cNvPr id="625" name=""/>
          <p:cNvSpPr/>
          <p:nvPr/>
        </p:nvSpPr>
        <p:spPr>
          <a:xfrm>
            <a:off x="5105520" y="182880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6" name=""/>
          <p:cNvSpPr/>
          <p:nvPr/>
        </p:nvSpPr>
        <p:spPr>
          <a:xfrm>
            <a:off x="4740120" y="2314800"/>
            <a:ext cx="27972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627" name=""/>
          <p:cNvSpPr/>
          <p:nvPr/>
        </p:nvSpPr>
        <p:spPr>
          <a:xfrm flipV="1">
            <a:off x="5715000" y="182844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8" name=""/>
          <p:cNvSpPr/>
          <p:nvPr/>
        </p:nvSpPr>
        <p:spPr>
          <a:xfrm>
            <a:off x="5873040" y="2162160"/>
            <a:ext cx="1290600" cy="5209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Broadband</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Data Services</a:t>
            </a:r>
            <a:endParaRPr b="0" lang="en-US" sz="1400" strike="noStrike" u="none">
              <a:solidFill>
                <a:srgbClr val="000000"/>
              </a:solidFill>
              <a:effectLst/>
              <a:uFillTx/>
              <a:latin typeface="Times New Roman"/>
            </a:endParaRPr>
          </a:p>
        </p:txBody>
      </p:sp>
      <p:sp>
        <p:nvSpPr>
          <p:cNvPr id="629" name=""/>
          <p:cNvSpPr/>
          <p:nvPr/>
        </p:nvSpPr>
        <p:spPr>
          <a:xfrm>
            <a:off x="1371600" y="388620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0" name=""/>
          <p:cNvSpPr/>
          <p:nvPr/>
        </p:nvSpPr>
        <p:spPr>
          <a:xfrm>
            <a:off x="6629400" y="380988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1" name=""/>
          <p:cNvSpPr/>
          <p:nvPr/>
        </p:nvSpPr>
        <p:spPr>
          <a:xfrm flipH="1">
            <a:off x="6585120" y="4267080"/>
            <a:ext cx="730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2" name=""/>
          <p:cNvSpPr/>
          <p:nvPr/>
        </p:nvSpPr>
        <p:spPr>
          <a:xfrm>
            <a:off x="7391520" y="3570120"/>
            <a:ext cx="1447560" cy="91692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Other Exodus Customers</a:t>
            </a:r>
            <a:endParaRPr b="0" lang="en-US" sz="1800" strike="noStrike" u="none">
              <a:solidFill>
                <a:srgbClr val="000000"/>
              </a:solidFill>
              <a:effectLst/>
              <a:uFillTx/>
              <a:latin typeface="Times New Roman"/>
            </a:endParaRPr>
          </a:p>
        </p:txBody>
      </p:sp>
      <p:sp>
        <p:nvSpPr>
          <p:cNvPr id="633" name=""/>
          <p:cNvSpPr/>
          <p:nvPr/>
        </p:nvSpPr>
        <p:spPr>
          <a:xfrm>
            <a:off x="457200" y="5349960"/>
            <a:ext cx="8001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EES Will Expand Its Offering Of Power Quality Solutions In 2001 Through Partnerships With Industry Leaders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Why a Partnership?</a:t>
            </a:r>
            <a:endParaRPr b="1" i="1" lang="en-US" sz="3600" strike="noStrike" u="none">
              <a:solidFill>
                <a:srgbClr val="000000"/>
              </a:solidFill>
              <a:effectLst/>
              <a:uFillTx/>
              <a:latin typeface="Times New Roman"/>
            </a:endParaRPr>
          </a:p>
        </p:txBody>
      </p:sp>
      <p:sp>
        <p:nvSpPr>
          <p:cNvPr id="63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can enter the hydrogen trading market and remain technology neutral</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Cisco can enter the fuel cell business and remain out of the energy management business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PowerTek can bring its technology to market with two powerful partners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Each partner reduces risk while changing the vast energy markets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6" name=""/>
          <p:cNvSpPr/>
          <p:nvPr/>
        </p:nvSpPr>
        <p:spPr>
          <a:xfrm>
            <a:off x="2927520" y="3281400"/>
            <a:ext cx="3174840" cy="1595520"/>
          </a:xfrm>
          <a:prstGeom prst="rect">
            <a:avLst/>
          </a:prstGeom>
          <a:solidFill>
            <a:srgbClr val="ff0000"/>
          </a:solid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7" name=""/>
          <p:cNvSpPr/>
          <p:nvPr/>
        </p:nvSpPr>
        <p:spPr>
          <a:xfrm>
            <a:off x="3152520" y="3540240"/>
            <a:ext cx="2713320" cy="1099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Times New Roman"/>
              </a:rPr>
              <a:t>Solution for </a:t>
            </a:r>
            <a:endParaRPr b="0" lang="en-US" sz="2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Times New Roman"/>
              </a:rPr>
              <a:t>Data/Optical Centers</a:t>
            </a:r>
            <a:endParaRPr b="0" lang="en-US" sz="2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Times New Roman"/>
              </a:rPr>
              <a:t>Demo</a:t>
            </a:r>
            <a:endParaRPr b="0" lang="en-US" sz="2200" strike="noStrike" u="none">
              <a:solidFill>
                <a:srgbClr val="000000"/>
              </a:solidFill>
              <a:effectLst/>
              <a:uFillTx/>
              <a:latin typeface="Times New Roman"/>
            </a:endParaRPr>
          </a:p>
        </p:txBody>
      </p:sp>
      <p:sp>
        <p:nvSpPr>
          <p:cNvPr id="638" name=""/>
          <p:cNvSpPr/>
          <p:nvPr/>
        </p:nvSpPr>
        <p:spPr>
          <a:xfrm>
            <a:off x="2646720" y="1413000"/>
            <a:ext cx="1459800" cy="10087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Technology </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Partner</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(CISCO)</a:t>
            </a:r>
            <a:endParaRPr b="0" lang="en-US" sz="2000" strike="noStrike" u="none">
              <a:solidFill>
                <a:srgbClr val="000000"/>
              </a:solidFill>
              <a:effectLst/>
              <a:uFillTx/>
              <a:latin typeface="Times New Roman"/>
            </a:endParaRPr>
          </a:p>
        </p:txBody>
      </p:sp>
      <p:sp>
        <p:nvSpPr>
          <p:cNvPr id="639" name=""/>
          <p:cNvSpPr/>
          <p:nvPr/>
        </p:nvSpPr>
        <p:spPr>
          <a:xfrm>
            <a:off x="4842720" y="1400040"/>
            <a:ext cx="1742760" cy="100872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Energy/Comm </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Partner</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(ENRON)</a:t>
            </a:r>
            <a:endParaRPr b="0" lang="en-US" sz="2000" strike="noStrike" u="none">
              <a:solidFill>
                <a:srgbClr val="000000"/>
              </a:solidFill>
              <a:effectLst/>
              <a:uFillTx/>
              <a:latin typeface="Times New Roman"/>
            </a:endParaRPr>
          </a:p>
        </p:txBody>
      </p:sp>
      <p:sp>
        <p:nvSpPr>
          <p:cNvPr id="640" name=""/>
          <p:cNvSpPr/>
          <p:nvPr/>
        </p:nvSpPr>
        <p:spPr>
          <a:xfrm>
            <a:off x="538560" y="3403440"/>
            <a:ext cx="1459800" cy="1313640"/>
          </a:xfrm>
          <a:prstGeom prst="rect">
            <a:avLst/>
          </a:prstGeom>
          <a:solidFill>
            <a:srgbClr val="00ff00"/>
          </a:solidFill>
          <a:ln w="9360">
            <a:solidFill>
              <a:srgbClr val="000000"/>
            </a:solidFill>
            <a:miter/>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Energy</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Technology </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Partner</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(PowerTek)</a:t>
            </a:r>
            <a:endParaRPr b="0" lang="en-US" sz="2000" strike="noStrike" u="none">
              <a:solidFill>
                <a:srgbClr val="000000"/>
              </a:solidFill>
              <a:effectLst/>
              <a:uFillTx/>
              <a:latin typeface="Times New Roman"/>
            </a:endParaRPr>
          </a:p>
        </p:txBody>
      </p:sp>
      <p:sp>
        <p:nvSpPr>
          <p:cNvPr id="641" name=""/>
          <p:cNvSpPr/>
          <p:nvPr/>
        </p:nvSpPr>
        <p:spPr>
          <a:xfrm>
            <a:off x="6905160" y="3581280"/>
            <a:ext cx="1919880" cy="947520"/>
          </a:xfrm>
          <a:prstGeom prst="rect">
            <a:avLst/>
          </a:prstGeom>
          <a:solidFill>
            <a:srgbClr val="ff6600"/>
          </a:solidFill>
          <a:ln w="9360">
            <a:solidFill>
              <a:srgbClr val="000000"/>
            </a:solidFill>
            <a:miter/>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Facility</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Designer</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(Lockwood Greenne)</a:t>
            </a:r>
            <a:endParaRPr b="0" lang="en-US" sz="1600" strike="noStrike" u="none">
              <a:solidFill>
                <a:srgbClr val="000000"/>
              </a:solidFill>
              <a:effectLst/>
              <a:uFillTx/>
              <a:latin typeface="Times New Roman"/>
            </a:endParaRPr>
          </a:p>
        </p:txBody>
      </p:sp>
      <p:sp>
        <p:nvSpPr>
          <p:cNvPr id="642" name=""/>
          <p:cNvSpPr/>
          <p:nvPr/>
        </p:nvSpPr>
        <p:spPr>
          <a:xfrm>
            <a:off x="2740680" y="5524560"/>
            <a:ext cx="1198440" cy="100872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Hydrogen</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Supplier</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(TBD)</a:t>
            </a:r>
            <a:endParaRPr b="0" lang="en-US" sz="2000" strike="noStrike" u="none">
              <a:solidFill>
                <a:srgbClr val="000000"/>
              </a:solidFill>
              <a:effectLst/>
              <a:uFillTx/>
              <a:latin typeface="Times New Roman"/>
            </a:endParaRPr>
          </a:p>
        </p:txBody>
      </p:sp>
      <p:sp>
        <p:nvSpPr>
          <p:cNvPr id="643" name=""/>
          <p:cNvSpPr/>
          <p:nvPr/>
        </p:nvSpPr>
        <p:spPr>
          <a:xfrm>
            <a:off x="4822920" y="5537160"/>
            <a:ext cx="1890720" cy="1008720"/>
          </a:xfrm>
          <a:prstGeom prst="rect">
            <a:avLst/>
          </a:prstGeom>
          <a:solidFill>
            <a:srgbClr val="ff6600"/>
          </a:solidFill>
          <a:ln w="9360">
            <a:solidFill>
              <a:srgbClr val="000000"/>
            </a:solidFill>
            <a:miter/>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Telecom/Optical</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Provider</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(TBD)</a:t>
            </a:r>
            <a:endParaRPr b="0" lang="en-US" sz="2000" strike="noStrike" u="none">
              <a:solidFill>
                <a:srgbClr val="000000"/>
              </a:solidFill>
              <a:effectLst/>
              <a:uFillTx/>
              <a:latin typeface="Times New Roman"/>
            </a:endParaRPr>
          </a:p>
        </p:txBody>
      </p:sp>
      <p:sp>
        <p:nvSpPr>
          <p:cNvPr id="644" name=""/>
          <p:cNvSpPr/>
          <p:nvPr/>
        </p:nvSpPr>
        <p:spPr>
          <a:xfrm>
            <a:off x="457200" y="730080"/>
            <a:ext cx="8229600" cy="6426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Partnership Structure</a:t>
            </a:r>
            <a:endParaRPr b="0" lang="en-US" sz="3600" strike="noStrike" u="none">
              <a:solidFill>
                <a:srgbClr val="000000"/>
              </a:solidFill>
              <a:effectLst/>
              <a:uFillTx/>
              <a:latin typeface="Times New Roman"/>
            </a:endParaRPr>
          </a:p>
        </p:txBody>
      </p:sp>
      <p:cxnSp>
        <p:nvCxnSpPr>
          <p:cNvPr id="645" name=""/>
          <p:cNvCxnSpPr>
            <a:stCxn id="638" idx="2"/>
            <a:endCxn id="636" idx="0"/>
          </p:cNvCxnSpPr>
          <p:nvPr/>
        </p:nvCxnSpPr>
        <p:spPr>
          <a:xfrm>
            <a:off x="3376440" y="2428920"/>
            <a:ext cx="1139040" cy="853200"/>
          </a:xfrm>
          <a:prstGeom prst="straightConnector1">
            <a:avLst/>
          </a:prstGeom>
          <a:ln w="25560">
            <a:solidFill>
              <a:srgbClr val="000000"/>
            </a:solidFill>
            <a:miter/>
            <a:tailEnd len="med" type="triangle" w="med"/>
          </a:ln>
        </p:spPr>
      </p:cxnSp>
      <p:cxnSp>
        <p:nvCxnSpPr>
          <p:cNvPr id="646" name=""/>
          <p:cNvCxnSpPr>
            <a:stCxn id="639" idx="2"/>
            <a:endCxn id="636" idx="0"/>
          </p:cNvCxnSpPr>
          <p:nvPr/>
        </p:nvCxnSpPr>
        <p:spPr>
          <a:xfrm flipH="1">
            <a:off x="4514400" y="2415960"/>
            <a:ext cx="1200960" cy="865800"/>
          </a:xfrm>
          <a:prstGeom prst="straightConnector1">
            <a:avLst/>
          </a:prstGeom>
          <a:ln w="25560">
            <a:solidFill>
              <a:srgbClr val="000000"/>
            </a:solidFill>
            <a:miter/>
            <a:tailEnd len="med" type="triangle" w="med"/>
          </a:ln>
        </p:spPr>
      </p:cxnSp>
      <p:cxnSp>
        <p:nvCxnSpPr>
          <p:cNvPr id="647" name=""/>
          <p:cNvCxnSpPr>
            <a:stCxn id="642" idx="0"/>
            <a:endCxn id="636" idx="2"/>
          </p:cNvCxnSpPr>
          <p:nvPr/>
        </p:nvCxnSpPr>
        <p:spPr>
          <a:xfrm flipV="1">
            <a:off x="3339720" y="4876200"/>
            <a:ext cx="1175400" cy="648360"/>
          </a:xfrm>
          <a:prstGeom prst="straightConnector1">
            <a:avLst/>
          </a:prstGeom>
          <a:ln w="25560">
            <a:solidFill>
              <a:srgbClr val="000000"/>
            </a:solidFill>
            <a:miter/>
            <a:tailEnd len="med" type="triangle" w="med"/>
          </a:ln>
        </p:spPr>
      </p:cxnSp>
      <p:cxnSp>
        <p:nvCxnSpPr>
          <p:cNvPr id="648" name=""/>
          <p:cNvCxnSpPr>
            <a:stCxn id="643" idx="0"/>
            <a:endCxn id="636" idx="2"/>
          </p:cNvCxnSpPr>
          <p:nvPr/>
        </p:nvCxnSpPr>
        <p:spPr>
          <a:xfrm flipH="1" flipV="1">
            <a:off x="4514400" y="4876920"/>
            <a:ext cx="1254960" cy="660600"/>
          </a:xfrm>
          <a:prstGeom prst="straightConnector1">
            <a:avLst/>
          </a:prstGeom>
          <a:ln w="25560">
            <a:solidFill>
              <a:srgbClr val="000000"/>
            </a:solidFill>
            <a:miter/>
            <a:tailEnd len="med" type="triangle" w="med"/>
          </a:ln>
        </p:spPr>
      </p:cxnSp>
      <p:cxnSp>
        <p:nvCxnSpPr>
          <p:cNvPr id="649" name=""/>
          <p:cNvCxnSpPr>
            <a:stCxn id="640" idx="3"/>
            <a:endCxn id="636" idx="1"/>
          </p:cNvCxnSpPr>
          <p:nvPr/>
        </p:nvCxnSpPr>
        <p:spPr>
          <a:xfrm>
            <a:off x="2003040" y="4064040"/>
            <a:ext cx="924840" cy="16560"/>
          </a:xfrm>
          <a:prstGeom prst="straightConnector1">
            <a:avLst/>
          </a:prstGeom>
          <a:ln w="25560">
            <a:solidFill>
              <a:srgbClr val="000000"/>
            </a:solidFill>
            <a:miter/>
            <a:tailEnd len="med" type="triangle" w="med"/>
          </a:ln>
        </p:spPr>
      </p:cxnSp>
      <p:cxnSp>
        <p:nvCxnSpPr>
          <p:cNvPr id="650" name=""/>
          <p:cNvCxnSpPr>
            <a:stCxn id="641" idx="1"/>
            <a:endCxn id="636" idx="3"/>
          </p:cNvCxnSpPr>
          <p:nvPr/>
        </p:nvCxnSpPr>
        <p:spPr>
          <a:xfrm flipH="1">
            <a:off x="6101640" y="4059000"/>
            <a:ext cx="794520" cy="20880"/>
          </a:xfrm>
          <a:prstGeom prst="straightConnector1">
            <a:avLst/>
          </a:prstGeom>
          <a:ln w="25560">
            <a:solidFill>
              <a:srgbClr val="000000"/>
            </a:solidFill>
            <a:miter/>
            <a:tailEnd len="med" type="triangle" w="med"/>
          </a:ln>
        </p:spPr>
      </p:cxnSp>
      <p:grpSp>
        <p:nvGrpSpPr>
          <p:cNvPr id="651" name=""/>
          <p:cNvGrpSpPr/>
          <p:nvPr/>
        </p:nvGrpSpPr>
        <p:grpSpPr>
          <a:xfrm>
            <a:off x="3978360" y="146160"/>
            <a:ext cx="946080" cy="676080"/>
            <a:chOff x="3978360" y="146160"/>
            <a:chExt cx="946080" cy="676080"/>
          </a:xfrm>
        </p:grpSpPr>
        <p:sp>
          <p:nvSpPr>
            <p:cNvPr id="652" name=""/>
            <p:cNvSpPr/>
            <p:nvPr/>
          </p:nvSpPr>
          <p:spPr>
            <a:xfrm>
              <a:off x="3978360" y="146160"/>
              <a:ext cx="946080" cy="676080"/>
            </a:xfrm>
            <a:prstGeom prst="roundRect">
              <a:avLst>
                <a:gd name="adj" fmla="val 16667"/>
              </a:avLst>
            </a:prstGeom>
            <a:solidFill>
              <a:srgbClr val="ffffff"/>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pic>
          <p:nvPicPr>
            <p:cNvPr id="653" name="cisco%20systems" descr=""/>
            <p:cNvPicPr/>
            <p:nvPr/>
          </p:nvPicPr>
          <p:blipFill>
            <a:blip r:embed="rId1"/>
            <a:stretch/>
          </p:blipFill>
          <p:spPr>
            <a:xfrm>
              <a:off x="4023720" y="206280"/>
              <a:ext cx="843480" cy="556200"/>
            </a:xfrm>
            <a:prstGeom prst="rect">
              <a:avLst/>
            </a:prstGeom>
            <a:noFill/>
            <a:ln w="0">
              <a:noFill/>
            </a:ln>
          </p:spPr>
        </p:pic>
      </p:gr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3333cc"/>
                </a:solidFill>
                <a:effectLst/>
                <a:uFillTx/>
                <a:latin typeface="Times New Roman"/>
              </a:rPr>
              <a:t>Hydrogen Trading</a:t>
            </a:r>
            <a:endParaRPr b="1" i="1" lang="en-US" sz="3600" strike="noStrike" u="none">
              <a:solidFill>
                <a:srgbClr val="000000"/>
              </a:solidFill>
              <a:effectLst/>
              <a:uFillTx/>
              <a:latin typeface="Times New Roman"/>
            </a:endParaRPr>
          </a:p>
        </p:txBody>
      </p:sp>
      <p:sp>
        <p:nvSpPr>
          <p:cNvPr id="655" name="PlaceHolder 2"/>
          <p:cNvSpPr>
            <a:spLocks noGrp="1"/>
          </p:cNvSpPr>
          <p:nvPr>
            <p:ph/>
          </p:nvPr>
        </p:nvSpPr>
        <p:spPr>
          <a:xfrm>
            <a:off x="685800" y="1752480"/>
            <a:ext cx="7772400" cy="4114800"/>
          </a:xfrm>
          <a:prstGeom prst="rect">
            <a:avLst/>
          </a:prstGeom>
          <a:noFill/>
          <a:ln w="0">
            <a:noFill/>
          </a:ln>
        </p:spPr>
        <p:txBody>
          <a:bodyPr lIns="90000" rIns="90000" tIns="46800" bIns="46800" anchor="t">
            <a:normAutofit fontScale="85000" lnSpcReduction="9999"/>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Hydrogen AAGR is 3.9%, with fuel cell use AAGR of 15.6%</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Hydrogen is in a highly inefficient $29 B market</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Hydrogen is sold on high margins</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Trading hydrogen is the basic element of energy and can leverage other energy markets</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Hydrogen can be risk managed through natural gas trading</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US and the world needs more energy infrastructure</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Hydrogen pipes can be laid or converted from gas pipes</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656" name=""/>
          <p:cNvSpPr/>
          <p:nvPr/>
        </p:nvSpPr>
        <p:spPr>
          <a:xfrm>
            <a:off x="86760" y="6520680"/>
            <a:ext cx="176040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Source:Business Communications Inc.</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7" name=""/>
          <p:cNvSpPr/>
          <p:nvPr/>
        </p:nvSpPr>
        <p:spPr>
          <a:xfrm>
            <a:off x="685800" y="914400"/>
            <a:ext cx="7772400" cy="447840"/>
          </a:xfrm>
          <a:prstGeom prst="rect">
            <a:avLst/>
          </a:prstGeom>
          <a:noFill/>
          <a:ln w="0">
            <a:noFill/>
          </a:ln>
        </p:spPr>
        <p:style>
          <a:lnRef idx="0"/>
          <a:fillRef idx="0"/>
          <a:effectRef idx="0"/>
          <a:fontRef idx="minor"/>
        </p:style>
        <p:txBody>
          <a:bodyPr lIns="90000" rIns="90000" tIns="46800" bIns="46800" anchor="b">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Conclusion</a:t>
            </a:r>
            <a:endParaRPr b="0" lang="en-US" sz="3600" strike="noStrike" u="none">
              <a:solidFill>
                <a:srgbClr val="000000"/>
              </a:solidFill>
              <a:effectLst/>
              <a:uFillTx/>
              <a:latin typeface="Times New Roman"/>
            </a:endParaRPr>
          </a:p>
        </p:txBody>
      </p:sp>
      <p:sp>
        <p:nvSpPr>
          <p:cNvPr id="658" name=""/>
          <p:cNvSpPr/>
          <p:nvPr/>
        </p:nvSpPr>
        <p:spPr>
          <a:xfrm>
            <a:off x="961920" y="1666800"/>
            <a:ext cx="7772400" cy="412452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Enron can presently enter a market with huge potential with relatively little capital  at risk</a:t>
            </a:r>
            <a:endParaRPr b="0" lang="en-US" sz="2200" strike="noStrike" u="none">
              <a:solidFill>
                <a:srgbClr val="000000"/>
              </a:solidFill>
              <a:effectLst/>
              <a:uFillTx/>
              <a:latin typeface="Times New Roman"/>
            </a:endParaRPr>
          </a:p>
          <a:p>
            <a:pPr marL="343080" indent="-343080">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343080" indent="-343080">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Augment Enron’s core businesses</a:t>
            </a:r>
            <a:endParaRPr b="0" lang="en-US" sz="2200" strike="noStrike" u="none">
              <a:solidFill>
                <a:srgbClr val="000000"/>
              </a:solidFill>
              <a:effectLst/>
              <a:uFillTx/>
              <a:latin typeface="Times New Roman"/>
            </a:endParaRPr>
          </a:p>
          <a:p>
            <a:pPr marL="343080" indent="-343080">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343080" indent="-343080">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Enables other Enron business unit opportunities (commodity, outsourcing)</a:t>
            </a:r>
            <a:endParaRPr b="0" lang="en-US" sz="2200" strike="noStrike" u="none">
              <a:solidFill>
                <a:srgbClr val="000000"/>
              </a:solidFill>
              <a:effectLst/>
              <a:uFillTx/>
              <a:latin typeface="Times New Roman"/>
            </a:endParaRPr>
          </a:p>
          <a:p>
            <a:pPr marL="343080" indent="-343080">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343080" indent="-343080" algn="ctr">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Enron can enter the future dominate energy commodity market -</a:t>
            </a:r>
            <a:endParaRPr b="0" lang="en-US" sz="2200" strike="noStrike" u="none">
              <a:solidFill>
                <a:srgbClr val="000000"/>
              </a:solidFill>
              <a:effectLst/>
              <a:uFillTx/>
              <a:latin typeface="Times New Roman"/>
            </a:endParaRPr>
          </a:p>
          <a:p>
            <a:pPr marL="343080" indent="-343080">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659" name=""/>
          <p:cNvSpPr/>
          <p:nvPr/>
        </p:nvSpPr>
        <p:spPr>
          <a:xfrm>
            <a:off x="3076920" y="5566320"/>
            <a:ext cx="3031560" cy="5209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Times New Roman"/>
              </a:rPr>
              <a:t>Hydrogen Trading</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00"/>
                </a:solidFill>
                <a:effectLst/>
                <a:uFillTx/>
                <a:latin typeface="Times New Roman"/>
              </a:rPr>
              <a:t>Appendix</a:t>
            </a:r>
            <a:endParaRPr b="1" i="1"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1"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Why Cisco?</a:t>
            </a:r>
            <a:endParaRPr b="1" i="1" lang="en-US" sz="3600" strike="noStrike" u="none">
              <a:solidFill>
                <a:srgbClr val="000000"/>
              </a:solidFill>
              <a:effectLst/>
              <a:uFillTx/>
              <a:latin typeface="Times New Roman"/>
            </a:endParaRPr>
          </a:p>
        </p:txBody>
      </p:sp>
      <p:sp>
        <p:nvSpPr>
          <p:cNvPr id="662" name="PlaceHolder 2"/>
          <p:cNvSpPr>
            <a:spLocks noGrp="1"/>
          </p:cNvSpPr>
          <p:nvPr>
            <p:ph/>
          </p:nvPr>
        </p:nvSpPr>
        <p:spPr>
          <a:xfrm>
            <a:off x="685800" y="205740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Internet first mover</a:t>
            </a:r>
            <a:endParaRPr b="0" lang="en-US" sz="2400" strike="noStrike" u="none">
              <a:solidFill>
                <a:srgbClr val="000000"/>
              </a:solidFill>
              <a:effectLst/>
              <a:uFillTx/>
              <a:latin typeface="Times New Roman"/>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Entry into the communications market provides model</a:t>
            </a:r>
            <a:endParaRPr b="0" lang="en-US" sz="2400" strike="noStrike" u="none">
              <a:solidFill>
                <a:srgbClr val="000000"/>
              </a:solidFill>
              <a:effectLst/>
              <a:uFillTx/>
              <a:latin typeface="Times New Roman"/>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Sales opportunities through strong existing sales channels</a:t>
            </a:r>
            <a:endParaRPr b="0" lang="en-US" sz="2400" strike="noStrike" u="none">
              <a:solidFill>
                <a:srgbClr val="000000"/>
              </a:solidFill>
              <a:effectLst/>
              <a:uFillTx/>
              <a:latin typeface="Times New Roman"/>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Dominant market share</a:t>
            </a:r>
            <a:endParaRPr b="0" lang="en-US" sz="2400" strike="noStrike" u="none">
              <a:solidFill>
                <a:srgbClr val="000000"/>
              </a:solidFill>
              <a:effectLst/>
              <a:uFillTx/>
              <a:latin typeface="Times New Roman"/>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Existing customer profile fits fuel cell profile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3" name="PlaceHolder 1"/>
          <p:cNvSpPr>
            <a:spLocks noGrp="1"/>
          </p:cNvSpPr>
          <p:nvPr>
            <p:ph type="title"/>
          </p:nvPr>
        </p:nvSpPr>
        <p:spPr>
          <a:xfrm>
            <a:off x="685800" y="7617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Cisco has started the Internet Revolution</a:t>
            </a:r>
            <a:endParaRPr b="1" i="1" lang="en-US" sz="3600" strike="noStrike" u="none">
              <a:solidFill>
                <a:srgbClr val="000000"/>
              </a:solidFill>
              <a:effectLst/>
              <a:uFillTx/>
              <a:latin typeface="Times New Roman"/>
            </a:endParaRPr>
          </a:p>
        </p:txBody>
      </p:sp>
      <p:sp>
        <p:nvSpPr>
          <p:cNvPr id="664" name="PlaceHolder 2"/>
          <p:cNvSpPr>
            <a:spLocks noGrp="1"/>
          </p:cNvSpPr>
          <p:nvPr>
            <p:ph/>
          </p:nvPr>
        </p:nvSpPr>
        <p:spPr>
          <a:xfrm>
            <a:off x="-360" y="6324120"/>
            <a:ext cx="2514600" cy="228600"/>
          </a:xfrm>
          <a:prstGeom prst="rect">
            <a:avLst/>
          </a:prstGeom>
          <a:noFill/>
          <a:ln w="0">
            <a:noFill/>
          </a:ln>
        </p:spPr>
        <p:txBody>
          <a:bodyPr lIns="90000" rIns="90000" tIns="46800" bIns="46800" anchor="t">
            <a:normAutofit/>
          </a:bodyPr>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Disclosure Global Access, Yahoo Finance</a:t>
            </a:r>
            <a:endParaRPr b="0" lang="en-US" sz="800" strike="noStrike" u="none">
              <a:solidFill>
                <a:srgbClr val="000000"/>
              </a:solidFill>
              <a:effectLst/>
              <a:uFillTx/>
              <a:latin typeface="Times New Roman"/>
            </a:endParaRPr>
          </a:p>
        </p:txBody>
      </p:sp>
      <p:graphicFrame>
        <p:nvGraphicFramePr>
          <p:cNvPr id="665" name=""/>
          <p:cNvGraphicFramePr/>
          <p:nvPr/>
        </p:nvGraphicFramePr>
        <p:xfrm>
          <a:off x="1066680" y="1736640"/>
          <a:ext cx="7020000" cy="3902040"/>
        </p:xfrm>
        <a:graphic>
          <a:graphicData uri="http://schemas.openxmlformats.org/presentationml/2006/ole">
            <p:oleObj progId="Excel.Sheet.12" r:id="rId1" spid="">
              <p:embed/>
              <p:pic>
                <p:nvPicPr>
                  <p:cNvPr id="666" name="" descr=""/>
                  <p:cNvPicPr/>
                  <p:nvPr/>
                </p:nvPicPr>
                <p:blipFill>
                  <a:blip r:embed="rId2"/>
                  <a:stretch/>
                </p:blipFill>
                <p:spPr>
                  <a:xfrm>
                    <a:off x="1066680" y="1736640"/>
                    <a:ext cx="7020000" cy="3902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Why Cisco</a:t>
            </a:r>
            <a:endParaRPr b="1" i="1" lang="en-US" sz="3600" strike="noStrike" u="none">
              <a:solidFill>
                <a:srgbClr val="000000"/>
              </a:solidFill>
              <a:effectLst/>
              <a:uFillTx/>
              <a:latin typeface="Times New Roman"/>
            </a:endParaRPr>
          </a:p>
        </p:txBody>
      </p:sp>
      <p:sp>
        <p:nvSpPr>
          <p:cNvPr id="668" name=""/>
          <p:cNvSpPr/>
          <p:nvPr/>
        </p:nvSpPr>
        <p:spPr>
          <a:xfrm>
            <a:off x="936720" y="1580400"/>
            <a:ext cx="7572240" cy="5011200"/>
          </a:xfrm>
          <a:prstGeom prst="rect">
            <a:avLst/>
          </a:prstGeom>
          <a:gradFill rotWithShape="0">
            <a:gsLst>
              <a:gs pos="0">
                <a:srgbClr val="005e46"/>
              </a:gs>
              <a:gs pos="50000">
                <a:srgbClr val="00cc99"/>
              </a:gs>
              <a:gs pos="100000">
                <a:srgbClr val="005e46"/>
              </a:gs>
            </a:gsLst>
            <a:lin ang="13500000"/>
          </a:gradFill>
          <a:ln w="0">
            <a:noFill/>
          </a:ln>
        </p:spPr>
        <p:style>
          <a:lnRef idx="0"/>
          <a:fillRef idx="0"/>
          <a:effectRef idx="0"/>
          <a:fontRef idx="minor"/>
        </p:style>
        <p:txBody>
          <a:bodyPr lIns="73080" rIns="73080" tIns="36360" bIns="36360" anchor="ctr">
            <a:spAutoFit/>
          </a:bodyPr>
          <a:p>
            <a:pPr marL="623880" indent="-388800">
              <a:spcBef>
                <a:spcPts val="751"/>
              </a:spcBef>
              <a:spcAft>
                <a:spcPts val="751"/>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Cisco “Best in Class” capabilities</a:t>
            </a:r>
            <a:endParaRPr b="0" lang="en-US" sz="2400" strike="noStrike" u="none">
              <a:solidFill>
                <a:srgbClr val="000000"/>
              </a:solidFill>
              <a:effectLst/>
              <a:uFillTx/>
              <a:latin typeface="Times New Roman"/>
            </a:endParaRPr>
          </a:p>
          <a:p>
            <a:pPr lvl="1" marL="1311120" indent="-390240">
              <a:lnSpc>
                <a:spcPct val="100000"/>
              </a:lnSpc>
              <a:spcBef>
                <a:spcPts val="624"/>
              </a:spcBef>
              <a:spcAft>
                <a:spcPts val="624"/>
              </a:spcAft>
              <a:buClr>
                <a:srgbClr val="17cdff"/>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R&amp;D  - Components design, testing and installation parallels existing communications technology</a:t>
            </a:r>
            <a:endParaRPr b="0" lang="en-US" sz="2000" strike="noStrike" u="none">
              <a:solidFill>
                <a:srgbClr val="000000"/>
              </a:solidFill>
              <a:effectLst/>
              <a:uFillTx/>
              <a:latin typeface="Times New Roman"/>
            </a:endParaRPr>
          </a:p>
          <a:p>
            <a:pPr lvl="1" marL="1311120" indent="-390240">
              <a:lnSpc>
                <a:spcPct val="100000"/>
              </a:lnSpc>
              <a:spcBef>
                <a:spcPts val="624"/>
              </a:spcBef>
              <a:spcAft>
                <a:spcPts val="624"/>
              </a:spcAft>
              <a:buClr>
                <a:srgbClr val="17cdff"/>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Manufacturing - Global High Technology Manufacturing that is both scalable  and virtual</a:t>
            </a:r>
            <a:endParaRPr b="0" lang="en-US" sz="2000" strike="noStrike" u="none">
              <a:solidFill>
                <a:srgbClr val="000000"/>
              </a:solidFill>
              <a:effectLst/>
              <a:uFillTx/>
              <a:latin typeface="Times New Roman"/>
            </a:endParaRPr>
          </a:p>
          <a:p>
            <a:pPr lvl="1" marL="1311120" indent="-390240">
              <a:lnSpc>
                <a:spcPct val="100000"/>
              </a:lnSpc>
              <a:spcBef>
                <a:spcPts val="624"/>
              </a:spcBef>
              <a:spcAft>
                <a:spcPts val="624"/>
              </a:spcAft>
              <a:buClr>
                <a:srgbClr val="17cdff"/>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Marketing - Sales force know as the best across the world </a:t>
            </a:r>
            <a:endParaRPr b="0" lang="en-US" sz="2000" strike="noStrike" u="none">
              <a:solidFill>
                <a:srgbClr val="000000"/>
              </a:solidFill>
              <a:effectLst/>
              <a:uFillTx/>
              <a:latin typeface="Times New Roman"/>
            </a:endParaRPr>
          </a:p>
          <a:p>
            <a:pPr marL="623880" indent="-388800">
              <a:spcBef>
                <a:spcPts val="751"/>
              </a:spcBef>
              <a:spcAft>
                <a:spcPts val="751"/>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Cisco brand creates instant credibility</a:t>
            </a:r>
            <a:endParaRPr b="0" lang="en-US" sz="2400" strike="noStrike" u="none">
              <a:solidFill>
                <a:srgbClr val="000000"/>
              </a:solidFill>
              <a:effectLst/>
              <a:uFillTx/>
              <a:latin typeface="Times New Roman"/>
            </a:endParaRPr>
          </a:p>
          <a:p>
            <a:pPr lvl="1" marL="1311120" indent="-390240">
              <a:lnSpc>
                <a:spcPct val="100000"/>
              </a:lnSpc>
              <a:spcBef>
                <a:spcPts val="624"/>
              </a:spcBef>
              <a:spcAft>
                <a:spcPts val="624"/>
              </a:spcAft>
              <a:buClr>
                <a:srgbClr val="17cdff"/>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#3 Market Capitalization</a:t>
            </a:r>
            <a:endParaRPr b="0" lang="en-US" sz="2000" strike="noStrike" u="none">
              <a:solidFill>
                <a:srgbClr val="000000"/>
              </a:solidFill>
              <a:effectLst/>
              <a:uFillTx/>
              <a:latin typeface="Times New Roman"/>
            </a:endParaRPr>
          </a:p>
          <a:p>
            <a:pPr lvl="1" marL="1311120" indent="-390240">
              <a:lnSpc>
                <a:spcPct val="100000"/>
              </a:lnSpc>
              <a:spcBef>
                <a:spcPts val="624"/>
              </a:spcBef>
              <a:spcAft>
                <a:spcPts val="624"/>
              </a:spcAft>
              <a:buClr>
                <a:srgbClr val="17cdff"/>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#1 or #2 in 24 different communications technology markets</a:t>
            </a:r>
            <a:endParaRPr b="0" lang="en-US" sz="2000" strike="noStrike" u="none">
              <a:solidFill>
                <a:srgbClr val="000000"/>
              </a:solidFill>
              <a:effectLst/>
              <a:uFillTx/>
              <a:latin typeface="Times New Roman"/>
            </a:endParaRPr>
          </a:p>
          <a:p>
            <a:pPr lvl="1" marL="1311120" indent="-390240">
              <a:lnSpc>
                <a:spcPct val="100000"/>
              </a:lnSpc>
              <a:spcBef>
                <a:spcPts val="624"/>
              </a:spcBef>
              <a:spcAft>
                <a:spcPts val="624"/>
              </a:spcAft>
              <a:buClr>
                <a:srgbClr val="17cdff"/>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#3 Fortune list of best companies to work for</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1295280"/>
            <a:ext cx="7772400" cy="2362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“We view the way we do things as making fundamental changes in a business, where a lot of our competition looks at doing things on the margin.  This is what sets apart from our competition.”</a:t>
            </a:r>
            <a:endParaRPr b="1" i="1" lang="en-US" sz="2800" strike="noStrike" u="none">
              <a:solidFill>
                <a:srgbClr val="000000"/>
              </a:solidFill>
              <a:effectLst/>
              <a:uFillTx/>
              <a:latin typeface="Times New Roman"/>
            </a:endParaRPr>
          </a:p>
        </p:txBody>
      </p:sp>
      <p:sp>
        <p:nvSpPr>
          <p:cNvPr id="50" name="PlaceHolder 2"/>
          <p:cNvSpPr>
            <a:spLocks noGrp="1"/>
          </p:cNvSpPr>
          <p:nvPr>
            <p:ph type="subTitle"/>
          </p:nvPr>
        </p:nvSpPr>
        <p:spPr>
          <a:xfrm>
            <a:off x="1295280" y="5638680"/>
            <a:ext cx="6400800" cy="533520"/>
          </a:xfrm>
          <a:prstGeom prst="rect">
            <a:avLst/>
          </a:prstGeom>
          <a:noFill/>
          <a:ln w="0">
            <a:noFill/>
          </a:ln>
        </p:spPr>
        <p:txBody>
          <a:bodyPr lIns="90000" rIns="90000" tIns="46800" bIns="46800" anchor="t">
            <a:no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Ken Rice - CEO of Enron Broadband</a:t>
            </a:r>
            <a:endParaRPr b="0" lang="en-US" sz="1800" strike="noStrike" u="none">
              <a:solidFill>
                <a:srgbClr val="000000"/>
              </a:solidFill>
              <a:effectLst/>
              <a:uFillTx/>
              <a:latin typeface="Times New Roman"/>
            </a:endParaRPr>
          </a:p>
        </p:txBody>
      </p:sp>
      <p:sp>
        <p:nvSpPr>
          <p:cNvPr id="51" name=""/>
          <p:cNvSpPr/>
          <p:nvPr/>
        </p:nvSpPr>
        <p:spPr>
          <a:xfrm>
            <a:off x="455400" y="6482880"/>
            <a:ext cx="147096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a:t>
            </a:r>
            <a:r>
              <a:rPr b="0" i="1" lang="en-US" sz="800" strike="noStrike" u="none">
                <a:solidFill>
                  <a:srgbClr val="000000"/>
                </a:solidFill>
                <a:effectLst/>
                <a:uFillTx/>
                <a:latin typeface="Times New Roman"/>
              </a:rPr>
              <a:t>Leading the Revolution</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69" name=""/>
          <p:cNvSpPr/>
          <p:nvPr/>
        </p:nvSpPr>
        <p:spPr>
          <a:xfrm>
            <a:off x="762120" y="228600"/>
            <a:ext cx="8229600" cy="11430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0" name="PlaceHolder 1"/>
          <p:cNvSpPr>
            <a:spLocks noGrp="1"/>
          </p:cNvSpPr>
          <p:nvPr>
            <p:ph type="title"/>
          </p:nvPr>
        </p:nvSpPr>
        <p:spPr>
          <a:xfrm>
            <a:off x="685800" y="75960"/>
            <a:ext cx="82296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Infrastructure Investment Option Value- </a:t>
            </a:r>
            <a:r>
              <a:rPr b="0" i="1" lang="en-US" sz="2800" strike="noStrike" u="none">
                <a:solidFill>
                  <a:srgbClr val="000000"/>
                </a:solidFill>
                <a:effectLst/>
                <a:uFillTx/>
                <a:latin typeface="Times New Roman"/>
              </a:rPr>
              <a:t>Actual value of growth option-creating infrastructure</a:t>
            </a:r>
            <a:endParaRPr b="1" i="1" lang="en-US" sz="2800" strike="noStrike" u="none">
              <a:solidFill>
                <a:srgbClr val="000000"/>
              </a:solidFill>
              <a:effectLst/>
              <a:uFillTx/>
              <a:latin typeface="Times New Roman"/>
            </a:endParaRPr>
          </a:p>
        </p:txBody>
      </p:sp>
      <p:sp>
        <p:nvSpPr>
          <p:cNvPr id="671" name=""/>
          <p:cNvSpPr/>
          <p:nvPr/>
        </p:nvSpPr>
        <p:spPr>
          <a:xfrm>
            <a:off x="609480" y="2209680"/>
            <a:ext cx="0" cy="3733920"/>
          </a:xfrm>
          <a:prstGeom prst="line">
            <a:avLst/>
          </a:prstGeom>
          <a:ln cap="sq" w="38160">
            <a:solidFill>
              <a:srgbClr val="33cc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2" name=""/>
          <p:cNvSpPr/>
          <p:nvPr/>
        </p:nvSpPr>
        <p:spPr>
          <a:xfrm>
            <a:off x="609480" y="5943600"/>
            <a:ext cx="8153640" cy="0"/>
          </a:xfrm>
          <a:prstGeom prst="line">
            <a:avLst/>
          </a:prstGeom>
          <a:ln cap="sq" w="38160">
            <a:solidFill>
              <a:srgbClr val="33cc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3" name=""/>
          <p:cNvSpPr/>
          <p:nvPr/>
        </p:nvSpPr>
        <p:spPr>
          <a:xfrm>
            <a:off x="457200" y="2057400"/>
            <a:ext cx="1676520" cy="57996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33cccc"/>
                </a:solidFill>
                <a:effectLst/>
                <a:uFillTx/>
                <a:latin typeface="Times New Roman"/>
              </a:rPr>
              <a:t>Value</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33cccc"/>
                </a:solidFill>
                <a:effectLst/>
                <a:uFillTx/>
                <a:latin typeface="Times New Roman"/>
              </a:rPr>
              <a:t>Creation</a:t>
            </a:r>
            <a:endParaRPr b="0" lang="en-US" sz="1600" strike="noStrike" u="none">
              <a:solidFill>
                <a:srgbClr val="000000"/>
              </a:solidFill>
              <a:effectLst/>
              <a:uFillTx/>
              <a:latin typeface="Times New Roman"/>
            </a:endParaRPr>
          </a:p>
        </p:txBody>
      </p:sp>
      <p:sp>
        <p:nvSpPr>
          <p:cNvPr id="674" name=""/>
          <p:cNvSpPr/>
          <p:nvPr/>
        </p:nvSpPr>
        <p:spPr>
          <a:xfrm>
            <a:off x="6248520" y="6033960"/>
            <a:ext cx="1676160" cy="3668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33cccc"/>
                </a:solidFill>
                <a:effectLst/>
                <a:uFillTx/>
                <a:latin typeface="Times New Roman"/>
              </a:rPr>
              <a:t>Time</a:t>
            </a:r>
            <a:endParaRPr b="0" lang="en-US" sz="1800" strike="noStrike" u="none">
              <a:solidFill>
                <a:srgbClr val="000000"/>
              </a:solidFill>
              <a:effectLst/>
              <a:uFillTx/>
              <a:latin typeface="Times New Roman"/>
            </a:endParaRPr>
          </a:p>
        </p:txBody>
      </p:sp>
      <p:sp>
        <p:nvSpPr>
          <p:cNvPr id="675" name=""/>
          <p:cNvSpPr/>
          <p:nvPr/>
        </p:nvSpPr>
        <p:spPr>
          <a:xfrm rot="15474600">
            <a:off x="2900880" y="374760"/>
            <a:ext cx="3521160" cy="8218440"/>
          </a:xfrm>
          <a:prstGeom prst="triangle">
            <a:avLst>
              <a:gd name="adj" fmla="val 43676"/>
            </a:avLst>
          </a:prstGeom>
          <a:gradFill rotWithShape="0">
            <a:gsLst>
              <a:gs pos="0">
                <a:srgbClr val="00ffcc"/>
              </a:gs>
              <a:gs pos="100000">
                <a:srgbClr val="009999"/>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6" name=""/>
          <p:cNvSpPr/>
          <p:nvPr/>
        </p:nvSpPr>
        <p:spPr>
          <a:xfrm>
            <a:off x="3962520" y="3946680"/>
            <a:ext cx="2151000" cy="3974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cc0066"/>
                </a:solidFill>
                <a:effectLst/>
                <a:uFillTx/>
                <a:latin typeface="Times New Roman"/>
              </a:rPr>
              <a:t>Option Value</a:t>
            </a:r>
            <a:endParaRPr b="0" lang="en-US" sz="2000" strike="noStrike" u="none">
              <a:solidFill>
                <a:srgbClr val="000000"/>
              </a:solidFill>
              <a:effectLst/>
              <a:uFillTx/>
              <a:latin typeface="Times New Roman"/>
            </a:endParaRPr>
          </a:p>
        </p:txBody>
      </p:sp>
      <p:sp>
        <p:nvSpPr>
          <p:cNvPr id="677" name=""/>
          <p:cNvSpPr/>
          <p:nvPr/>
        </p:nvSpPr>
        <p:spPr>
          <a:xfrm rot="15474600">
            <a:off x="1907280" y="3684600"/>
            <a:ext cx="682920" cy="3125880"/>
          </a:xfrm>
          <a:prstGeom prst="triangle">
            <a:avLst>
              <a:gd name="adj" fmla="val 43676"/>
            </a:avLst>
          </a:prstGeom>
          <a:gradFill rotWithShape="0">
            <a:gsLst>
              <a:gs pos="0">
                <a:srgbClr val="009999"/>
              </a:gs>
              <a:gs pos="100000">
                <a:srgbClr val="006666"/>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8" name=""/>
          <p:cNvSpPr/>
          <p:nvPr/>
        </p:nvSpPr>
        <p:spPr>
          <a:xfrm>
            <a:off x="3886200" y="2362320"/>
            <a:ext cx="0" cy="3504960"/>
          </a:xfrm>
          <a:prstGeom prst="line">
            <a:avLst/>
          </a:prstGeom>
          <a:ln w="25560">
            <a:solidFill>
              <a:srgbClr val="33cccc"/>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9" name=""/>
          <p:cNvSpPr/>
          <p:nvPr/>
        </p:nvSpPr>
        <p:spPr>
          <a:xfrm>
            <a:off x="3962520" y="2133720"/>
            <a:ext cx="1676160" cy="579960"/>
          </a:xfrm>
          <a:prstGeom prst="rect">
            <a:avLst/>
          </a:prstGeom>
          <a:noFill/>
          <a:ln w="0">
            <a:noFill/>
          </a:ln>
        </p:spPr>
        <p:style>
          <a:lnRef idx="0"/>
          <a:fillRef idx="0"/>
          <a:effectRef idx="0"/>
          <a:fontRef idx="minor"/>
        </p:style>
        <p:txBody>
          <a:bodyPr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cccc"/>
                </a:solidFill>
                <a:effectLst/>
                <a:uFillTx/>
                <a:latin typeface="Times New Roman"/>
              </a:rPr>
              <a:t>“Event</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cccc"/>
                </a:solidFill>
                <a:effectLst/>
                <a:uFillTx/>
                <a:latin typeface="Times New Roman"/>
              </a:rPr>
              <a:t>Horizon”</a:t>
            </a:r>
            <a:endParaRPr b="0" lang="en-US" sz="1600" strike="noStrike" u="none">
              <a:solidFill>
                <a:srgbClr val="000000"/>
              </a:solidFill>
              <a:effectLst/>
              <a:uFillTx/>
              <a:latin typeface="Times New Roman"/>
            </a:endParaRPr>
          </a:p>
        </p:txBody>
      </p:sp>
      <p:sp>
        <p:nvSpPr>
          <p:cNvPr id="680" name=""/>
          <p:cNvSpPr/>
          <p:nvPr/>
        </p:nvSpPr>
        <p:spPr>
          <a:xfrm>
            <a:off x="533520" y="5943600"/>
            <a:ext cx="1143000" cy="519480"/>
          </a:xfrm>
          <a:prstGeom prst="rect">
            <a:avLst/>
          </a:prstGeom>
          <a:noFill/>
          <a:ln w="0">
            <a:noFill/>
          </a:ln>
        </p:spPr>
        <p:style>
          <a:lnRef idx="0"/>
          <a:fillRef idx="0"/>
          <a:effectRef idx="0"/>
          <a:fontRef idx="minor"/>
        </p:style>
        <p:txBody>
          <a:bodyPr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cccc"/>
                </a:solidFill>
                <a:effectLst/>
                <a:uFillTx/>
                <a:latin typeface="Times New Roman"/>
              </a:rPr>
              <a:t>Project</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cccc"/>
                </a:solidFill>
                <a:effectLst/>
                <a:uFillTx/>
                <a:latin typeface="Times New Roman"/>
              </a:rPr>
              <a:t>Inception</a:t>
            </a:r>
            <a:endParaRPr b="0" lang="en-US" sz="1400" strike="noStrike" u="none">
              <a:solidFill>
                <a:srgbClr val="000000"/>
              </a:solidFill>
              <a:effectLst/>
              <a:uFillTx/>
              <a:latin typeface="Times New Roman"/>
            </a:endParaRPr>
          </a:p>
        </p:txBody>
      </p:sp>
      <p:sp>
        <p:nvSpPr>
          <p:cNvPr id="681" name=""/>
          <p:cNvSpPr/>
          <p:nvPr/>
        </p:nvSpPr>
        <p:spPr>
          <a:xfrm rot="20902200">
            <a:off x="1812960" y="5028840"/>
            <a:ext cx="199692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99ffcc"/>
                </a:solidFill>
                <a:effectLst/>
                <a:uFillTx/>
                <a:latin typeface="Times New Roman"/>
              </a:rPr>
              <a:t>Traditional NPV Value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82" name=""/>
          <p:cNvSpPr/>
          <p:nvPr/>
        </p:nvSpPr>
        <p:spPr>
          <a:xfrm>
            <a:off x="7531200" y="1447920"/>
            <a:ext cx="1460520" cy="408960"/>
          </a:xfrm>
          <a:prstGeom prst="rect">
            <a:avLst/>
          </a:prstGeom>
          <a:noFill/>
          <a:ln w="0">
            <a:noFill/>
          </a:ln>
        </p:spPr>
        <p:style>
          <a:lnRef idx="0"/>
          <a:fillRef idx="0"/>
          <a:effectRef idx="0"/>
          <a:fontRef idx="minor"/>
        </p:style>
        <p:txBody>
          <a:bodyPr lIns="103680" rIns="103680" tIns="51840" bIns="51840" anchor="t">
            <a:spAutoFit/>
          </a:bodyPr>
          <a:p>
            <a:pPr algn="ctr">
              <a:spcBef>
                <a:spcPts val="12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000" strike="noStrike" u="none">
                <a:solidFill>
                  <a:srgbClr val="ffffff"/>
                </a:solidFill>
                <a:effectLst/>
                <a:uFillTx/>
                <a:latin typeface="Times New Roman"/>
              </a:rPr>
              <a:t>Cisco</a:t>
            </a:r>
            <a:endParaRPr b="0" lang="en-US" sz="2000" strike="noStrike" u="none">
              <a:solidFill>
                <a:srgbClr val="000000"/>
              </a:solidFill>
              <a:effectLst/>
              <a:uFillTx/>
              <a:latin typeface="Times New Roman"/>
            </a:endParaRPr>
          </a:p>
        </p:txBody>
      </p:sp>
      <p:sp>
        <p:nvSpPr>
          <p:cNvPr id="683" name=""/>
          <p:cNvSpPr/>
          <p:nvPr/>
        </p:nvSpPr>
        <p:spPr>
          <a:xfrm>
            <a:off x="3201840" y="4097160"/>
            <a:ext cx="685800" cy="1113120"/>
          </a:xfrm>
          <a:custGeom>
            <a:avLst/>
            <a:gdLst/>
            <a:ahLst/>
            <a:rect l="l" t="t" r="r" b="b"/>
            <a:pathLst>
              <a:path w="384" h="624">
                <a:moveTo>
                  <a:pt x="96" y="0"/>
                </a:moveTo>
                <a:lnTo>
                  <a:pt x="288" y="0"/>
                </a:lnTo>
                <a:lnTo>
                  <a:pt x="288" y="432"/>
                </a:lnTo>
                <a:lnTo>
                  <a:pt x="384" y="432"/>
                </a:lnTo>
                <a:lnTo>
                  <a:pt x="192" y="624"/>
                </a:lnTo>
                <a:lnTo>
                  <a:pt x="0" y="432"/>
                </a:lnTo>
                <a:lnTo>
                  <a:pt x="96" y="432"/>
                </a:lnTo>
                <a:lnTo>
                  <a:pt x="96" y="0"/>
                </a:lnTo>
                <a:close/>
              </a:path>
            </a:pathLst>
          </a:custGeom>
          <a:gradFill rotWithShape="0">
            <a:gsLst>
              <a:gs pos="0">
                <a:srgbClr val="6be0a6"/>
              </a:gs>
              <a:gs pos="50000">
                <a:srgbClr val="00cc66"/>
              </a:gs>
              <a:gs pos="100000">
                <a:srgbClr val="6be0a6"/>
              </a:gs>
            </a:gsLst>
            <a:lin ang="10800000"/>
          </a:gradFill>
          <a:ln cap="rnd" w="19080">
            <a:solidFill>
              <a:srgbClr val="5fffaf"/>
            </a:solidFill>
            <a:round/>
          </a:ln>
          <a:effectLst>
            <a:outerShdw dist="36147" dir="2700000" blurRad="0" rotWithShape="0">
              <a:srgbClr val="000000"/>
            </a:outerShdw>
          </a:effectLst>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84" name=""/>
          <p:cNvSpPr/>
          <p:nvPr/>
        </p:nvSpPr>
        <p:spPr>
          <a:xfrm>
            <a:off x="2809080" y="3277080"/>
            <a:ext cx="1536840" cy="631080"/>
          </a:xfrm>
          <a:prstGeom prst="rect">
            <a:avLst/>
          </a:prstGeom>
          <a:noFill/>
          <a:ln w="0">
            <a:noFill/>
          </a:ln>
        </p:spPr>
        <p:style>
          <a:lnRef idx="0"/>
          <a:fillRef idx="0"/>
          <a:effectRef idx="0"/>
          <a:fontRef idx="minor"/>
        </p:style>
        <p:txBody>
          <a:bodyPr wrap="none" lIns="82080" rIns="82080" tIns="41040" bIns="41040" anchor="ctr" anchorCtr="1">
            <a:spAutoFit/>
          </a:bodyPr>
          <a:p>
            <a:pPr algn="ctr">
              <a:lnSpc>
                <a:spcPct val="90000"/>
              </a:lnSpc>
              <a:spcBef>
                <a:spcPts val="12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000" strike="noStrike" u="none">
                <a:solidFill>
                  <a:srgbClr val="ffffff"/>
                </a:solidFill>
                <a:effectLst/>
                <a:uFillTx/>
                <a:latin typeface="Times New Roman"/>
              </a:rPr>
              <a:t>Internet</a:t>
            </a:r>
            <a:br>
              <a:rPr sz="2000"/>
            </a:br>
            <a:r>
              <a:rPr b="1" lang="en-US" sz="2000" strike="noStrike" u="none">
                <a:solidFill>
                  <a:srgbClr val="ffffff"/>
                </a:solidFill>
                <a:effectLst/>
                <a:uFillTx/>
                <a:latin typeface="Times New Roman"/>
              </a:rPr>
              <a:t>Applications</a:t>
            </a:r>
            <a:endParaRPr b="0" lang="en-US" sz="2000" strike="noStrike" u="none">
              <a:solidFill>
                <a:srgbClr val="000000"/>
              </a:solidFill>
              <a:effectLst/>
              <a:uFillTx/>
              <a:latin typeface="Times New Roman"/>
            </a:endParaRPr>
          </a:p>
        </p:txBody>
      </p:sp>
      <p:grpSp>
        <p:nvGrpSpPr>
          <p:cNvPr id="685" name=""/>
          <p:cNvGrpSpPr/>
          <p:nvPr/>
        </p:nvGrpSpPr>
        <p:grpSpPr>
          <a:xfrm>
            <a:off x="971280" y="1736640"/>
            <a:ext cx="7004880" cy="4072680"/>
            <a:chOff x="971280" y="1736640"/>
            <a:chExt cx="7004880" cy="4072680"/>
          </a:xfrm>
        </p:grpSpPr>
        <p:grpSp>
          <p:nvGrpSpPr>
            <p:cNvPr id="686" name=""/>
            <p:cNvGrpSpPr/>
            <p:nvPr/>
          </p:nvGrpSpPr>
          <p:grpSpPr>
            <a:xfrm>
              <a:off x="1775520" y="5513760"/>
              <a:ext cx="6200640" cy="295560"/>
              <a:chOff x="1775520" y="5513760"/>
              <a:chExt cx="6200640" cy="295560"/>
            </a:xfrm>
          </p:grpSpPr>
          <p:sp>
            <p:nvSpPr>
              <p:cNvPr id="687" name=""/>
              <p:cNvSpPr/>
              <p:nvPr/>
            </p:nvSpPr>
            <p:spPr>
              <a:xfrm>
                <a:off x="1775520" y="5513760"/>
                <a:ext cx="0" cy="29556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8" name=""/>
              <p:cNvSpPr/>
              <p:nvPr/>
            </p:nvSpPr>
            <p:spPr>
              <a:xfrm>
                <a:off x="2550240" y="5513760"/>
                <a:ext cx="0" cy="29556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9" name=""/>
              <p:cNvSpPr/>
              <p:nvPr/>
            </p:nvSpPr>
            <p:spPr>
              <a:xfrm>
                <a:off x="3325680" y="5513760"/>
                <a:ext cx="0" cy="29556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0" name=""/>
              <p:cNvSpPr/>
              <p:nvPr/>
            </p:nvSpPr>
            <p:spPr>
              <a:xfrm>
                <a:off x="4100760" y="5513760"/>
                <a:ext cx="0" cy="29556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1" name=""/>
              <p:cNvSpPr/>
              <p:nvPr/>
            </p:nvSpPr>
            <p:spPr>
              <a:xfrm>
                <a:off x="4875840" y="5513760"/>
                <a:ext cx="0" cy="29556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2" name=""/>
              <p:cNvSpPr/>
              <p:nvPr/>
            </p:nvSpPr>
            <p:spPr>
              <a:xfrm>
                <a:off x="5650920" y="5513760"/>
                <a:ext cx="0" cy="29556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3" name=""/>
              <p:cNvSpPr/>
              <p:nvPr/>
            </p:nvSpPr>
            <p:spPr>
              <a:xfrm>
                <a:off x="6426360" y="5513760"/>
                <a:ext cx="0" cy="29556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4" name=""/>
              <p:cNvSpPr/>
              <p:nvPr/>
            </p:nvSpPr>
            <p:spPr>
              <a:xfrm>
                <a:off x="7201440" y="5513760"/>
                <a:ext cx="0" cy="29556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5" name=""/>
              <p:cNvSpPr/>
              <p:nvPr/>
            </p:nvSpPr>
            <p:spPr>
              <a:xfrm>
                <a:off x="7976160" y="5513760"/>
                <a:ext cx="0" cy="29556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96" name=""/>
            <p:cNvSpPr/>
            <p:nvPr/>
          </p:nvSpPr>
          <p:spPr>
            <a:xfrm flipH="1">
              <a:off x="975240" y="1736640"/>
              <a:ext cx="97920" cy="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7" name=""/>
            <p:cNvSpPr/>
            <p:nvPr/>
          </p:nvSpPr>
          <p:spPr>
            <a:xfrm flipH="1">
              <a:off x="971280" y="5639400"/>
              <a:ext cx="94680" cy="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8" name=""/>
            <p:cNvSpPr/>
            <p:nvPr/>
          </p:nvSpPr>
          <p:spPr>
            <a:xfrm flipV="1">
              <a:off x="1064160" y="1752480"/>
              <a:ext cx="1800" cy="390060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9" name=""/>
            <p:cNvSpPr/>
            <p:nvPr/>
          </p:nvSpPr>
          <p:spPr>
            <a:xfrm flipH="1">
              <a:off x="975240" y="2398680"/>
              <a:ext cx="97920" cy="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0" name=""/>
            <p:cNvSpPr/>
            <p:nvPr/>
          </p:nvSpPr>
          <p:spPr>
            <a:xfrm flipH="1">
              <a:off x="975240" y="3046320"/>
              <a:ext cx="97920" cy="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1" name=""/>
            <p:cNvSpPr/>
            <p:nvPr/>
          </p:nvSpPr>
          <p:spPr>
            <a:xfrm flipH="1">
              <a:off x="975240" y="3694320"/>
              <a:ext cx="97920" cy="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2" name=""/>
            <p:cNvSpPr/>
            <p:nvPr/>
          </p:nvSpPr>
          <p:spPr>
            <a:xfrm flipH="1">
              <a:off x="975240" y="4356360"/>
              <a:ext cx="97920" cy="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3" name=""/>
            <p:cNvSpPr/>
            <p:nvPr/>
          </p:nvSpPr>
          <p:spPr>
            <a:xfrm flipH="1">
              <a:off x="975240" y="5018760"/>
              <a:ext cx="97920" cy="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04" name=""/>
          <p:cNvGrpSpPr/>
          <p:nvPr/>
        </p:nvGrpSpPr>
        <p:grpSpPr>
          <a:xfrm>
            <a:off x="1042920" y="5451480"/>
            <a:ext cx="7516440" cy="191880"/>
            <a:chOff x="1042920" y="5451480"/>
            <a:chExt cx="7516440" cy="191880"/>
          </a:xfrm>
        </p:grpSpPr>
        <p:sp>
          <p:nvSpPr>
            <p:cNvPr id="705" name=""/>
            <p:cNvSpPr/>
            <p:nvPr/>
          </p:nvSpPr>
          <p:spPr>
            <a:xfrm>
              <a:off x="1062720" y="5451480"/>
              <a:ext cx="7496640" cy="191880"/>
            </a:xfrm>
            <a:custGeom>
              <a:avLst/>
              <a:gdLst/>
              <a:ahLst/>
              <a:rect l="l" t="t" r="r" b="b"/>
              <a:pathLst>
                <a:path w="4119" h="106">
                  <a:moveTo>
                    <a:pt x="4118" y="0"/>
                  </a:moveTo>
                  <a:lnTo>
                    <a:pt x="4012" y="105"/>
                  </a:lnTo>
                  <a:lnTo>
                    <a:pt x="0" y="105"/>
                  </a:lnTo>
                  <a:lnTo>
                    <a:pt x="106" y="0"/>
                  </a:lnTo>
                  <a:lnTo>
                    <a:pt x="4118" y="0"/>
                  </a:lnTo>
                </a:path>
              </a:pathLst>
            </a:custGeom>
            <a:solidFill>
              <a:srgbClr val="808080"/>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706" name=""/>
            <p:cNvSpPr/>
            <p:nvPr/>
          </p:nvSpPr>
          <p:spPr>
            <a:xfrm>
              <a:off x="1042920" y="5643360"/>
              <a:ext cx="7338240" cy="0"/>
            </a:xfrm>
            <a:prstGeom prst="line">
              <a:avLst/>
            </a:prstGeom>
            <a:ln w="30240">
              <a:solidFill>
                <a:srgbClr val="c0c0c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07" name=""/>
          <p:cNvGrpSpPr/>
          <p:nvPr/>
        </p:nvGrpSpPr>
        <p:grpSpPr>
          <a:xfrm>
            <a:off x="509760" y="1600200"/>
            <a:ext cx="8253000" cy="4376160"/>
            <a:chOff x="509760" y="1600200"/>
            <a:chExt cx="8253000" cy="4376160"/>
          </a:xfrm>
        </p:grpSpPr>
        <p:sp>
          <p:nvSpPr>
            <p:cNvPr id="708" name=""/>
            <p:cNvSpPr/>
            <p:nvPr/>
          </p:nvSpPr>
          <p:spPr>
            <a:xfrm>
              <a:off x="7856640" y="5600160"/>
              <a:ext cx="90612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1999</a:t>
              </a:r>
              <a:endParaRPr b="0" lang="en-US" sz="1800" strike="noStrike" u="none">
                <a:solidFill>
                  <a:srgbClr val="000000"/>
                </a:solidFill>
                <a:effectLst/>
                <a:uFillTx/>
                <a:latin typeface="Times New Roman"/>
              </a:endParaRPr>
            </a:p>
          </p:txBody>
        </p:sp>
        <p:sp>
          <p:nvSpPr>
            <p:cNvPr id="709" name=""/>
            <p:cNvSpPr/>
            <p:nvPr/>
          </p:nvSpPr>
          <p:spPr>
            <a:xfrm>
              <a:off x="942120" y="5600160"/>
              <a:ext cx="90612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1990</a:t>
              </a:r>
              <a:endParaRPr b="0" lang="en-US" sz="1800" strike="noStrike" u="none">
                <a:solidFill>
                  <a:srgbClr val="000000"/>
                </a:solidFill>
                <a:effectLst/>
                <a:uFillTx/>
                <a:latin typeface="Times New Roman"/>
              </a:endParaRPr>
            </a:p>
          </p:txBody>
        </p:sp>
        <p:sp>
          <p:nvSpPr>
            <p:cNvPr id="710" name=""/>
            <p:cNvSpPr/>
            <p:nvPr/>
          </p:nvSpPr>
          <p:spPr>
            <a:xfrm>
              <a:off x="1715400" y="5600160"/>
              <a:ext cx="90756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1991</a:t>
              </a:r>
              <a:endParaRPr b="0" lang="en-US" sz="1800" strike="noStrike" u="none">
                <a:solidFill>
                  <a:srgbClr val="000000"/>
                </a:solidFill>
                <a:effectLst/>
                <a:uFillTx/>
                <a:latin typeface="Times New Roman"/>
              </a:endParaRPr>
            </a:p>
          </p:txBody>
        </p:sp>
        <p:sp>
          <p:nvSpPr>
            <p:cNvPr id="711" name=""/>
            <p:cNvSpPr/>
            <p:nvPr/>
          </p:nvSpPr>
          <p:spPr>
            <a:xfrm>
              <a:off x="2492640" y="5600160"/>
              <a:ext cx="90756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1992</a:t>
              </a:r>
              <a:endParaRPr b="0" lang="en-US" sz="1800" strike="noStrike" u="none">
                <a:solidFill>
                  <a:srgbClr val="000000"/>
                </a:solidFill>
                <a:effectLst/>
                <a:uFillTx/>
                <a:latin typeface="Times New Roman"/>
              </a:endParaRPr>
            </a:p>
          </p:txBody>
        </p:sp>
        <p:sp>
          <p:nvSpPr>
            <p:cNvPr id="712" name=""/>
            <p:cNvSpPr/>
            <p:nvPr/>
          </p:nvSpPr>
          <p:spPr>
            <a:xfrm>
              <a:off x="3238560" y="5600160"/>
              <a:ext cx="90396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1993</a:t>
              </a:r>
              <a:endParaRPr b="0" lang="en-US" sz="1800" strike="noStrike" u="none">
                <a:solidFill>
                  <a:srgbClr val="000000"/>
                </a:solidFill>
                <a:effectLst/>
                <a:uFillTx/>
                <a:latin typeface="Times New Roman"/>
              </a:endParaRPr>
            </a:p>
          </p:txBody>
        </p:sp>
        <p:sp>
          <p:nvSpPr>
            <p:cNvPr id="713" name=""/>
            <p:cNvSpPr/>
            <p:nvPr/>
          </p:nvSpPr>
          <p:spPr>
            <a:xfrm>
              <a:off x="4013640" y="5600160"/>
              <a:ext cx="90432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1994</a:t>
              </a:r>
              <a:endParaRPr b="0" lang="en-US" sz="1800" strike="noStrike" u="none">
                <a:solidFill>
                  <a:srgbClr val="000000"/>
                </a:solidFill>
                <a:effectLst/>
                <a:uFillTx/>
                <a:latin typeface="Times New Roman"/>
              </a:endParaRPr>
            </a:p>
          </p:txBody>
        </p:sp>
        <p:sp>
          <p:nvSpPr>
            <p:cNvPr id="714" name=""/>
            <p:cNvSpPr/>
            <p:nvPr/>
          </p:nvSpPr>
          <p:spPr>
            <a:xfrm>
              <a:off x="4799520" y="5600160"/>
              <a:ext cx="90432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1995</a:t>
              </a:r>
              <a:endParaRPr b="0" lang="en-US" sz="1800" strike="noStrike" u="none">
                <a:solidFill>
                  <a:srgbClr val="000000"/>
                </a:solidFill>
                <a:effectLst/>
                <a:uFillTx/>
                <a:latin typeface="Times New Roman"/>
              </a:endParaRPr>
            </a:p>
          </p:txBody>
        </p:sp>
        <p:sp>
          <p:nvSpPr>
            <p:cNvPr id="715" name=""/>
            <p:cNvSpPr/>
            <p:nvPr/>
          </p:nvSpPr>
          <p:spPr>
            <a:xfrm>
              <a:off x="5574960" y="5600160"/>
              <a:ext cx="90612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1996</a:t>
              </a:r>
              <a:endParaRPr b="0" lang="en-US" sz="1800" strike="noStrike" u="none">
                <a:solidFill>
                  <a:srgbClr val="000000"/>
                </a:solidFill>
                <a:effectLst/>
                <a:uFillTx/>
                <a:latin typeface="Times New Roman"/>
              </a:endParaRPr>
            </a:p>
          </p:txBody>
        </p:sp>
        <p:sp>
          <p:nvSpPr>
            <p:cNvPr id="716" name=""/>
            <p:cNvSpPr/>
            <p:nvPr/>
          </p:nvSpPr>
          <p:spPr>
            <a:xfrm>
              <a:off x="6349680" y="5600160"/>
              <a:ext cx="90612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1997</a:t>
              </a:r>
              <a:endParaRPr b="0" lang="en-US" sz="1800" strike="noStrike" u="none">
                <a:solidFill>
                  <a:srgbClr val="000000"/>
                </a:solidFill>
                <a:effectLst/>
                <a:uFillTx/>
                <a:latin typeface="Times New Roman"/>
              </a:endParaRPr>
            </a:p>
          </p:txBody>
        </p:sp>
        <p:sp>
          <p:nvSpPr>
            <p:cNvPr id="717" name=""/>
            <p:cNvSpPr/>
            <p:nvPr/>
          </p:nvSpPr>
          <p:spPr>
            <a:xfrm>
              <a:off x="7125120" y="5600160"/>
              <a:ext cx="906120" cy="376200"/>
            </a:xfrm>
            <a:prstGeom prst="rect">
              <a:avLst/>
            </a:prstGeom>
            <a:noFill/>
            <a:ln w="0">
              <a:noFill/>
            </a:ln>
          </p:spPr>
          <p:style>
            <a:lnRef idx="0"/>
            <a:fillRef idx="0"/>
            <a:effectRef idx="0"/>
            <a:fontRef idx="minor"/>
          </p:style>
          <p:txBody>
            <a:bodyPr lIns="101520" rIns="101520" tIns="50760" bIns="50760" anchor="t">
              <a:spAutoFit/>
            </a:bodyPr>
            <a:p>
              <a:pPr algn="ctr">
                <a:spcBef>
                  <a:spcPts val="1125"/>
                </a:spcBef>
                <a:tabLst>
                  <a:tab algn="l" pos="0"/>
                  <a:tab algn="l" pos="1106640"/>
                  <a:tab algn="l" pos="2212920"/>
                  <a:tab algn="l" pos="3319560"/>
                  <a:tab algn="l" pos="4425840"/>
                  <a:tab algn="l" pos="5532480"/>
                  <a:tab algn="l" pos="6638760"/>
                  <a:tab algn="l" pos="7745400"/>
                  <a:tab algn="l" pos="8852040"/>
                  <a:tab algn="l" pos="9958320"/>
                </a:tabLst>
              </a:pPr>
              <a:r>
                <a:rPr b="1" lang="en-US" sz="1800" strike="noStrike" u="none">
                  <a:solidFill>
                    <a:srgbClr val="ffffff"/>
                  </a:solidFill>
                  <a:effectLst/>
                  <a:uFillTx/>
                  <a:latin typeface="Times New Roman"/>
                </a:rPr>
                <a:t>1998</a:t>
              </a:r>
              <a:endParaRPr b="0" lang="en-US" sz="1800" strike="noStrike" u="none">
                <a:solidFill>
                  <a:srgbClr val="000000"/>
                </a:solidFill>
                <a:effectLst/>
                <a:uFillTx/>
                <a:latin typeface="Times New Roman"/>
              </a:endParaRPr>
            </a:p>
          </p:txBody>
        </p:sp>
        <p:grpSp>
          <p:nvGrpSpPr>
            <p:cNvPr id="718" name=""/>
            <p:cNvGrpSpPr/>
            <p:nvPr/>
          </p:nvGrpSpPr>
          <p:grpSpPr>
            <a:xfrm>
              <a:off x="509760" y="1600200"/>
              <a:ext cx="382320" cy="4197240"/>
              <a:chOff x="509760" y="1600200"/>
              <a:chExt cx="382320" cy="4197240"/>
            </a:xfrm>
          </p:grpSpPr>
          <p:sp>
            <p:nvSpPr>
              <p:cNvPr id="719" name=""/>
              <p:cNvSpPr/>
              <p:nvPr/>
            </p:nvSpPr>
            <p:spPr>
              <a:xfrm>
                <a:off x="509760" y="1600200"/>
                <a:ext cx="382320" cy="3052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$12</a:t>
                </a:r>
                <a:endParaRPr b="0" lang="en-US" sz="2000" strike="noStrike" u="none">
                  <a:solidFill>
                    <a:srgbClr val="000000"/>
                  </a:solidFill>
                  <a:effectLst/>
                  <a:uFillTx/>
                  <a:latin typeface="Times New Roman"/>
                </a:endParaRPr>
              </a:p>
            </p:txBody>
          </p:sp>
          <p:sp>
            <p:nvSpPr>
              <p:cNvPr id="720" name=""/>
              <p:cNvSpPr/>
              <p:nvPr/>
            </p:nvSpPr>
            <p:spPr>
              <a:xfrm>
                <a:off x="509760" y="2248920"/>
                <a:ext cx="382320" cy="3052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$10</a:t>
                </a:r>
                <a:endParaRPr b="0" lang="en-US" sz="2000" strike="noStrike" u="none">
                  <a:solidFill>
                    <a:srgbClr val="000000"/>
                  </a:solidFill>
                  <a:effectLst/>
                  <a:uFillTx/>
                  <a:latin typeface="Times New Roman"/>
                </a:endParaRPr>
              </a:p>
            </p:txBody>
          </p:sp>
          <p:sp>
            <p:nvSpPr>
              <p:cNvPr id="721" name=""/>
              <p:cNvSpPr/>
              <p:nvPr/>
            </p:nvSpPr>
            <p:spPr>
              <a:xfrm>
                <a:off x="636840" y="2897640"/>
                <a:ext cx="255240" cy="3052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$8</a:t>
                </a:r>
                <a:endParaRPr b="0" lang="en-US" sz="2000" strike="noStrike" u="none">
                  <a:solidFill>
                    <a:srgbClr val="000000"/>
                  </a:solidFill>
                  <a:effectLst/>
                  <a:uFillTx/>
                  <a:latin typeface="Times New Roman"/>
                </a:endParaRPr>
              </a:p>
            </p:txBody>
          </p:sp>
          <p:sp>
            <p:nvSpPr>
              <p:cNvPr id="722" name=""/>
              <p:cNvSpPr/>
              <p:nvPr/>
            </p:nvSpPr>
            <p:spPr>
              <a:xfrm>
                <a:off x="636840" y="3546000"/>
                <a:ext cx="255240" cy="3052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$6</a:t>
                </a:r>
                <a:endParaRPr b="0" lang="en-US" sz="2000" strike="noStrike" u="none">
                  <a:solidFill>
                    <a:srgbClr val="000000"/>
                  </a:solidFill>
                  <a:effectLst/>
                  <a:uFillTx/>
                  <a:latin typeface="Times New Roman"/>
                </a:endParaRPr>
              </a:p>
            </p:txBody>
          </p:sp>
          <p:sp>
            <p:nvSpPr>
              <p:cNvPr id="723" name=""/>
              <p:cNvSpPr/>
              <p:nvPr/>
            </p:nvSpPr>
            <p:spPr>
              <a:xfrm>
                <a:off x="636840" y="4195080"/>
                <a:ext cx="255240" cy="3052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$4</a:t>
                </a:r>
                <a:endParaRPr b="0" lang="en-US" sz="2000" strike="noStrike" u="none">
                  <a:solidFill>
                    <a:srgbClr val="000000"/>
                  </a:solidFill>
                  <a:effectLst/>
                  <a:uFillTx/>
                  <a:latin typeface="Times New Roman"/>
                </a:endParaRPr>
              </a:p>
            </p:txBody>
          </p:sp>
          <p:sp>
            <p:nvSpPr>
              <p:cNvPr id="724" name=""/>
              <p:cNvSpPr/>
              <p:nvPr/>
            </p:nvSpPr>
            <p:spPr>
              <a:xfrm>
                <a:off x="636840" y="4843440"/>
                <a:ext cx="255240" cy="3052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$2</a:t>
                </a:r>
                <a:endParaRPr b="0" lang="en-US" sz="2000" strike="noStrike" u="none">
                  <a:solidFill>
                    <a:srgbClr val="000000"/>
                  </a:solidFill>
                  <a:effectLst/>
                  <a:uFillTx/>
                  <a:latin typeface="Times New Roman"/>
                </a:endParaRPr>
              </a:p>
            </p:txBody>
          </p:sp>
          <p:sp>
            <p:nvSpPr>
              <p:cNvPr id="725" name=""/>
              <p:cNvSpPr/>
              <p:nvPr/>
            </p:nvSpPr>
            <p:spPr>
              <a:xfrm>
                <a:off x="636840" y="5492160"/>
                <a:ext cx="255240" cy="3052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$0</a:t>
                </a:r>
                <a:endParaRPr b="0" lang="en-US" sz="2000" strike="noStrike" u="none">
                  <a:solidFill>
                    <a:srgbClr val="000000"/>
                  </a:solidFill>
                  <a:effectLst/>
                  <a:uFillTx/>
                  <a:latin typeface="Times New Roman"/>
                </a:endParaRPr>
              </a:p>
            </p:txBody>
          </p:sp>
        </p:grpSp>
      </p:grpSp>
      <p:sp>
        <p:nvSpPr>
          <p:cNvPr id="726" name=""/>
          <p:cNvSpPr/>
          <p:nvPr/>
        </p:nvSpPr>
        <p:spPr>
          <a:xfrm>
            <a:off x="1100160" y="1725480"/>
            <a:ext cx="7292880" cy="388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7" name=""/>
          <p:cNvSpPr/>
          <p:nvPr/>
        </p:nvSpPr>
        <p:spPr>
          <a:xfrm>
            <a:off x="1100160" y="1725480"/>
            <a:ext cx="7292880" cy="388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28" name=""/>
          <p:cNvGrpSpPr/>
          <p:nvPr/>
        </p:nvGrpSpPr>
        <p:grpSpPr>
          <a:xfrm>
            <a:off x="5256360" y="4954680"/>
            <a:ext cx="3156840" cy="642240"/>
            <a:chOff x="5256360" y="4954680"/>
            <a:chExt cx="3156840" cy="642240"/>
          </a:xfrm>
        </p:grpSpPr>
        <p:grpSp>
          <p:nvGrpSpPr>
            <p:cNvPr id="729" name=""/>
            <p:cNvGrpSpPr/>
            <p:nvPr/>
          </p:nvGrpSpPr>
          <p:grpSpPr>
            <a:xfrm>
              <a:off x="5276520" y="5014440"/>
              <a:ext cx="3136680" cy="582480"/>
              <a:chOff x="5276520" y="5014440"/>
              <a:chExt cx="3136680" cy="582480"/>
            </a:xfrm>
          </p:grpSpPr>
          <p:sp>
            <p:nvSpPr>
              <p:cNvPr id="730" name=""/>
              <p:cNvSpPr/>
              <p:nvPr/>
            </p:nvSpPr>
            <p:spPr>
              <a:xfrm>
                <a:off x="5276520" y="5556960"/>
                <a:ext cx="220320" cy="39960"/>
              </a:xfrm>
              <a:custGeom>
                <a:avLst/>
                <a:gdLst/>
                <a:ahLst/>
                <a:rect l="l" t="t" r="r" b="b"/>
                <a:pathLst>
                  <a:path w="121" h="22">
                    <a:moveTo>
                      <a:pt x="0" y="22"/>
                    </a:moveTo>
                    <a:lnTo>
                      <a:pt x="6" y="15"/>
                    </a:lnTo>
                    <a:lnTo>
                      <a:pt x="121" y="0"/>
                    </a:lnTo>
                    <a:lnTo>
                      <a:pt x="115" y="8"/>
                    </a:lnTo>
                    <a:lnTo>
                      <a:pt x="0" y="22"/>
                    </a:lnTo>
                    <a:close/>
                  </a:path>
                </a:pathLst>
              </a:custGeom>
              <a:noFill/>
              <a:ln w="12708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731" name=""/>
              <p:cNvSpPr/>
              <p:nvPr/>
            </p:nvSpPr>
            <p:spPr>
              <a:xfrm>
                <a:off x="5485680" y="5531400"/>
                <a:ext cx="220320" cy="39960"/>
              </a:xfrm>
              <a:custGeom>
                <a:avLst/>
                <a:gdLst/>
                <a:ahLst/>
                <a:rect l="l" t="t" r="r" b="b"/>
                <a:pathLst>
                  <a:path w="121" h="22">
                    <a:moveTo>
                      <a:pt x="0" y="22"/>
                    </a:moveTo>
                    <a:lnTo>
                      <a:pt x="6" y="14"/>
                    </a:lnTo>
                    <a:lnTo>
                      <a:pt x="121" y="0"/>
                    </a:lnTo>
                    <a:lnTo>
                      <a:pt x="115" y="7"/>
                    </a:lnTo>
                    <a:lnTo>
                      <a:pt x="0" y="22"/>
                    </a:lnTo>
                    <a:close/>
                  </a:path>
                </a:pathLst>
              </a:custGeom>
              <a:noFill/>
              <a:ln w="12708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732" name=""/>
              <p:cNvSpPr/>
              <p:nvPr/>
            </p:nvSpPr>
            <p:spPr>
              <a:xfrm>
                <a:off x="5694840" y="5493240"/>
                <a:ext cx="221760" cy="50760"/>
              </a:xfrm>
              <a:custGeom>
                <a:avLst/>
                <a:gdLst/>
                <a:ahLst/>
                <a:rect l="l" t="t" r="r" b="b"/>
                <a:pathLst>
                  <a:path w="122" h="28">
                    <a:moveTo>
                      <a:pt x="0" y="28"/>
                    </a:moveTo>
                    <a:lnTo>
                      <a:pt x="6" y="21"/>
                    </a:lnTo>
                    <a:lnTo>
                      <a:pt x="122" y="0"/>
                    </a:lnTo>
                    <a:lnTo>
                      <a:pt x="116" y="7"/>
                    </a:lnTo>
                    <a:lnTo>
                      <a:pt x="0" y="28"/>
                    </a:lnTo>
                    <a:close/>
                  </a:path>
                </a:pathLst>
              </a:custGeom>
              <a:noFill/>
              <a:ln w="12708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33" name=""/>
              <p:cNvSpPr/>
              <p:nvPr/>
            </p:nvSpPr>
            <p:spPr>
              <a:xfrm>
                <a:off x="5906160" y="5442120"/>
                <a:ext cx="219600" cy="63720"/>
              </a:xfrm>
              <a:custGeom>
                <a:avLst/>
                <a:gdLst/>
                <a:ahLst/>
                <a:rect l="l" t="t" r="r" b="b"/>
                <a:pathLst>
                  <a:path w="121" h="35">
                    <a:moveTo>
                      <a:pt x="0" y="35"/>
                    </a:moveTo>
                    <a:lnTo>
                      <a:pt x="6" y="28"/>
                    </a:lnTo>
                    <a:lnTo>
                      <a:pt x="121" y="0"/>
                    </a:lnTo>
                    <a:lnTo>
                      <a:pt x="115" y="7"/>
                    </a:lnTo>
                    <a:lnTo>
                      <a:pt x="0" y="35"/>
                    </a:lnTo>
                    <a:close/>
                  </a:path>
                </a:pathLst>
              </a:custGeom>
              <a:noFill/>
              <a:ln w="12708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734" name=""/>
              <p:cNvSpPr/>
              <p:nvPr/>
            </p:nvSpPr>
            <p:spPr>
              <a:xfrm>
                <a:off x="6115320" y="5364000"/>
                <a:ext cx="221760" cy="90720"/>
              </a:xfrm>
              <a:custGeom>
                <a:avLst/>
                <a:gdLst/>
                <a:ahLst/>
                <a:rect l="l" t="t" r="r" b="b"/>
                <a:pathLst>
                  <a:path w="122" h="50">
                    <a:moveTo>
                      <a:pt x="0" y="50"/>
                    </a:moveTo>
                    <a:lnTo>
                      <a:pt x="6" y="43"/>
                    </a:lnTo>
                    <a:lnTo>
                      <a:pt x="122" y="0"/>
                    </a:lnTo>
                    <a:lnTo>
                      <a:pt x="116" y="7"/>
                    </a:lnTo>
                    <a:lnTo>
                      <a:pt x="0" y="50"/>
                    </a:lnTo>
                    <a:close/>
                  </a:path>
                </a:pathLst>
              </a:custGeom>
              <a:noFill/>
              <a:ln w="127080">
                <a:solidFill>
                  <a:srgbClr val="000000"/>
                </a:solidFill>
                <a:round/>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735" name=""/>
              <p:cNvSpPr/>
              <p:nvPr/>
            </p:nvSpPr>
            <p:spPr>
              <a:xfrm>
                <a:off x="6326640" y="5312880"/>
                <a:ext cx="219600" cy="63360"/>
              </a:xfrm>
              <a:custGeom>
                <a:avLst/>
                <a:gdLst/>
                <a:ahLst/>
                <a:rect l="l" t="t" r="r" b="b"/>
                <a:pathLst>
                  <a:path w="121" h="35">
                    <a:moveTo>
                      <a:pt x="0" y="35"/>
                    </a:moveTo>
                    <a:lnTo>
                      <a:pt x="6" y="28"/>
                    </a:lnTo>
                    <a:lnTo>
                      <a:pt x="121" y="0"/>
                    </a:lnTo>
                    <a:lnTo>
                      <a:pt x="115" y="7"/>
                    </a:lnTo>
                    <a:lnTo>
                      <a:pt x="0" y="35"/>
                    </a:lnTo>
                    <a:close/>
                  </a:path>
                </a:pathLst>
              </a:custGeom>
              <a:noFill/>
              <a:ln w="12708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736" name=""/>
              <p:cNvSpPr/>
              <p:nvPr/>
            </p:nvSpPr>
            <p:spPr>
              <a:xfrm>
                <a:off x="6535800" y="5259960"/>
                <a:ext cx="209160" cy="65520"/>
              </a:xfrm>
              <a:custGeom>
                <a:avLst/>
                <a:gdLst/>
                <a:ahLst/>
                <a:rect l="l" t="t" r="r" b="b"/>
                <a:pathLst>
                  <a:path w="115" h="36">
                    <a:moveTo>
                      <a:pt x="0" y="36"/>
                    </a:moveTo>
                    <a:lnTo>
                      <a:pt x="6" y="29"/>
                    </a:lnTo>
                    <a:lnTo>
                      <a:pt x="115" y="0"/>
                    </a:lnTo>
                    <a:lnTo>
                      <a:pt x="109" y="7"/>
                    </a:lnTo>
                    <a:lnTo>
                      <a:pt x="0" y="36"/>
                    </a:lnTo>
                    <a:close/>
                  </a:path>
                </a:pathLst>
              </a:custGeom>
              <a:noFill/>
              <a:ln w="12708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737" name=""/>
              <p:cNvSpPr/>
              <p:nvPr/>
            </p:nvSpPr>
            <p:spPr>
              <a:xfrm>
                <a:off x="6733800" y="5259960"/>
                <a:ext cx="221760" cy="12600"/>
              </a:xfrm>
              <a:custGeom>
                <a:avLst/>
                <a:gdLst/>
                <a:ahLst/>
                <a:rect l="l" t="t" r="r" b="b"/>
                <a:pathLst>
                  <a:path w="122" h="7">
                    <a:moveTo>
                      <a:pt x="0" y="7"/>
                    </a:moveTo>
                    <a:lnTo>
                      <a:pt x="6" y="0"/>
                    </a:lnTo>
                    <a:lnTo>
                      <a:pt x="122" y="0"/>
                    </a:lnTo>
                    <a:lnTo>
                      <a:pt x="116" y="0"/>
                    </a:lnTo>
                    <a:lnTo>
                      <a:pt x="0" y="7"/>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38" name=""/>
              <p:cNvSpPr/>
              <p:nvPr/>
            </p:nvSpPr>
            <p:spPr>
              <a:xfrm>
                <a:off x="6945120" y="5234400"/>
                <a:ext cx="219600" cy="25560"/>
              </a:xfrm>
              <a:custGeom>
                <a:avLst/>
                <a:gdLst/>
                <a:ahLst/>
                <a:rect l="l" t="t" r="r" b="b"/>
                <a:pathLst>
                  <a:path w="121" h="14">
                    <a:moveTo>
                      <a:pt x="0" y="14"/>
                    </a:moveTo>
                    <a:lnTo>
                      <a:pt x="6" y="14"/>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39" name=""/>
              <p:cNvSpPr/>
              <p:nvPr/>
            </p:nvSpPr>
            <p:spPr>
              <a:xfrm>
                <a:off x="7154280" y="5234400"/>
                <a:ext cx="221760" cy="63720"/>
              </a:xfrm>
              <a:custGeom>
                <a:avLst/>
                <a:gdLst/>
                <a:ahLst/>
                <a:rect l="l" t="t" r="r" b="b"/>
                <a:pathLst>
                  <a:path w="122" h="35">
                    <a:moveTo>
                      <a:pt x="0" y="7"/>
                    </a:moveTo>
                    <a:lnTo>
                      <a:pt x="6" y="0"/>
                    </a:lnTo>
                    <a:lnTo>
                      <a:pt x="122" y="28"/>
                    </a:lnTo>
                    <a:lnTo>
                      <a:pt x="115" y="35"/>
                    </a:lnTo>
                    <a:lnTo>
                      <a:pt x="0" y="7"/>
                    </a:lnTo>
                    <a:close/>
                  </a:path>
                </a:pathLst>
              </a:custGeom>
              <a:noFill/>
              <a:ln w="12708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740" name=""/>
              <p:cNvSpPr/>
              <p:nvPr/>
            </p:nvSpPr>
            <p:spPr>
              <a:xfrm>
                <a:off x="7363440" y="5259960"/>
                <a:ext cx="221760" cy="38160"/>
              </a:xfrm>
              <a:custGeom>
                <a:avLst/>
                <a:gdLst/>
                <a:ahLst/>
                <a:rect l="l" t="t" r="r" b="b"/>
                <a:pathLst>
                  <a:path w="122" h="21">
                    <a:moveTo>
                      <a:pt x="0" y="21"/>
                    </a:moveTo>
                    <a:lnTo>
                      <a:pt x="7" y="14"/>
                    </a:lnTo>
                    <a:lnTo>
                      <a:pt x="122" y="0"/>
                    </a:lnTo>
                    <a:lnTo>
                      <a:pt x="116" y="0"/>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41" name=""/>
              <p:cNvSpPr/>
              <p:nvPr/>
            </p:nvSpPr>
            <p:spPr>
              <a:xfrm>
                <a:off x="7574760" y="5234400"/>
                <a:ext cx="219600" cy="25560"/>
              </a:xfrm>
              <a:custGeom>
                <a:avLst/>
                <a:gdLst/>
                <a:ahLst/>
                <a:rect l="l" t="t" r="r" b="b"/>
                <a:pathLst>
                  <a:path w="121" h="14">
                    <a:moveTo>
                      <a:pt x="0" y="14"/>
                    </a:moveTo>
                    <a:lnTo>
                      <a:pt x="6" y="14"/>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42" name=""/>
              <p:cNvSpPr/>
              <p:nvPr/>
            </p:nvSpPr>
            <p:spPr>
              <a:xfrm>
                <a:off x="7783920" y="5209200"/>
                <a:ext cx="221760" cy="37800"/>
              </a:xfrm>
              <a:custGeom>
                <a:avLst/>
                <a:gdLst/>
                <a:ahLst/>
                <a:rect l="l" t="t" r="r" b="b"/>
                <a:pathLst>
                  <a:path w="122" h="21">
                    <a:moveTo>
                      <a:pt x="0" y="21"/>
                    </a:moveTo>
                    <a:lnTo>
                      <a:pt x="6" y="14"/>
                    </a:lnTo>
                    <a:lnTo>
                      <a:pt x="122" y="0"/>
                    </a:lnTo>
                    <a:lnTo>
                      <a:pt x="116" y="7"/>
                    </a:lnTo>
                    <a:lnTo>
                      <a:pt x="0" y="21"/>
                    </a:lnTo>
                    <a:close/>
                  </a:path>
                </a:pathLst>
              </a:custGeom>
              <a:noFill/>
              <a:ln w="12708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43" name=""/>
              <p:cNvSpPr/>
              <p:nvPr/>
            </p:nvSpPr>
            <p:spPr>
              <a:xfrm>
                <a:off x="7994880" y="5156280"/>
                <a:ext cx="220320" cy="65520"/>
              </a:xfrm>
              <a:custGeom>
                <a:avLst/>
                <a:gdLst/>
                <a:ahLst/>
                <a:rect l="l" t="t" r="r" b="b"/>
                <a:pathLst>
                  <a:path w="121" h="36">
                    <a:moveTo>
                      <a:pt x="0" y="36"/>
                    </a:moveTo>
                    <a:lnTo>
                      <a:pt x="6" y="29"/>
                    </a:lnTo>
                    <a:lnTo>
                      <a:pt x="121" y="0"/>
                    </a:lnTo>
                    <a:lnTo>
                      <a:pt x="115" y="7"/>
                    </a:lnTo>
                    <a:lnTo>
                      <a:pt x="0" y="36"/>
                    </a:lnTo>
                    <a:close/>
                  </a:path>
                </a:pathLst>
              </a:custGeom>
              <a:noFill/>
              <a:ln w="12708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744" name=""/>
              <p:cNvSpPr/>
              <p:nvPr/>
            </p:nvSpPr>
            <p:spPr>
              <a:xfrm>
                <a:off x="8204040" y="5014440"/>
                <a:ext cx="209160" cy="154800"/>
              </a:xfrm>
              <a:custGeom>
                <a:avLst/>
                <a:gdLst/>
                <a:ahLst/>
                <a:rect l="l" t="t" r="r" b="b"/>
                <a:pathLst>
                  <a:path w="115" h="85">
                    <a:moveTo>
                      <a:pt x="0" y="85"/>
                    </a:moveTo>
                    <a:lnTo>
                      <a:pt x="6" y="78"/>
                    </a:lnTo>
                    <a:lnTo>
                      <a:pt x="115" y="0"/>
                    </a:lnTo>
                    <a:lnTo>
                      <a:pt x="109" y="7"/>
                    </a:lnTo>
                    <a:lnTo>
                      <a:pt x="0" y="85"/>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45" name=""/>
            <p:cNvGrpSpPr/>
            <p:nvPr/>
          </p:nvGrpSpPr>
          <p:grpSpPr>
            <a:xfrm>
              <a:off x="5256360" y="4954680"/>
              <a:ext cx="3156480" cy="621720"/>
              <a:chOff x="5256360" y="4954680"/>
              <a:chExt cx="3156480" cy="621720"/>
            </a:xfrm>
          </p:grpSpPr>
          <p:grpSp>
            <p:nvGrpSpPr>
              <p:cNvPr id="746" name=""/>
              <p:cNvGrpSpPr/>
              <p:nvPr/>
            </p:nvGrpSpPr>
            <p:grpSpPr>
              <a:xfrm>
                <a:off x="5256360" y="4994640"/>
                <a:ext cx="3136320" cy="581760"/>
                <a:chOff x="5256360" y="4994640"/>
                <a:chExt cx="3136320" cy="581760"/>
              </a:xfrm>
            </p:grpSpPr>
            <p:sp>
              <p:nvSpPr>
                <p:cNvPr id="747" name=""/>
                <p:cNvSpPr/>
                <p:nvPr/>
              </p:nvSpPr>
              <p:spPr>
                <a:xfrm>
                  <a:off x="5256360" y="5536440"/>
                  <a:ext cx="220320" cy="39960"/>
                </a:xfrm>
                <a:custGeom>
                  <a:avLst/>
                  <a:gdLst/>
                  <a:ahLst/>
                  <a:rect l="l" t="t" r="r" b="b"/>
                  <a:pathLst>
                    <a:path w="121" h="22">
                      <a:moveTo>
                        <a:pt x="0" y="22"/>
                      </a:moveTo>
                      <a:lnTo>
                        <a:pt x="6" y="15"/>
                      </a:lnTo>
                      <a:lnTo>
                        <a:pt x="121" y="0"/>
                      </a:lnTo>
                      <a:lnTo>
                        <a:pt x="115" y="8"/>
                      </a:lnTo>
                      <a:lnTo>
                        <a:pt x="0" y="22"/>
                      </a:lnTo>
                      <a:close/>
                    </a:path>
                  </a:pathLst>
                </a:custGeom>
                <a:noFill/>
                <a:ln w="127080">
                  <a:solidFill>
                    <a:srgbClr val="3333cc"/>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748" name=""/>
                <p:cNvSpPr/>
                <p:nvPr/>
              </p:nvSpPr>
              <p:spPr>
                <a:xfrm>
                  <a:off x="5465520" y="5510880"/>
                  <a:ext cx="220320" cy="39960"/>
                </a:xfrm>
                <a:custGeom>
                  <a:avLst/>
                  <a:gdLst/>
                  <a:ahLst/>
                  <a:rect l="l" t="t" r="r" b="b"/>
                  <a:pathLst>
                    <a:path w="121" h="22">
                      <a:moveTo>
                        <a:pt x="0" y="22"/>
                      </a:moveTo>
                      <a:lnTo>
                        <a:pt x="6" y="14"/>
                      </a:lnTo>
                      <a:lnTo>
                        <a:pt x="121" y="0"/>
                      </a:lnTo>
                      <a:lnTo>
                        <a:pt x="115" y="7"/>
                      </a:lnTo>
                      <a:lnTo>
                        <a:pt x="0" y="22"/>
                      </a:lnTo>
                      <a:close/>
                    </a:path>
                  </a:pathLst>
                </a:custGeom>
                <a:noFill/>
                <a:ln w="127080">
                  <a:solidFill>
                    <a:srgbClr val="3333cc"/>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749" name=""/>
                <p:cNvSpPr/>
                <p:nvPr/>
              </p:nvSpPr>
              <p:spPr>
                <a:xfrm>
                  <a:off x="5674680" y="5473080"/>
                  <a:ext cx="221760" cy="50400"/>
                </a:xfrm>
                <a:custGeom>
                  <a:avLst/>
                  <a:gdLst/>
                  <a:ahLst/>
                  <a:rect l="l" t="t" r="r" b="b"/>
                  <a:pathLst>
                    <a:path w="122" h="28">
                      <a:moveTo>
                        <a:pt x="0" y="28"/>
                      </a:moveTo>
                      <a:lnTo>
                        <a:pt x="6" y="21"/>
                      </a:lnTo>
                      <a:lnTo>
                        <a:pt x="122" y="0"/>
                      </a:lnTo>
                      <a:lnTo>
                        <a:pt x="116" y="7"/>
                      </a:lnTo>
                      <a:lnTo>
                        <a:pt x="0" y="28"/>
                      </a:lnTo>
                      <a:close/>
                    </a:path>
                  </a:pathLst>
                </a:custGeom>
                <a:noFill/>
                <a:ln w="127080">
                  <a:solidFill>
                    <a:srgbClr val="3333cc"/>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750" name=""/>
                <p:cNvSpPr/>
                <p:nvPr/>
              </p:nvSpPr>
              <p:spPr>
                <a:xfrm>
                  <a:off x="5885640" y="5421960"/>
                  <a:ext cx="219600" cy="63720"/>
                </a:xfrm>
                <a:custGeom>
                  <a:avLst/>
                  <a:gdLst/>
                  <a:ahLst/>
                  <a:rect l="l" t="t" r="r" b="b"/>
                  <a:pathLst>
                    <a:path w="121" h="35">
                      <a:moveTo>
                        <a:pt x="0" y="35"/>
                      </a:moveTo>
                      <a:lnTo>
                        <a:pt x="6" y="28"/>
                      </a:lnTo>
                      <a:lnTo>
                        <a:pt x="121" y="0"/>
                      </a:lnTo>
                      <a:lnTo>
                        <a:pt x="115" y="7"/>
                      </a:lnTo>
                      <a:lnTo>
                        <a:pt x="0" y="35"/>
                      </a:lnTo>
                      <a:close/>
                    </a:path>
                  </a:pathLst>
                </a:custGeom>
                <a:noFill/>
                <a:ln w="127080">
                  <a:solidFill>
                    <a:srgbClr val="3333cc"/>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751" name=""/>
                <p:cNvSpPr/>
                <p:nvPr/>
              </p:nvSpPr>
              <p:spPr>
                <a:xfrm>
                  <a:off x="6095160" y="5343840"/>
                  <a:ext cx="221760" cy="90720"/>
                </a:xfrm>
                <a:custGeom>
                  <a:avLst/>
                  <a:gdLst/>
                  <a:ahLst/>
                  <a:rect l="l" t="t" r="r" b="b"/>
                  <a:pathLst>
                    <a:path w="122" h="50">
                      <a:moveTo>
                        <a:pt x="0" y="50"/>
                      </a:moveTo>
                      <a:lnTo>
                        <a:pt x="6" y="43"/>
                      </a:lnTo>
                      <a:lnTo>
                        <a:pt x="122" y="0"/>
                      </a:lnTo>
                      <a:lnTo>
                        <a:pt x="116" y="7"/>
                      </a:lnTo>
                      <a:lnTo>
                        <a:pt x="0" y="50"/>
                      </a:lnTo>
                      <a:close/>
                    </a:path>
                  </a:pathLst>
                </a:custGeom>
                <a:noFill/>
                <a:ln w="127080">
                  <a:solidFill>
                    <a:srgbClr val="3333cc"/>
                  </a:solidFill>
                  <a:round/>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752" name=""/>
                <p:cNvSpPr/>
                <p:nvPr/>
              </p:nvSpPr>
              <p:spPr>
                <a:xfrm>
                  <a:off x="6306120" y="5292720"/>
                  <a:ext cx="219600" cy="63360"/>
                </a:xfrm>
                <a:custGeom>
                  <a:avLst/>
                  <a:gdLst/>
                  <a:ahLst/>
                  <a:rect l="l" t="t" r="r" b="b"/>
                  <a:pathLst>
                    <a:path w="121" h="35">
                      <a:moveTo>
                        <a:pt x="0" y="35"/>
                      </a:moveTo>
                      <a:lnTo>
                        <a:pt x="6" y="28"/>
                      </a:lnTo>
                      <a:lnTo>
                        <a:pt x="121" y="0"/>
                      </a:lnTo>
                      <a:lnTo>
                        <a:pt x="115" y="7"/>
                      </a:lnTo>
                      <a:lnTo>
                        <a:pt x="0" y="35"/>
                      </a:lnTo>
                      <a:close/>
                    </a:path>
                  </a:pathLst>
                </a:custGeom>
                <a:noFill/>
                <a:ln w="127080">
                  <a:solidFill>
                    <a:srgbClr val="3333cc"/>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753" name=""/>
                <p:cNvSpPr/>
                <p:nvPr/>
              </p:nvSpPr>
              <p:spPr>
                <a:xfrm>
                  <a:off x="6515280" y="5239800"/>
                  <a:ext cx="209160" cy="65520"/>
                </a:xfrm>
                <a:custGeom>
                  <a:avLst/>
                  <a:gdLst/>
                  <a:ahLst/>
                  <a:rect l="l" t="t" r="r" b="b"/>
                  <a:pathLst>
                    <a:path w="115" h="36">
                      <a:moveTo>
                        <a:pt x="0" y="36"/>
                      </a:moveTo>
                      <a:lnTo>
                        <a:pt x="6" y="29"/>
                      </a:lnTo>
                      <a:lnTo>
                        <a:pt x="115" y="0"/>
                      </a:lnTo>
                      <a:lnTo>
                        <a:pt x="109" y="7"/>
                      </a:lnTo>
                      <a:lnTo>
                        <a:pt x="0" y="36"/>
                      </a:lnTo>
                      <a:close/>
                    </a:path>
                  </a:pathLst>
                </a:custGeom>
                <a:noFill/>
                <a:ln w="127080">
                  <a:solidFill>
                    <a:srgbClr val="3333cc"/>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754" name=""/>
                <p:cNvSpPr/>
                <p:nvPr/>
              </p:nvSpPr>
              <p:spPr>
                <a:xfrm>
                  <a:off x="6713640" y="5239800"/>
                  <a:ext cx="221760" cy="12600"/>
                </a:xfrm>
                <a:custGeom>
                  <a:avLst/>
                  <a:gdLst/>
                  <a:ahLst/>
                  <a:rect l="l" t="t" r="r" b="b"/>
                  <a:pathLst>
                    <a:path w="122" h="7">
                      <a:moveTo>
                        <a:pt x="0" y="7"/>
                      </a:moveTo>
                      <a:lnTo>
                        <a:pt x="6" y="0"/>
                      </a:lnTo>
                      <a:lnTo>
                        <a:pt x="122" y="0"/>
                      </a:lnTo>
                      <a:lnTo>
                        <a:pt x="116" y="0"/>
                      </a:lnTo>
                      <a:lnTo>
                        <a:pt x="0" y="7"/>
                      </a:lnTo>
                      <a:close/>
                    </a:path>
                  </a:pathLst>
                </a:custGeom>
                <a:noFill/>
                <a:ln w="127080">
                  <a:solidFill>
                    <a:srgbClr val="3333cc"/>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55" name=""/>
                <p:cNvSpPr/>
                <p:nvPr/>
              </p:nvSpPr>
              <p:spPr>
                <a:xfrm>
                  <a:off x="6924600" y="5214240"/>
                  <a:ext cx="219600" cy="25560"/>
                </a:xfrm>
                <a:custGeom>
                  <a:avLst/>
                  <a:gdLst/>
                  <a:ahLst/>
                  <a:rect l="l" t="t" r="r" b="b"/>
                  <a:pathLst>
                    <a:path w="121" h="14">
                      <a:moveTo>
                        <a:pt x="0" y="14"/>
                      </a:moveTo>
                      <a:lnTo>
                        <a:pt x="6" y="14"/>
                      </a:lnTo>
                      <a:lnTo>
                        <a:pt x="121" y="0"/>
                      </a:lnTo>
                      <a:lnTo>
                        <a:pt x="115" y="7"/>
                      </a:lnTo>
                      <a:lnTo>
                        <a:pt x="0" y="14"/>
                      </a:lnTo>
                      <a:close/>
                    </a:path>
                  </a:pathLst>
                </a:custGeom>
                <a:noFill/>
                <a:ln w="127080">
                  <a:solidFill>
                    <a:srgbClr val="3333cc"/>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56" name=""/>
                <p:cNvSpPr/>
                <p:nvPr/>
              </p:nvSpPr>
              <p:spPr>
                <a:xfrm>
                  <a:off x="7134120" y="5214240"/>
                  <a:ext cx="221760" cy="63720"/>
                </a:xfrm>
                <a:custGeom>
                  <a:avLst/>
                  <a:gdLst/>
                  <a:ahLst/>
                  <a:rect l="l" t="t" r="r" b="b"/>
                  <a:pathLst>
                    <a:path w="122" h="35">
                      <a:moveTo>
                        <a:pt x="0" y="7"/>
                      </a:moveTo>
                      <a:lnTo>
                        <a:pt x="6" y="0"/>
                      </a:lnTo>
                      <a:lnTo>
                        <a:pt x="122" y="28"/>
                      </a:lnTo>
                      <a:lnTo>
                        <a:pt x="115" y="35"/>
                      </a:lnTo>
                      <a:lnTo>
                        <a:pt x="0" y="7"/>
                      </a:lnTo>
                      <a:close/>
                    </a:path>
                  </a:pathLst>
                </a:custGeom>
                <a:noFill/>
                <a:ln w="127080">
                  <a:solidFill>
                    <a:srgbClr val="3333cc"/>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757" name=""/>
                <p:cNvSpPr/>
                <p:nvPr/>
              </p:nvSpPr>
              <p:spPr>
                <a:xfrm>
                  <a:off x="7343280" y="5239800"/>
                  <a:ext cx="221760" cy="38160"/>
                </a:xfrm>
                <a:custGeom>
                  <a:avLst/>
                  <a:gdLst/>
                  <a:ahLst/>
                  <a:rect l="l" t="t" r="r" b="b"/>
                  <a:pathLst>
                    <a:path w="122" h="21">
                      <a:moveTo>
                        <a:pt x="0" y="21"/>
                      </a:moveTo>
                      <a:lnTo>
                        <a:pt x="7" y="14"/>
                      </a:lnTo>
                      <a:lnTo>
                        <a:pt x="122" y="0"/>
                      </a:lnTo>
                      <a:lnTo>
                        <a:pt x="116" y="0"/>
                      </a:lnTo>
                      <a:lnTo>
                        <a:pt x="0" y="21"/>
                      </a:lnTo>
                      <a:close/>
                    </a:path>
                  </a:pathLst>
                </a:custGeom>
                <a:noFill/>
                <a:ln w="127080">
                  <a:solidFill>
                    <a:srgbClr val="3333cc"/>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58" name=""/>
                <p:cNvSpPr/>
                <p:nvPr/>
              </p:nvSpPr>
              <p:spPr>
                <a:xfrm>
                  <a:off x="7554240" y="5214240"/>
                  <a:ext cx="219600" cy="25560"/>
                </a:xfrm>
                <a:custGeom>
                  <a:avLst/>
                  <a:gdLst/>
                  <a:ahLst/>
                  <a:rect l="l" t="t" r="r" b="b"/>
                  <a:pathLst>
                    <a:path w="121" h="14">
                      <a:moveTo>
                        <a:pt x="0" y="14"/>
                      </a:moveTo>
                      <a:lnTo>
                        <a:pt x="6" y="14"/>
                      </a:lnTo>
                      <a:lnTo>
                        <a:pt x="121" y="0"/>
                      </a:lnTo>
                      <a:lnTo>
                        <a:pt x="115" y="7"/>
                      </a:lnTo>
                      <a:lnTo>
                        <a:pt x="0" y="14"/>
                      </a:lnTo>
                      <a:close/>
                    </a:path>
                  </a:pathLst>
                </a:custGeom>
                <a:noFill/>
                <a:ln w="127080">
                  <a:solidFill>
                    <a:srgbClr val="3333cc"/>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59" name=""/>
                <p:cNvSpPr/>
                <p:nvPr/>
              </p:nvSpPr>
              <p:spPr>
                <a:xfrm>
                  <a:off x="7763760" y="5189040"/>
                  <a:ext cx="221760" cy="37800"/>
                </a:xfrm>
                <a:custGeom>
                  <a:avLst/>
                  <a:gdLst/>
                  <a:ahLst/>
                  <a:rect l="l" t="t" r="r" b="b"/>
                  <a:pathLst>
                    <a:path w="122" h="21">
                      <a:moveTo>
                        <a:pt x="0" y="21"/>
                      </a:moveTo>
                      <a:lnTo>
                        <a:pt x="6" y="14"/>
                      </a:lnTo>
                      <a:lnTo>
                        <a:pt x="122" y="0"/>
                      </a:lnTo>
                      <a:lnTo>
                        <a:pt x="116" y="7"/>
                      </a:lnTo>
                      <a:lnTo>
                        <a:pt x="0" y="21"/>
                      </a:lnTo>
                      <a:close/>
                    </a:path>
                  </a:pathLst>
                </a:custGeom>
                <a:noFill/>
                <a:ln w="127080">
                  <a:solidFill>
                    <a:srgbClr val="3333cc"/>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60" name=""/>
                <p:cNvSpPr/>
                <p:nvPr/>
              </p:nvSpPr>
              <p:spPr>
                <a:xfrm>
                  <a:off x="7974360" y="5136480"/>
                  <a:ext cx="220320" cy="65520"/>
                </a:xfrm>
                <a:custGeom>
                  <a:avLst/>
                  <a:gdLst/>
                  <a:ahLst/>
                  <a:rect l="l" t="t" r="r" b="b"/>
                  <a:pathLst>
                    <a:path w="121" h="36">
                      <a:moveTo>
                        <a:pt x="0" y="36"/>
                      </a:moveTo>
                      <a:lnTo>
                        <a:pt x="6" y="29"/>
                      </a:lnTo>
                      <a:lnTo>
                        <a:pt x="121" y="0"/>
                      </a:lnTo>
                      <a:lnTo>
                        <a:pt x="115" y="7"/>
                      </a:lnTo>
                      <a:lnTo>
                        <a:pt x="0" y="36"/>
                      </a:lnTo>
                      <a:close/>
                    </a:path>
                  </a:pathLst>
                </a:custGeom>
                <a:noFill/>
                <a:ln w="127080">
                  <a:solidFill>
                    <a:srgbClr val="3333cc"/>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761" name=""/>
                <p:cNvSpPr/>
                <p:nvPr/>
              </p:nvSpPr>
              <p:spPr>
                <a:xfrm>
                  <a:off x="8183520" y="4994640"/>
                  <a:ext cx="209160" cy="154440"/>
                </a:xfrm>
                <a:custGeom>
                  <a:avLst/>
                  <a:gdLst/>
                  <a:ahLst/>
                  <a:rect l="l" t="t" r="r" b="b"/>
                  <a:pathLst>
                    <a:path w="115" h="85">
                      <a:moveTo>
                        <a:pt x="0" y="85"/>
                      </a:moveTo>
                      <a:lnTo>
                        <a:pt x="6" y="78"/>
                      </a:lnTo>
                      <a:lnTo>
                        <a:pt x="115" y="0"/>
                      </a:lnTo>
                      <a:lnTo>
                        <a:pt x="109" y="7"/>
                      </a:lnTo>
                      <a:lnTo>
                        <a:pt x="0" y="85"/>
                      </a:lnTo>
                      <a:close/>
                    </a:path>
                  </a:pathLst>
                </a:custGeom>
                <a:noFill/>
                <a:ln w="127080">
                  <a:solidFill>
                    <a:srgbClr val="3333c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62" name=""/>
              <p:cNvGrpSpPr/>
              <p:nvPr/>
            </p:nvGrpSpPr>
            <p:grpSpPr>
              <a:xfrm>
                <a:off x="5276520" y="4954680"/>
                <a:ext cx="3136320" cy="581760"/>
                <a:chOff x="5276520" y="4954680"/>
                <a:chExt cx="3136320" cy="581760"/>
              </a:xfrm>
            </p:grpSpPr>
            <p:sp>
              <p:nvSpPr>
                <p:cNvPr id="763" name=""/>
                <p:cNvSpPr/>
                <p:nvPr/>
              </p:nvSpPr>
              <p:spPr>
                <a:xfrm>
                  <a:off x="5276520" y="5496480"/>
                  <a:ext cx="220320" cy="39960"/>
                </a:xfrm>
                <a:custGeom>
                  <a:avLst/>
                  <a:gdLst/>
                  <a:ahLst/>
                  <a:rect l="l" t="t" r="r" b="b"/>
                  <a:pathLst>
                    <a:path w="121" h="22">
                      <a:moveTo>
                        <a:pt x="0" y="22"/>
                      </a:moveTo>
                      <a:lnTo>
                        <a:pt x="6" y="15"/>
                      </a:lnTo>
                      <a:lnTo>
                        <a:pt x="121" y="0"/>
                      </a:lnTo>
                      <a:lnTo>
                        <a:pt x="115" y="8"/>
                      </a:lnTo>
                      <a:lnTo>
                        <a:pt x="0" y="22"/>
                      </a:lnTo>
                      <a:close/>
                    </a:path>
                  </a:pathLst>
                </a:custGeom>
                <a:noFill/>
                <a:ln w="28440">
                  <a:solidFill>
                    <a:srgbClr val="f894a5"/>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764" name=""/>
                <p:cNvSpPr/>
                <p:nvPr/>
              </p:nvSpPr>
              <p:spPr>
                <a:xfrm>
                  <a:off x="5485680" y="5470920"/>
                  <a:ext cx="220320" cy="39960"/>
                </a:xfrm>
                <a:custGeom>
                  <a:avLst/>
                  <a:gdLst/>
                  <a:ahLst/>
                  <a:rect l="l" t="t" r="r" b="b"/>
                  <a:pathLst>
                    <a:path w="121" h="22">
                      <a:moveTo>
                        <a:pt x="0" y="22"/>
                      </a:moveTo>
                      <a:lnTo>
                        <a:pt x="6" y="14"/>
                      </a:lnTo>
                      <a:lnTo>
                        <a:pt x="121" y="0"/>
                      </a:lnTo>
                      <a:lnTo>
                        <a:pt x="115" y="7"/>
                      </a:lnTo>
                      <a:lnTo>
                        <a:pt x="0" y="22"/>
                      </a:lnTo>
                      <a:close/>
                    </a:path>
                  </a:pathLst>
                </a:custGeom>
                <a:noFill/>
                <a:ln w="28440">
                  <a:solidFill>
                    <a:srgbClr val="f894a5"/>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765" name=""/>
                <p:cNvSpPr/>
                <p:nvPr/>
              </p:nvSpPr>
              <p:spPr>
                <a:xfrm>
                  <a:off x="5694840" y="5433120"/>
                  <a:ext cx="221760" cy="50400"/>
                </a:xfrm>
                <a:custGeom>
                  <a:avLst/>
                  <a:gdLst/>
                  <a:ahLst/>
                  <a:rect l="l" t="t" r="r" b="b"/>
                  <a:pathLst>
                    <a:path w="122" h="28">
                      <a:moveTo>
                        <a:pt x="0" y="28"/>
                      </a:moveTo>
                      <a:lnTo>
                        <a:pt x="6" y="21"/>
                      </a:lnTo>
                      <a:lnTo>
                        <a:pt x="122" y="0"/>
                      </a:lnTo>
                      <a:lnTo>
                        <a:pt x="116" y="7"/>
                      </a:lnTo>
                      <a:lnTo>
                        <a:pt x="0" y="28"/>
                      </a:lnTo>
                      <a:close/>
                    </a:path>
                  </a:pathLst>
                </a:custGeom>
                <a:noFill/>
                <a:ln w="28440">
                  <a:solidFill>
                    <a:srgbClr val="f894a5"/>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766" name=""/>
                <p:cNvSpPr/>
                <p:nvPr/>
              </p:nvSpPr>
              <p:spPr>
                <a:xfrm>
                  <a:off x="5905800" y="5382000"/>
                  <a:ext cx="219600" cy="63720"/>
                </a:xfrm>
                <a:custGeom>
                  <a:avLst/>
                  <a:gdLst/>
                  <a:ahLst/>
                  <a:rect l="l" t="t" r="r" b="b"/>
                  <a:pathLst>
                    <a:path w="121" h="35">
                      <a:moveTo>
                        <a:pt x="0" y="35"/>
                      </a:moveTo>
                      <a:lnTo>
                        <a:pt x="6" y="28"/>
                      </a:lnTo>
                      <a:lnTo>
                        <a:pt x="121" y="0"/>
                      </a:lnTo>
                      <a:lnTo>
                        <a:pt x="115" y="7"/>
                      </a:lnTo>
                      <a:lnTo>
                        <a:pt x="0" y="35"/>
                      </a:lnTo>
                      <a:close/>
                    </a:path>
                  </a:pathLst>
                </a:custGeom>
                <a:noFill/>
                <a:ln w="28440">
                  <a:solidFill>
                    <a:srgbClr val="f894a5"/>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767" name=""/>
                <p:cNvSpPr/>
                <p:nvPr/>
              </p:nvSpPr>
              <p:spPr>
                <a:xfrm>
                  <a:off x="6115320" y="5303880"/>
                  <a:ext cx="221760" cy="90720"/>
                </a:xfrm>
                <a:custGeom>
                  <a:avLst/>
                  <a:gdLst/>
                  <a:ahLst/>
                  <a:rect l="l" t="t" r="r" b="b"/>
                  <a:pathLst>
                    <a:path w="122" h="50">
                      <a:moveTo>
                        <a:pt x="0" y="50"/>
                      </a:moveTo>
                      <a:lnTo>
                        <a:pt x="6" y="43"/>
                      </a:lnTo>
                      <a:lnTo>
                        <a:pt x="122" y="0"/>
                      </a:lnTo>
                      <a:lnTo>
                        <a:pt x="116" y="7"/>
                      </a:lnTo>
                      <a:lnTo>
                        <a:pt x="0" y="50"/>
                      </a:lnTo>
                      <a:close/>
                    </a:path>
                  </a:pathLst>
                </a:custGeom>
                <a:noFill/>
                <a:ln w="28440">
                  <a:solidFill>
                    <a:srgbClr val="f894a5"/>
                  </a:solidFill>
                  <a:round/>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768" name=""/>
                <p:cNvSpPr/>
                <p:nvPr/>
              </p:nvSpPr>
              <p:spPr>
                <a:xfrm>
                  <a:off x="6326280" y="5252760"/>
                  <a:ext cx="219600" cy="63360"/>
                </a:xfrm>
                <a:custGeom>
                  <a:avLst/>
                  <a:gdLst/>
                  <a:ahLst/>
                  <a:rect l="l" t="t" r="r" b="b"/>
                  <a:pathLst>
                    <a:path w="121" h="35">
                      <a:moveTo>
                        <a:pt x="0" y="35"/>
                      </a:moveTo>
                      <a:lnTo>
                        <a:pt x="6" y="28"/>
                      </a:lnTo>
                      <a:lnTo>
                        <a:pt x="121" y="0"/>
                      </a:lnTo>
                      <a:lnTo>
                        <a:pt x="115" y="7"/>
                      </a:lnTo>
                      <a:lnTo>
                        <a:pt x="0" y="35"/>
                      </a:lnTo>
                      <a:close/>
                    </a:path>
                  </a:pathLst>
                </a:custGeom>
                <a:noFill/>
                <a:ln w="28440">
                  <a:solidFill>
                    <a:srgbClr val="f894a5"/>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769" name=""/>
                <p:cNvSpPr/>
                <p:nvPr/>
              </p:nvSpPr>
              <p:spPr>
                <a:xfrm>
                  <a:off x="6535440" y="5199840"/>
                  <a:ext cx="209160" cy="65520"/>
                </a:xfrm>
                <a:custGeom>
                  <a:avLst/>
                  <a:gdLst/>
                  <a:ahLst/>
                  <a:rect l="l" t="t" r="r" b="b"/>
                  <a:pathLst>
                    <a:path w="115" h="36">
                      <a:moveTo>
                        <a:pt x="0" y="36"/>
                      </a:moveTo>
                      <a:lnTo>
                        <a:pt x="6" y="29"/>
                      </a:lnTo>
                      <a:lnTo>
                        <a:pt x="115" y="0"/>
                      </a:lnTo>
                      <a:lnTo>
                        <a:pt x="109" y="7"/>
                      </a:lnTo>
                      <a:lnTo>
                        <a:pt x="0" y="36"/>
                      </a:lnTo>
                      <a:close/>
                    </a:path>
                  </a:pathLst>
                </a:custGeom>
                <a:noFill/>
                <a:ln w="28440">
                  <a:solidFill>
                    <a:srgbClr val="f894a5"/>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770" name=""/>
                <p:cNvSpPr/>
                <p:nvPr/>
              </p:nvSpPr>
              <p:spPr>
                <a:xfrm>
                  <a:off x="6733800" y="5199840"/>
                  <a:ext cx="221760" cy="12600"/>
                </a:xfrm>
                <a:custGeom>
                  <a:avLst/>
                  <a:gdLst/>
                  <a:ahLst/>
                  <a:rect l="l" t="t" r="r" b="b"/>
                  <a:pathLst>
                    <a:path w="122" h="7">
                      <a:moveTo>
                        <a:pt x="0" y="7"/>
                      </a:moveTo>
                      <a:lnTo>
                        <a:pt x="6" y="0"/>
                      </a:lnTo>
                      <a:lnTo>
                        <a:pt x="122" y="0"/>
                      </a:lnTo>
                      <a:lnTo>
                        <a:pt x="116" y="0"/>
                      </a:lnTo>
                      <a:lnTo>
                        <a:pt x="0" y="7"/>
                      </a:lnTo>
                      <a:close/>
                    </a:path>
                  </a:pathLst>
                </a:custGeom>
                <a:noFill/>
                <a:ln w="28440">
                  <a:solidFill>
                    <a:srgbClr val="f894a5"/>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71" name=""/>
                <p:cNvSpPr/>
                <p:nvPr/>
              </p:nvSpPr>
              <p:spPr>
                <a:xfrm>
                  <a:off x="6944760" y="5174280"/>
                  <a:ext cx="219600" cy="25560"/>
                </a:xfrm>
                <a:custGeom>
                  <a:avLst/>
                  <a:gdLst/>
                  <a:ahLst/>
                  <a:rect l="l" t="t" r="r" b="b"/>
                  <a:pathLst>
                    <a:path w="121" h="14">
                      <a:moveTo>
                        <a:pt x="0" y="14"/>
                      </a:moveTo>
                      <a:lnTo>
                        <a:pt x="6" y="14"/>
                      </a:lnTo>
                      <a:lnTo>
                        <a:pt x="121" y="0"/>
                      </a:lnTo>
                      <a:lnTo>
                        <a:pt x="115" y="7"/>
                      </a:lnTo>
                      <a:lnTo>
                        <a:pt x="0" y="14"/>
                      </a:lnTo>
                      <a:close/>
                    </a:path>
                  </a:pathLst>
                </a:custGeom>
                <a:noFill/>
                <a:ln w="28440">
                  <a:solidFill>
                    <a:srgbClr val="f894a5"/>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72" name=""/>
                <p:cNvSpPr/>
                <p:nvPr/>
              </p:nvSpPr>
              <p:spPr>
                <a:xfrm>
                  <a:off x="7154280" y="5174280"/>
                  <a:ext cx="221760" cy="63720"/>
                </a:xfrm>
                <a:custGeom>
                  <a:avLst/>
                  <a:gdLst/>
                  <a:ahLst/>
                  <a:rect l="l" t="t" r="r" b="b"/>
                  <a:pathLst>
                    <a:path w="122" h="35">
                      <a:moveTo>
                        <a:pt x="0" y="7"/>
                      </a:moveTo>
                      <a:lnTo>
                        <a:pt x="6" y="0"/>
                      </a:lnTo>
                      <a:lnTo>
                        <a:pt x="122" y="28"/>
                      </a:lnTo>
                      <a:lnTo>
                        <a:pt x="115" y="35"/>
                      </a:lnTo>
                      <a:lnTo>
                        <a:pt x="0" y="7"/>
                      </a:lnTo>
                      <a:close/>
                    </a:path>
                  </a:pathLst>
                </a:custGeom>
                <a:noFill/>
                <a:ln w="28440">
                  <a:solidFill>
                    <a:srgbClr val="f894a5"/>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773" name=""/>
                <p:cNvSpPr/>
                <p:nvPr/>
              </p:nvSpPr>
              <p:spPr>
                <a:xfrm>
                  <a:off x="7363440" y="5199840"/>
                  <a:ext cx="221760" cy="38160"/>
                </a:xfrm>
                <a:custGeom>
                  <a:avLst/>
                  <a:gdLst/>
                  <a:ahLst/>
                  <a:rect l="l" t="t" r="r" b="b"/>
                  <a:pathLst>
                    <a:path w="122" h="21">
                      <a:moveTo>
                        <a:pt x="0" y="21"/>
                      </a:moveTo>
                      <a:lnTo>
                        <a:pt x="7" y="14"/>
                      </a:lnTo>
                      <a:lnTo>
                        <a:pt x="122" y="0"/>
                      </a:lnTo>
                      <a:lnTo>
                        <a:pt x="116" y="0"/>
                      </a:lnTo>
                      <a:lnTo>
                        <a:pt x="0" y="21"/>
                      </a:lnTo>
                      <a:close/>
                    </a:path>
                  </a:pathLst>
                </a:custGeom>
                <a:noFill/>
                <a:ln w="28440">
                  <a:solidFill>
                    <a:srgbClr val="f894a5"/>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74" name=""/>
                <p:cNvSpPr/>
                <p:nvPr/>
              </p:nvSpPr>
              <p:spPr>
                <a:xfrm>
                  <a:off x="7574400" y="5174280"/>
                  <a:ext cx="219600" cy="25560"/>
                </a:xfrm>
                <a:custGeom>
                  <a:avLst/>
                  <a:gdLst/>
                  <a:ahLst/>
                  <a:rect l="l" t="t" r="r" b="b"/>
                  <a:pathLst>
                    <a:path w="121" h="14">
                      <a:moveTo>
                        <a:pt x="0" y="14"/>
                      </a:moveTo>
                      <a:lnTo>
                        <a:pt x="6" y="14"/>
                      </a:lnTo>
                      <a:lnTo>
                        <a:pt x="121" y="0"/>
                      </a:lnTo>
                      <a:lnTo>
                        <a:pt x="115" y="7"/>
                      </a:lnTo>
                      <a:lnTo>
                        <a:pt x="0" y="14"/>
                      </a:lnTo>
                      <a:close/>
                    </a:path>
                  </a:pathLst>
                </a:custGeom>
                <a:noFill/>
                <a:ln w="28440">
                  <a:solidFill>
                    <a:srgbClr val="f894a5"/>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75" name=""/>
                <p:cNvSpPr/>
                <p:nvPr/>
              </p:nvSpPr>
              <p:spPr>
                <a:xfrm>
                  <a:off x="7783920" y="5149080"/>
                  <a:ext cx="221760" cy="37800"/>
                </a:xfrm>
                <a:custGeom>
                  <a:avLst/>
                  <a:gdLst/>
                  <a:ahLst/>
                  <a:rect l="l" t="t" r="r" b="b"/>
                  <a:pathLst>
                    <a:path w="122" h="21">
                      <a:moveTo>
                        <a:pt x="0" y="21"/>
                      </a:moveTo>
                      <a:lnTo>
                        <a:pt x="6" y="14"/>
                      </a:lnTo>
                      <a:lnTo>
                        <a:pt x="122" y="0"/>
                      </a:lnTo>
                      <a:lnTo>
                        <a:pt x="116" y="7"/>
                      </a:lnTo>
                      <a:lnTo>
                        <a:pt x="0" y="21"/>
                      </a:lnTo>
                      <a:close/>
                    </a:path>
                  </a:pathLst>
                </a:custGeom>
                <a:noFill/>
                <a:ln w="28440">
                  <a:solidFill>
                    <a:srgbClr val="f894a5"/>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76" name=""/>
                <p:cNvSpPr/>
                <p:nvPr/>
              </p:nvSpPr>
              <p:spPr>
                <a:xfrm>
                  <a:off x="7994520" y="5096520"/>
                  <a:ext cx="220320" cy="65520"/>
                </a:xfrm>
                <a:custGeom>
                  <a:avLst/>
                  <a:gdLst/>
                  <a:ahLst/>
                  <a:rect l="l" t="t" r="r" b="b"/>
                  <a:pathLst>
                    <a:path w="121" h="36">
                      <a:moveTo>
                        <a:pt x="0" y="36"/>
                      </a:moveTo>
                      <a:lnTo>
                        <a:pt x="6" y="29"/>
                      </a:lnTo>
                      <a:lnTo>
                        <a:pt x="121" y="0"/>
                      </a:lnTo>
                      <a:lnTo>
                        <a:pt x="115" y="7"/>
                      </a:lnTo>
                      <a:lnTo>
                        <a:pt x="0" y="36"/>
                      </a:lnTo>
                      <a:close/>
                    </a:path>
                  </a:pathLst>
                </a:custGeom>
                <a:noFill/>
                <a:ln w="28440">
                  <a:solidFill>
                    <a:srgbClr val="f894a5"/>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777" name=""/>
                <p:cNvSpPr/>
                <p:nvPr/>
              </p:nvSpPr>
              <p:spPr>
                <a:xfrm>
                  <a:off x="8203680" y="4954680"/>
                  <a:ext cx="209160" cy="154440"/>
                </a:xfrm>
                <a:custGeom>
                  <a:avLst/>
                  <a:gdLst/>
                  <a:ahLst/>
                  <a:rect l="l" t="t" r="r" b="b"/>
                  <a:pathLst>
                    <a:path w="115" h="85">
                      <a:moveTo>
                        <a:pt x="0" y="85"/>
                      </a:moveTo>
                      <a:lnTo>
                        <a:pt x="6" y="78"/>
                      </a:lnTo>
                      <a:lnTo>
                        <a:pt x="115" y="0"/>
                      </a:lnTo>
                      <a:lnTo>
                        <a:pt x="109" y="7"/>
                      </a:lnTo>
                      <a:lnTo>
                        <a:pt x="0" y="85"/>
                      </a:lnTo>
                      <a:close/>
                    </a:path>
                  </a:pathLst>
                </a:custGeom>
                <a:noFill/>
                <a:ln w="28440">
                  <a:solidFill>
                    <a:srgbClr val="f894a5"/>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grpSp>
        <p:nvGrpSpPr>
          <p:cNvPr id="778" name=""/>
          <p:cNvGrpSpPr/>
          <p:nvPr/>
        </p:nvGrpSpPr>
        <p:grpSpPr>
          <a:xfrm>
            <a:off x="1076400" y="5094360"/>
            <a:ext cx="7323840" cy="524160"/>
            <a:chOff x="1076400" y="5094360"/>
            <a:chExt cx="7323840" cy="524160"/>
          </a:xfrm>
        </p:grpSpPr>
        <p:grpSp>
          <p:nvGrpSpPr>
            <p:cNvPr id="779" name=""/>
            <p:cNvGrpSpPr/>
            <p:nvPr/>
          </p:nvGrpSpPr>
          <p:grpSpPr>
            <a:xfrm>
              <a:off x="1096560" y="5154480"/>
              <a:ext cx="7303680" cy="464040"/>
              <a:chOff x="1096560" y="5154480"/>
              <a:chExt cx="7303680" cy="464040"/>
            </a:xfrm>
          </p:grpSpPr>
          <p:sp>
            <p:nvSpPr>
              <p:cNvPr id="780" name=""/>
              <p:cNvSpPr/>
              <p:nvPr/>
            </p:nvSpPr>
            <p:spPr>
              <a:xfrm>
                <a:off x="1096560" y="5593320"/>
                <a:ext cx="220320" cy="25200"/>
              </a:xfrm>
              <a:custGeom>
                <a:avLst/>
                <a:gdLst/>
                <a:ahLst/>
                <a:rect l="l" t="t" r="r" b="b"/>
                <a:pathLst>
                  <a:path w="121" h="14">
                    <a:moveTo>
                      <a:pt x="0" y="14"/>
                    </a:moveTo>
                    <a:lnTo>
                      <a:pt x="6" y="7"/>
                    </a:lnTo>
                    <a:lnTo>
                      <a:pt x="121" y="0"/>
                    </a:lnTo>
                    <a:lnTo>
                      <a:pt x="109" y="7"/>
                    </a:lnTo>
                    <a:lnTo>
                      <a:pt x="0" y="14"/>
                    </a:lnTo>
                    <a:close/>
                  </a:path>
                </a:pathLst>
              </a:custGeom>
              <a:noFill/>
              <a:ln w="12708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81" name=""/>
              <p:cNvSpPr/>
              <p:nvPr/>
            </p:nvSpPr>
            <p:spPr>
              <a:xfrm>
                <a:off x="1294920" y="5593320"/>
                <a:ext cx="221760" cy="12600"/>
              </a:xfrm>
              <a:custGeom>
                <a:avLst/>
                <a:gdLst/>
                <a:ahLst/>
                <a:rect l="l" t="t" r="r" b="b"/>
                <a:pathLst>
                  <a:path w="122" h="7">
                    <a:moveTo>
                      <a:pt x="0" y="7"/>
                    </a:moveTo>
                    <a:lnTo>
                      <a:pt x="12" y="0"/>
                    </a:lnTo>
                    <a:lnTo>
                      <a:pt x="122" y="0"/>
                    </a:lnTo>
                    <a:lnTo>
                      <a:pt x="116" y="0"/>
                    </a:lnTo>
                    <a:lnTo>
                      <a:pt x="0" y="7"/>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82" name=""/>
              <p:cNvSpPr/>
              <p:nvPr/>
            </p:nvSpPr>
            <p:spPr>
              <a:xfrm>
                <a:off x="1506240" y="5581080"/>
                <a:ext cx="219600" cy="12240"/>
              </a:xfrm>
              <a:custGeom>
                <a:avLst/>
                <a:gdLst/>
                <a:ahLst/>
                <a:rect l="l" t="t" r="r" b="b"/>
                <a:pathLst>
                  <a:path w="121" h="7">
                    <a:moveTo>
                      <a:pt x="0" y="7"/>
                    </a:moveTo>
                    <a:lnTo>
                      <a:pt x="6" y="7"/>
                    </a:lnTo>
                    <a:lnTo>
                      <a:pt x="121" y="0"/>
                    </a:lnTo>
                    <a:lnTo>
                      <a:pt x="115" y="7"/>
                    </a:lnTo>
                    <a:lnTo>
                      <a:pt x="0" y="7"/>
                    </a:lnTo>
                    <a:close/>
                  </a:path>
                </a:pathLst>
              </a:custGeom>
              <a:noFill/>
              <a:ln w="12708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783" name=""/>
              <p:cNvSpPr/>
              <p:nvPr/>
            </p:nvSpPr>
            <p:spPr>
              <a:xfrm>
                <a:off x="1715400" y="5568480"/>
                <a:ext cx="219600" cy="24840"/>
              </a:xfrm>
              <a:custGeom>
                <a:avLst/>
                <a:gdLst/>
                <a:ahLst/>
                <a:rect l="l" t="t" r="r" b="b"/>
                <a:pathLst>
                  <a:path w="121" h="14">
                    <a:moveTo>
                      <a:pt x="0" y="14"/>
                    </a:moveTo>
                    <a:lnTo>
                      <a:pt x="6" y="7"/>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784" name=""/>
              <p:cNvSpPr/>
              <p:nvPr/>
            </p:nvSpPr>
            <p:spPr>
              <a:xfrm>
                <a:off x="1924560" y="5568480"/>
                <a:ext cx="221760" cy="12600"/>
              </a:xfrm>
              <a:custGeom>
                <a:avLst/>
                <a:gdLst/>
                <a:ahLst/>
                <a:rect l="l" t="t" r="r" b="b"/>
                <a:pathLst>
                  <a:path w="122" h="7">
                    <a:moveTo>
                      <a:pt x="0" y="7"/>
                    </a:moveTo>
                    <a:lnTo>
                      <a:pt x="6" y="0"/>
                    </a:lnTo>
                    <a:lnTo>
                      <a:pt x="122" y="0"/>
                    </a:lnTo>
                    <a:lnTo>
                      <a:pt x="116" y="7"/>
                    </a:lnTo>
                    <a:lnTo>
                      <a:pt x="0" y="7"/>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85" name=""/>
              <p:cNvSpPr/>
              <p:nvPr/>
            </p:nvSpPr>
            <p:spPr>
              <a:xfrm>
                <a:off x="2556000" y="5541120"/>
                <a:ext cx="220320" cy="12240"/>
              </a:xfrm>
              <a:custGeom>
                <a:avLst/>
                <a:gdLst/>
                <a:ahLst/>
                <a:rect l="l" t="t" r="r" b="b"/>
                <a:pathLst>
                  <a:path w="121" h="7">
                    <a:moveTo>
                      <a:pt x="0" y="7"/>
                    </a:moveTo>
                    <a:lnTo>
                      <a:pt x="6" y="0"/>
                    </a:lnTo>
                    <a:lnTo>
                      <a:pt x="121" y="0"/>
                    </a:lnTo>
                    <a:lnTo>
                      <a:pt x="115" y="0"/>
                    </a:lnTo>
                    <a:lnTo>
                      <a:pt x="0" y="7"/>
                    </a:lnTo>
                    <a:close/>
                  </a:path>
                </a:pathLst>
              </a:custGeom>
              <a:noFill/>
              <a:ln w="12708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786" name=""/>
              <p:cNvSpPr/>
              <p:nvPr/>
            </p:nvSpPr>
            <p:spPr>
              <a:xfrm>
                <a:off x="2765160" y="5528520"/>
                <a:ext cx="220320" cy="12600"/>
              </a:xfrm>
              <a:custGeom>
                <a:avLst/>
                <a:gdLst/>
                <a:ahLst/>
                <a:rect l="l" t="t" r="r" b="b"/>
                <a:pathLst>
                  <a:path w="121" h="7">
                    <a:moveTo>
                      <a:pt x="0" y="7"/>
                    </a:moveTo>
                    <a:lnTo>
                      <a:pt x="6" y="7"/>
                    </a:lnTo>
                    <a:lnTo>
                      <a:pt x="121" y="0"/>
                    </a:lnTo>
                    <a:lnTo>
                      <a:pt x="115" y="7"/>
                    </a:lnTo>
                    <a:lnTo>
                      <a:pt x="0" y="7"/>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87" name=""/>
              <p:cNvSpPr/>
              <p:nvPr/>
            </p:nvSpPr>
            <p:spPr>
              <a:xfrm>
                <a:off x="2974320" y="5515560"/>
                <a:ext cx="210960" cy="25200"/>
              </a:xfrm>
              <a:custGeom>
                <a:avLst/>
                <a:gdLst/>
                <a:ahLst/>
                <a:rect l="l" t="t" r="r" b="b"/>
                <a:pathLst>
                  <a:path w="116" h="14">
                    <a:moveTo>
                      <a:pt x="0" y="14"/>
                    </a:moveTo>
                    <a:lnTo>
                      <a:pt x="6" y="7"/>
                    </a:lnTo>
                    <a:lnTo>
                      <a:pt x="116" y="0"/>
                    </a:lnTo>
                    <a:lnTo>
                      <a:pt x="110" y="7"/>
                    </a:lnTo>
                    <a:lnTo>
                      <a:pt x="0" y="14"/>
                    </a:lnTo>
                    <a:close/>
                  </a:path>
                </a:pathLst>
              </a:custGeom>
              <a:noFill/>
              <a:ln w="12708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88" name=""/>
              <p:cNvSpPr/>
              <p:nvPr/>
            </p:nvSpPr>
            <p:spPr>
              <a:xfrm>
                <a:off x="3174480" y="5502960"/>
                <a:ext cx="220320" cy="25200"/>
              </a:xfrm>
              <a:custGeom>
                <a:avLst/>
                <a:gdLst/>
                <a:ahLst/>
                <a:rect l="l" t="t" r="r" b="b"/>
                <a:pathLst>
                  <a:path w="121" h="14">
                    <a:moveTo>
                      <a:pt x="0" y="14"/>
                    </a:moveTo>
                    <a:lnTo>
                      <a:pt x="6" y="7"/>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89" name=""/>
              <p:cNvSpPr/>
              <p:nvPr/>
            </p:nvSpPr>
            <p:spPr>
              <a:xfrm>
                <a:off x="3383640" y="5477400"/>
                <a:ext cx="220320" cy="38160"/>
              </a:xfrm>
              <a:custGeom>
                <a:avLst/>
                <a:gdLst/>
                <a:ahLst/>
                <a:rect l="l" t="t" r="r" b="b"/>
                <a:pathLst>
                  <a:path w="121" h="21">
                    <a:moveTo>
                      <a:pt x="0" y="21"/>
                    </a:moveTo>
                    <a:lnTo>
                      <a:pt x="6" y="14"/>
                    </a:lnTo>
                    <a:lnTo>
                      <a:pt x="121" y="0"/>
                    </a:lnTo>
                    <a:lnTo>
                      <a:pt x="115" y="7"/>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90" name=""/>
              <p:cNvSpPr/>
              <p:nvPr/>
            </p:nvSpPr>
            <p:spPr>
              <a:xfrm>
                <a:off x="3593160" y="5477400"/>
                <a:ext cx="221760" cy="12600"/>
              </a:xfrm>
              <a:custGeom>
                <a:avLst/>
                <a:gdLst/>
                <a:ahLst/>
                <a:rect l="l" t="t" r="r" b="b"/>
                <a:pathLst>
                  <a:path w="122" h="7">
                    <a:moveTo>
                      <a:pt x="0" y="7"/>
                    </a:moveTo>
                    <a:lnTo>
                      <a:pt x="6" y="0"/>
                    </a:lnTo>
                    <a:lnTo>
                      <a:pt x="122" y="0"/>
                    </a:lnTo>
                    <a:lnTo>
                      <a:pt x="116" y="0"/>
                    </a:lnTo>
                    <a:lnTo>
                      <a:pt x="0" y="7"/>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91" name=""/>
              <p:cNvSpPr/>
              <p:nvPr/>
            </p:nvSpPr>
            <p:spPr>
              <a:xfrm>
                <a:off x="3804120" y="5464800"/>
                <a:ext cx="220320" cy="12600"/>
              </a:xfrm>
              <a:custGeom>
                <a:avLst/>
                <a:gdLst/>
                <a:ahLst/>
                <a:rect l="l" t="t" r="r" b="b"/>
                <a:pathLst>
                  <a:path w="121" h="7">
                    <a:moveTo>
                      <a:pt x="0" y="7"/>
                    </a:moveTo>
                    <a:lnTo>
                      <a:pt x="6" y="7"/>
                    </a:lnTo>
                    <a:lnTo>
                      <a:pt x="121" y="0"/>
                    </a:lnTo>
                    <a:lnTo>
                      <a:pt x="115" y="0"/>
                    </a:lnTo>
                    <a:lnTo>
                      <a:pt x="0" y="7"/>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92" name=""/>
              <p:cNvSpPr/>
              <p:nvPr/>
            </p:nvSpPr>
            <p:spPr>
              <a:xfrm>
                <a:off x="4013280" y="5439600"/>
                <a:ext cx="221760" cy="24840"/>
              </a:xfrm>
              <a:custGeom>
                <a:avLst/>
                <a:gdLst/>
                <a:ahLst/>
                <a:rect l="l" t="t" r="r" b="b"/>
                <a:pathLst>
                  <a:path w="122" h="14">
                    <a:moveTo>
                      <a:pt x="0" y="14"/>
                    </a:moveTo>
                    <a:lnTo>
                      <a:pt x="6" y="14"/>
                    </a:lnTo>
                    <a:lnTo>
                      <a:pt x="122" y="0"/>
                    </a:lnTo>
                    <a:lnTo>
                      <a:pt x="116" y="7"/>
                    </a:lnTo>
                    <a:lnTo>
                      <a:pt x="0" y="14"/>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793" name=""/>
              <p:cNvSpPr/>
              <p:nvPr/>
            </p:nvSpPr>
            <p:spPr>
              <a:xfrm>
                <a:off x="4224600" y="5424840"/>
                <a:ext cx="219600" cy="27360"/>
              </a:xfrm>
              <a:custGeom>
                <a:avLst/>
                <a:gdLst/>
                <a:ahLst/>
                <a:rect l="l" t="t" r="r" b="b"/>
                <a:pathLst>
                  <a:path w="121" h="15">
                    <a:moveTo>
                      <a:pt x="0" y="15"/>
                    </a:moveTo>
                    <a:lnTo>
                      <a:pt x="6" y="8"/>
                    </a:lnTo>
                    <a:lnTo>
                      <a:pt x="121" y="0"/>
                    </a:lnTo>
                    <a:lnTo>
                      <a:pt x="115" y="8"/>
                    </a:lnTo>
                    <a:lnTo>
                      <a:pt x="0" y="15"/>
                    </a:lnTo>
                    <a:close/>
                  </a:path>
                </a:pathLst>
              </a:custGeom>
              <a:noFill/>
              <a:ln w="127080">
                <a:solidFill>
                  <a:srgbClr val="000000"/>
                </a:solidFill>
                <a:round/>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794" name=""/>
              <p:cNvSpPr/>
              <p:nvPr/>
            </p:nvSpPr>
            <p:spPr>
              <a:xfrm>
                <a:off x="4433760" y="5412240"/>
                <a:ext cx="219600" cy="27000"/>
              </a:xfrm>
              <a:custGeom>
                <a:avLst/>
                <a:gdLst/>
                <a:ahLst/>
                <a:rect l="l" t="t" r="r" b="b"/>
                <a:pathLst>
                  <a:path w="121" h="15">
                    <a:moveTo>
                      <a:pt x="0" y="15"/>
                    </a:moveTo>
                    <a:lnTo>
                      <a:pt x="6" y="7"/>
                    </a:lnTo>
                    <a:lnTo>
                      <a:pt x="121" y="0"/>
                    </a:lnTo>
                    <a:lnTo>
                      <a:pt x="115" y="7"/>
                    </a:lnTo>
                    <a:lnTo>
                      <a:pt x="0" y="15"/>
                    </a:lnTo>
                    <a:close/>
                  </a:path>
                </a:pathLst>
              </a:custGeom>
              <a:noFill/>
              <a:ln w="12708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95" name=""/>
              <p:cNvSpPr/>
              <p:nvPr/>
            </p:nvSpPr>
            <p:spPr>
              <a:xfrm>
                <a:off x="4642920" y="5387040"/>
                <a:ext cx="210600" cy="37800"/>
              </a:xfrm>
              <a:custGeom>
                <a:avLst/>
                <a:gdLst/>
                <a:ahLst/>
                <a:rect l="l" t="t" r="r" b="b"/>
                <a:pathLst>
                  <a:path w="116" h="21">
                    <a:moveTo>
                      <a:pt x="0" y="21"/>
                    </a:moveTo>
                    <a:lnTo>
                      <a:pt x="6" y="14"/>
                    </a:lnTo>
                    <a:lnTo>
                      <a:pt x="116" y="0"/>
                    </a:lnTo>
                    <a:lnTo>
                      <a:pt x="110" y="7"/>
                    </a:lnTo>
                    <a:lnTo>
                      <a:pt x="0" y="21"/>
                    </a:lnTo>
                    <a:close/>
                  </a:path>
                </a:pathLst>
              </a:custGeom>
              <a:noFill/>
              <a:ln w="12708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96" name=""/>
              <p:cNvSpPr/>
              <p:nvPr/>
            </p:nvSpPr>
            <p:spPr>
              <a:xfrm>
                <a:off x="4843080" y="5374080"/>
                <a:ext cx="220320" cy="25200"/>
              </a:xfrm>
              <a:custGeom>
                <a:avLst/>
                <a:gdLst/>
                <a:ahLst/>
                <a:rect l="l" t="t" r="r" b="b"/>
                <a:pathLst>
                  <a:path w="121" h="14">
                    <a:moveTo>
                      <a:pt x="0" y="14"/>
                    </a:moveTo>
                    <a:lnTo>
                      <a:pt x="6" y="7"/>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97" name=""/>
              <p:cNvSpPr/>
              <p:nvPr/>
            </p:nvSpPr>
            <p:spPr>
              <a:xfrm>
                <a:off x="5052240" y="5348520"/>
                <a:ext cx="221760" cy="38160"/>
              </a:xfrm>
              <a:custGeom>
                <a:avLst/>
                <a:gdLst/>
                <a:ahLst/>
                <a:rect l="l" t="t" r="r" b="b"/>
                <a:pathLst>
                  <a:path w="122" h="21">
                    <a:moveTo>
                      <a:pt x="0" y="21"/>
                    </a:moveTo>
                    <a:lnTo>
                      <a:pt x="6" y="14"/>
                    </a:lnTo>
                    <a:lnTo>
                      <a:pt x="122" y="0"/>
                    </a:lnTo>
                    <a:lnTo>
                      <a:pt x="116" y="7"/>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98" name=""/>
              <p:cNvSpPr/>
              <p:nvPr/>
            </p:nvSpPr>
            <p:spPr>
              <a:xfrm>
                <a:off x="5263560" y="5322960"/>
                <a:ext cx="219600" cy="38160"/>
              </a:xfrm>
              <a:custGeom>
                <a:avLst/>
                <a:gdLst/>
                <a:ahLst/>
                <a:rect l="l" t="t" r="r" b="b"/>
                <a:pathLst>
                  <a:path w="121" h="21">
                    <a:moveTo>
                      <a:pt x="0" y="21"/>
                    </a:moveTo>
                    <a:lnTo>
                      <a:pt x="6" y="14"/>
                    </a:lnTo>
                    <a:lnTo>
                      <a:pt x="121" y="0"/>
                    </a:lnTo>
                    <a:lnTo>
                      <a:pt x="115" y="7"/>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99" name=""/>
              <p:cNvSpPr/>
              <p:nvPr/>
            </p:nvSpPr>
            <p:spPr>
              <a:xfrm>
                <a:off x="5472720" y="5295960"/>
                <a:ext cx="219600" cy="39600"/>
              </a:xfrm>
              <a:custGeom>
                <a:avLst/>
                <a:gdLst/>
                <a:ahLst/>
                <a:rect l="l" t="t" r="r" b="b"/>
                <a:pathLst>
                  <a:path w="121" h="22">
                    <a:moveTo>
                      <a:pt x="0" y="22"/>
                    </a:moveTo>
                    <a:lnTo>
                      <a:pt x="6" y="15"/>
                    </a:lnTo>
                    <a:lnTo>
                      <a:pt x="121" y="0"/>
                    </a:lnTo>
                    <a:lnTo>
                      <a:pt x="115" y="8"/>
                    </a:lnTo>
                    <a:lnTo>
                      <a:pt x="0" y="22"/>
                    </a:lnTo>
                    <a:close/>
                  </a:path>
                </a:pathLst>
              </a:custGeom>
              <a:noFill/>
              <a:ln w="12708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00" name=""/>
              <p:cNvSpPr/>
              <p:nvPr/>
            </p:nvSpPr>
            <p:spPr>
              <a:xfrm>
                <a:off x="5681880" y="5270760"/>
                <a:ext cx="221760" cy="39600"/>
              </a:xfrm>
              <a:custGeom>
                <a:avLst/>
                <a:gdLst/>
                <a:ahLst/>
                <a:rect l="l" t="t" r="r" b="b"/>
                <a:pathLst>
                  <a:path w="122" h="22">
                    <a:moveTo>
                      <a:pt x="0" y="22"/>
                    </a:moveTo>
                    <a:lnTo>
                      <a:pt x="6" y="14"/>
                    </a:lnTo>
                    <a:lnTo>
                      <a:pt x="122" y="0"/>
                    </a:lnTo>
                    <a:lnTo>
                      <a:pt x="116" y="7"/>
                    </a:lnTo>
                    <a:lnTo>
                      <a:pt x="0" y="22"/>
                    </a:lnTo>
                    <a:close/>
                  </a:path>
                </a:pathLst>
              </a:custGeom>
              <a:noFill/>
              <a:ln w="12708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01" name=""/>
              <p:cNvSpPr/>
              <p:nvPr/>
            </p:nvSpPr>
            <p:spPr>
              <a:xfrm>
                <a:off x="5892840" y="5258160"/>
                <a:ext cx="220320" cy="24840"/>
              </a:xfrm>
              <a:custGeom>
                <a:avLst/>
                <a:gdLst/>
                <a:ahLst/>
                <a:rect l="l" t="t" r="r" b="b"/>
                <a:pathLst>
                  <a:path w="121" h="14">
                    <a:moveTo>
                      <a:pt x="0" y="14"/>
                    </a:moveTo>
                    <a:lnTo>
                      <a:pt x="6" y="7"/>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02" name=""/>
              <p:cNvSpPr/>
              <p:nvPr/>
            </p:nvSpPr>
            <p:spPr>
              <a:xfrm>
                <a:off x="6102360" y="5232600"/>
                <a:ext cx="221760" cy="38160"/>
              </a:xfrm>
              <a:custGeom>
                <a:avLst/>
                <a:gdLst/>
                <a:ahLst/>
                <a:rect l="l" t="t" r="r" b="b"/>
                <a:pathLst>
                  <a:path w="122" h="21">
                    <a:moveTo>
                      <a:pt x="0" y="21"/>
                    </a:moveTo>
                    <a:lnTo>
                      <a:pt x="6" y="14"/>
                    </a:lnTo>
                    <a:lnTo>
                      <a:pt x="122" y="0"/>
                    </a:lnTo>
                    <a:lnTo>
                      <a:pt x="116" y="0"/>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03" name=""/>
              <p:cNvSpPr/>
              <p:nvPr/>
            </p:nvSpPr>
            <p:spPr>
              <a:xfrm>
                <a:off x="6313320" y="5207040"/>
                <a:ext cx="220320" cy="25200"/>
              </a:xfrm>
              <a:custGeom>
                <a:avLst/>
                <a:gdLst/>
                <a:ahLst/>
                <a:rect l="l" t="t" r="r" b="b"/>
                <a:pathLst>
                  <a:path w="121" h="14">
                    <a:moveTo>
                      <a:pt x="0" y="14"/>
                    </a:moveTo>
                    <a:lnTo>
                      <a:pt x="6" y="14"/>
                    </a:lnTo>
                    <a:lnTo>
                      <a:pt x="121" y="0"/>
                    </a:lnTo>
                    <a:lnTo>
                      <a:pt x="109" y="7"/>
                    </a:lnTo>
                    <a:lnTo>
                      <a:pt x="0" y="14"/>
                    </a:lnTo>
                    <a:close/>
                  </a:path>
                </a:pathLst>
              </a:custGeom>
              <a:noFill/>
              <a:ln w="12708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04" name=""/>
              <p:cNvSpPr/>
              <p:nvPr/>
            </p:nvSpPr>
            <p:spPr>
              <a:xfrm>
                <a:off x="6511680" y="5181480"/>
                <a:ext cx="219600" cy="38160"/>
              </a:xfrm>
              <a:custGeom>
                <a:avLst/>
                <a:gdLst/>
                <a:ahLst/>
                <a:rect l="l" t="t" r="r" b="b"/>
                <a:pathLst>
                  <a:path w="121" h="21">
                    <a:moveTo>
                      <a:pt x="0" y="21"/>
                    </a:moveTo>
                    <a:lnTo>
                      <a:pt x="12" y="14"/>
                    </a:lnTo>
                    <a:lnTo>
                      <a:pt x="121" y="0"/>
                    </a:lnTo>
                    <a:lnTo>
                      <a:pt x="115" y="7"/>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05" name=""/>
              <p:cNvSpPr/>
              <p:nvPr/>
            </p:nvSpPr>
            <p:spPr>
              <a:xfrm>
                <a:off x="6720840" y="5154480"/>
                <a:ext cx="221760" cy="39600"/>
              </a:xfrm>
              <a:custGeom>
                <a:avLst/>
                <a:gdLst/>
                <a:ahLst/>
                <a:rect l="l" t="t" r="r" b="b"/>
                <a:pathLst>
                  <a:path w="122" h="22">
                    <a:moveTo>
                      <a:pt x="0" y="22"/>
                    </a:moveTo>
                    <a:lnTo>
                      <a:pt x="6" y="15"/>
                    </a:lnTo>
                    <a:lnTo>
                      <a:pt x="122" y="0"/>
                    </a:lnTo>
                    <a:lnTo>
                      <a:pt x="116" y="0"/>
                    </a:lnTo>
                    <a:lnTo>
                      <a:pt x="0" y="22"/>
                    </a:lnTo>
                    <a:close/>
                  </a:path>
                </a:pathLst>
              </a:custGeom>
              <a:noFill/>
              <a:ln w="12708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06" name=""/>
              <p:cNvSpPr/>
              <p:nvPr/>
            </p:nvSpPr>
            <p:spPr>
              <a:xfrm>
                <a:off x="6931800" y="5154480"/>
                <a:ext cx="220320" cy="27000"/>
              </a:xfrm>
              <a:custGeom>
                <a:avLst/>
                <a:gdLst/>
                <a:ahLst/>
                <a:rect l="l" t="t" r="r" b="b"/>
                <a:pathLst>
                  <a:path w="121" h="15">
                    <a:moveTo>
                      <a:pt x="0" y="0"/>
                    </a:moveTo>
                    <a:lnTo>
                      <a:pt x="6" y="0"/>
                    </a:lnTo>
                    <a:lnTo>
                      <a:pt x="121" y="7"/>
                    </a:lnTo>
                    <a:lnTo>
                      <a:pt x="115" y="15"/>
                    </a:lnTo>
                    <a:lnTo>
                      <a:pt x="0" y="0"/>
                    </a:lnTo>
                    <a:close/>
                  </a:path>
                </a:pathLst>
              </a:custGeom>
              <a:noFill/>
              <a:ln w="12708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07" name=""/>
              <p:cNvSpPr/>
              <p:nvPr/>
            </p:nvSpPr>
            <p:spPr>
              <a:xfrm>
                <a:off x="7141320" y="5167080"/>
                <a:ext cx="219600" cy="14400"/>
              </a:xfrm>
              <a:custGeom>
                <a:avLst/>
                <a:gdLst/>
                <a:ahLst/>
                <a:rect l="l" t="t" r="r" b="b"/>
                <a:pathLst>
                  <a:path w="121" h="8">
                    <a:moveTo>
                      <a:pt x="0" y="8"/>
                    </a:moveTo>
                    <a:lnTo>
                      <a:pt x="6" y="0"/>
                    </a:lnTo>
                    <a:lnTo>
                      <a:pt x="121" y="0"/>
                    </a:lnTo>
                    <a:lnTo>
                      <a:pt x="115" y="0"/>
                    </a:lnTo>
                    <a:lnTo>
                      <a:pt x="0" y="8"/>
                    </a:lnTo>
                    <a:close/>
                  </a:path>
                </a:pathLst>
              </a:custGeom>
              <a:noFill/>
              <a:ln w="12708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8" name=""/>
              <p:cNvSpPr/>
              <p:nvPr/>
            </p:nvSpPr>
            <p:spPr>
              <a:xfrm>
                <a:off x="7350480" y="5167080"/>
                <a:ext cx="221760" cy="52560"/>
              </a:xfrm>
              <a:custGeom>
                <a:avLst/>
                <a:gdLst/>
                <a:ahLst/>
                <a:rect l="l" t="t" r="r" b="b"/>
                <a:pathLst>
                  <a:path w="122" h="29">
                    <a:moveTo>
                      <a:pt x="0" y="0"/>
                    </a:moveTo>
                    <a:lnTo>
                      <a:pt x="6" y="0"/>
                    </a:lnTo>
                    <a:lnTo>
                      <a:pt x="122" y="22"/>
                    </a:lnTo>
                    <a:lnTo>
                      <a:pt x="116" y="29"/>
                    </a:lnTo>
                    <a:lnTo>
                      <a:pt x="0" y="0"/>
                    </a:lnTo>
                    <a:close/>
                  </a:path>
                </a:pathLst>
              </a:custGeom>
              <a:noFill/>
              <a:ln w="12708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09" name=""/>
              <p:cNvSpPr/>
              <p:nvPr/>
            </p:nvSpPr>
            <p:spPr>
              <a:xfrm>
                <a:off x="7561440" y="5207040"/>
                <a:ext cx="220320" cy="38160"/>
              </a:xfrm>
              <a:custGeom>
                <a:avLst/>
                <a:gdLst/>
                <a:ahLst/>
                <a:rect l="l" t="t" r="r" b="b"/>
                <a:pathLst>
                  <a:path w="121" h="21">
                    <a:moveTo>
                      <a:pt x="0" y="7"/>
                    </a:moveTo>
                    <a:lnTo>
                      <a:pt x="6" y="0"/>
                    </a:lnTo>
                    <a:lnTo>
                      <a:pt x="121" y="21"/>
                    </a:lnTo>
                    <a:lnTo>
                      <a:pt x="115" y="21"/>
                    </a:lnTo>
                    <a:lnTo>
                      <a:pt x="0" y="7"/>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10" name=""/>
              <p:cNvSpPr/>
              <p:nvPr/>
            </p:nvSpPr>
            <p:spPr>
              <a:xfrm>
                <a:off x="7770600" y="5167080"/>
                <a:ext cx="221760" cy="78120"/>
              </a:xfrm>
              <a:custGeom>
                <a:avLst/>
                <a:gdLst/>
                <a:ahLst/>
                <a:rect l="l" t="t" r="r" b="b"/>
                <a:pathLst>
                  <a:path w="122" h="43">
                    <a:moveTo>
                      <a:pt x="0" y="43"/>
                    </a:moveTo>
                    <a:lnTo>
                      <a:pt x="6" y="43"/>
                    </a:lnTo>
                    <a:lnTo>
                      <a:pt x="122" y="0"/>
                    </a:lnTo>
                    <a:lnTo>
                      <a:pt x="116" y="8"/>
                    </a:lnTo>
                    <a:lnTo>
                      <a:pt x="0" y="43"/>
                    </a:lnTo>
                    <a:close/>
                  </a:path>
                </a:pathLst>
              </a:custGeom>
              <a:noFill/>
              <a:ln w="127080">
                <a:solidFill>
                  <a:srgbClr val="000000"/>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811" name=""/>
              <p:cNvSpPr/>
              <p:nvPr/>
            </p:nvSpPr>
            <p:spPr>
              <a:xfrm>
                <a:off x="7981920" y="5167080"/>
                <a:ext cx="219600" cy="14400"/>
              </a:xfrm>
              <a:custGeom>
                <a:avLst/>
                <a:gdLst/>
                <a:ahLst/>
                <a:rect l="l" t="t" r="r" b="b"/>
                <a:pathLst>
                  <a:path w="121" h="8">
                    <a:moveTo>
                      <a:pt x="0" y="8"/>
                    </a:moveTo>
                    <a:lnTo>
                      <a:pt x="6" y="0"/>
                    </a:lnTo>
                    <a:lnTo>
                      <a:pt x="121" y="0"/>
                    </a:lnTo>
                    <a:lnTo>
                      <a:pt x="115" y="0"/>
                    </a:lnTo>
                    <a:lnTo>
                      <a:pt x="0" y="8"/>
                    </a:lnTo>
                    <a:close/>
                  </a:path>
                </a:pathLst>
              </a:custGeom>
              <a:noFill/>
              <a:ln w="12708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2" name=""/>
              <p:cNvSpPr/>
              <p:nvPr/>
            </p:nvSpPr>
            <p:spPr>
              <a:xfrm>
                <a:off x="8191080" y="5167080"/>
                <a:ext cx="209160" cy="65160"/>
              </a:xfrm>
              <a:custGeom>
                <a:avLst/>
                <a:gdLst/>
                <a:ahLst/>
                <a:rect l="l" t="t" r="r" b="b"/>
                <a:pathLst>
                  <a:path w="115" h="36">
                    <a:moveTo>
                      <a:pt x="0" y="0"/>
                    </a:moveTo>
                    <a:lnTo>
                      <a:pt x="6" y="0"/>
                    </a:lnTo>
                    <a:lnTo>
                      <a:pt x="115" y="29"/>
                    </a:lnTo>
                    <a:lnTo>
                      <a:pt x="109" y="36"/>
                    </a:lnTo>
                    <a:lnTo>
                      <a:pt x="0" y="0"/>
                    </a:lnTo>
                    <a:close/>
                  </a:path>
                </a:pathLst>
              </a:custGeom>
              <a:noFill/>
              <a:ln w="127080">
                <a:solidFill>
                  <a:srgbClr val="000000"/>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813" name=""/>
              <p:cNvSpPr/>
              <p:nvPr/>
            </p:nvSpPr>
            <p:spPr>
              <a:xfrm>
                <a:off x="2135520" y="5546520"/>
                <a:ext cx="220320" cy="27000"/>
              </a:xfrm>
              <a:custGeom>
                <a:avLst/>
                <a:gdLst/>
                <a:ahLst/>
                <a:rect l="l" t="t" r="r" b="b"/>
                <a:pathLst>
                  <a:path w="121" h="15">
                    <a:moveTo>
                      <a:pt x="0" y="15"/>
                    </a:moveTo>
                    <a:lnTo>
                      <a:pt x="6" y="8"/>
                    </a:lnTo>
                    <a:lnTo>
                      <a:pt x="121" y="0"/>
                    </a:lnTo>
                    <a:lnTo>
                      <a:pt x="115" y="8"/>
                    </a:lnTo>
                    <a:lnTo>
                      <a:pt x="0" y="15"/>
                    </a:lnTo>
                    <a:close/>
                  </a:path>
                </a:pathLst>
              </a:custGeom>
              <a:noFill/>
              <a:ln w="12708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14" name=""/>
              <p:cNvSpPr/>
              <p:nvPr/>
            </p:nvSpPr>
            <p:spPr>
              <a:xfrm>
                <a:off x="2344680" y="5546520"/>
                <a:ext cx="221760" cy="27000"/>
              </a:xfrm>
              <a:custGeom>
                <a:avLst/>
                <a:gdLst/>
                <a:ahLst/>
                <a:rect l="l" t="t" r="r" b="b"/>
                <a:pathLst>
                  <a:path w="122" h="15">
                    <a:moveTo>
                      <a:pt x="0" y="15"/>
                    </a:moveTo>
                    <a:lnTo>
                      <a:pt x="6" y="7"/>
                    </a:lnTo>
                    <a:lnTo>
                      <a:pt x="122" y="0"/>
                    </a:lnTo>
                    <a:lnTo>
                      <a:pt x="116" y="7"/>
                    </a:lnTo>
                    <a:lnTo>
                      <a:pt x="0" y="15"/>
                    </a:lnTo>
                    <a:close/>
                  </a:path>
                </a:pathLst>
              </a:custGeom>
              <a:noFill/>
              <a:ln w="12708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grpSp>
        <p:grpSp>
          <p:nvGrpSpPr>
            <p:cNvPr id="815" name=""/>
            <p:cNvGrpSpPr/>
            <p:nvPr/>
          </p:nvGrpSpPr>
          <p:grpSpPr>
            <a:xfrm>
              <a:off x="1076400" y="5133960"/>
              <a:ext cx="7304040" cy="464040"/>
              <a:chOff x="1076400" y="5133960"/>
              <a:chExt cx="7304040" cy="464040"/>
            </a:xfrm>
          </p:grpSpPr>
          <p:sp>
            <p:nvSpPr>
              <p:cNvPr id="816" name=""/>
              <p:cNvSpPr/>
              <p:nvPr/>
            </p:nvSpPr>
            <p:spPr>
              <a:xfrm>
                <a:off x="1076400" y="5572800"/>
                <a:ext cx="220320" cy="25200"/>
              </a:xfrm>
              <a:custGeom>
                <a:avLst/>
                <a:gdLst/>
                <a:ahLst/>
                <a:rect l="l" t="t" r="r" b="b"/>
                <a:pathLst>
                  <a:path w="121" h="14">
                    <a:moveTo>
                      <a:pt x="0" y="14"/>
                    </a:moveTo>
                    <a:lnTo>
                      <a:pt x="6" y="7"/>
                    </a:lnTo>
                    <a:lnTo>
                      <a:pt x="121" y="0"/>
                    </a:lnTo>
                    <a:lnTo>
                      <a:pt x="109" y="7"/>
                    </a:lnTo>
                    <a:lnTo>
                      <a:pt x="0" y="14"/>
                    </a:lnTo>
                    <a:close/>
                  </a:path>
                </a:pathLst>
              </a:custGeom>
              <a:noFill/>
              <a:ln w="127080">
                <a:solidFill>
                  <a:srgbClr val="976d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17" name=""/>
              <p:cNvSpPr/>
              <p:nvPr/>
            </p:nvSpPr>
            <p:spPr>
              <a:xfrm>
                <a:off x="1274760" y="5572800"/>
                <a:ext cx="221760" cy="12600"/>
              </a:xfrm>
              <a:custGeom>
                <a:avLst/>
                <a:gdLst/>
                <a:ahLst/>
                <a:rect l="l" t="t" r="r" b="b"/>
                <a:pathLst>
                  <a:path w="122" h="7">
                    <a:moveTo>
                      <a:pt x="0" y="7"/>
                    </a:moveTo>
                    <a:lnTo>
                      <a:pt x="12" y="0"/>
                    </a:lnTo>
                    <a:lnTo>
                      <a:pt x="122" y="0"/>
                    </a:lnTo>
                    <a:lnTo>
                      <a:pt x="116" y="0"/>
                    </a:lnTo>
                    <a:lnTo>
                      <a:pt x="0" y="7"/>
                    </a:lnTo>
                    <a:close/>
                  </a:path>
                </a:pathLst>
              </a:custGeom>
              <a:noFill/>
              <a:ln w="127080">
                <a:solidFill>
                  <a:srgbClr val="976d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18" name=""/>
              <p:cNvSpPr/>
              <p:nvPr/>
            </p:nvSpPr>
            <p:spPr>
              <a:xfrm>
                <a:off x="1486080" y="5560560"/>
                <a:ext cx="219600" cy="12240"/>
              </a:xfrm>
              <a:custGeom>
                <a:avLst/>
                <a:gdLst/>
                <a:ahLst/>
                <a:rect l="l" t="t" r="r" b="b"/>
                <a:pathLst>
                  <a:path w="121" h="7">
                    <a:moveTo>
                      <a:pt x="0" y="7"/>
                    </a:moveTo>
                    <a:lnTo>
                      <a:pt x="6" y="7"/>
                    </a:lnTo>
                    <a:lnTo>
                      <a:pt x="121" y="0"/>
                    </a:lnTo>
                    <a:lnTo>
                      <a:pt x="115" y="7"/>
                    </a:lnTo>
                    <a:lnTo>
                      <a:pt x="0" y="7"/>
                    </a:lnTo>
                    <a:close/>
                  </a:path>
                </a:pathLst>
              </a:custGeom>
              <a:noFill/>
              <a:ln w="127080">
                <a:solidFill>
                  <a:srgbClr val="976d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19" name=""/>
              <p:cNvSpPr/>
              <p:nvPr/>
            </p:nvSpPr>
            <p:spPr>
              <a:xfrm>
                <a:off x="1695240" y="5547960"/>
                <a:ext cx="219600" cy="24840"/>
              </a:xfrm>
              <a:custGeom>
                <a:avLst/>
                <a:gdLst/>
                <a:ahLst/>
                <a:rect l="l" t="t" r="r" b="b"/>
                <a:pathLst>
                  <a:path w="121" h="14">
                    <a:moveTo>
                      <a:pt x="0" y="14"/>
                    </a:moveTo>
                    <a:lnTo>
                      <a:pt x="6" y="7"/>
                    </a:lnTo>
                    <a:lnTo>
                      <a:pt x="121" y="0"/>
                    </a:lnTo>
                    <a:lnTo>
                      <a:pt x="115" y="7"/>
                    </a:lnTo>
                    <a:lnTo>
                      <a:pt x="0" y="14"/>
                    </a:lnTo>
                    <a:close/>
                  </a:path>
                </a:pathLst>
              </a:custGeom>
              <a:noFill/>
              <a:ln w="127080">
                <a:solidFill>
                  <a:srgbClr val="976dff"/>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20" name=""/>
              <p:cNvSpPr/>
              <p:nvPr/>
            </p:nvSpPr>
            <p:spPr>
              <a:xfrm>
                <a:off x="1904400" y="5547960"/>
                <a:ext cx="221760" cy="12600"/>
              </a:xfrm>
              <a:custGeom>
                <a:avLst/>
                <a:gdLst/>
                <a:ahLst/>
                <a:rect l="l" t="t" r="r" b="b"/>
                <a:pathLst>
                  <a:path w="122" h="7">
                    <a:moveTo>
                      <a:pt x="0" y="7"/>
                    </a:moveTo>
                    <a:lnTo>
                      <a:pt x="6" y="0"/>
                    </a:lnTo>
                    <a:lnTo>
                      <a:pt x="122" y="0"/>
                    </a:lnTo>
                    <a:lnTo>
                      <a:pt x="116" y="7"/>
                    </a:lnTo>
                    <a:lnTo>
                      <a:pt x="0" y="7"/>
                    </a:lnTo>
                    <a:close/>
                  </a:path>
                </a:pathLst>
              </a:custGeom>
              <a:noFill/>
              <a:ln w="127080">
                <a:solidFill>
                  <a:srgbClr val="976d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21" name=""/>
              <p:cNvSpPr/>
              <p:nvPr/>
            </p:nvSpPr>
            <p:spPr>
              <a:xfrm>
                <a:off x="2535840" y="5520600"/>
                <a:ext cx="220320" cy="12240"/>
              </a:xfrm>
              <a:custGeom>
                <a:avLst/>
                <a:gdLst/>
                <a:ahLst/>
                <a:rect l="l" t="t" r="r" b="b"/>
                <a:pathLst>
                  <a:path w="121" h="7">
                    <a:moveTo>
                      <a:pt x="0" y="7"/>
                    </a:moveTo>
                    <a:lnTo>
                      <a:pt x="6" y="0"/>
                    </a:lnTo>
                    <a:lnTo>
                      <a:pt x="121" y="0"/>
                    </a:lnTo>
                    <a:lnTo>
                      <a:pt x="115" y="0"/>
                    </a:lnTo>
                    <a:lnTo>
                      <a:pt x="0" y="7"/>
                    </a:lnTo>
                    <a:close/>
                  </a:path>
                </a:pathLst>
              </a:custGeom>
              <a:noFill/>
              <a:ln w="127080">
                <a:solidFill>
                  <a:srgbClr val="976d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22" name=""/>
              <p:cNvSpPr/>
              <p:nvPr/>
            </p:nvSpPr>
            <p:spPr>
              <a:xfrm>
                <a:off x="2745000" y="5508000"/>
                <a:ext cx="220320" cy="12600"/>
              </a:xfrm>
              <a:custGeom>
                <a:avLst/>
                <a:gdLst/>
                <a:ahLst/>
                <a:rect l="l" t="t" r="r" b="b"/>
                <a:pathLst>
                  <a:path w="121" h="7">
                    <a:moveTo>
                      <a:pt x="0" y="7"/>
                    </a:moveTo>
                    <a:lnTo>
                      <a:pt x="6" y="7"/>
                    </a:lnTo>
                    <a:lnTo>
                      <a:pt x="121" y="0"/>
                    </a:lnTo>
                    <a:lnTo>
                      <a:pt x="115" y="7"/>
                    </a:lnTo>
                    <a:lnTo>
                      <a:pt x="0" y="7"/>
                    </a:lnTo>
                    <a:close/>
                  </a:path>
                </a:pathLst>
              </a:custGeom>
              <a:noFill/>
              <a:ln w="127080">
                <a:solidFill>
                  <a:srgbClr val="976d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23" name=""/>
              <p:cNvSpPr/>
              <p:nvPr/>
            </p:nvSpPr>
            <p:spPr>
              <a:xfrm>
                <a:off x="2954160" y="5495040"/>
                <a:ext cx="210960" cy="25200"/>
              </a:xfrm>
              <a:custGeom>
                <a:avLst/>
                <a:gdLst/>
                <a:ahLst/>
                <a:rect l="l" t="t" r="r" b="b"/>
                <a:pathLst>
                  <a:path w="116" h="14">
                    <a:moveTo>
                      <a:pt x="0" y="14"/>
                    </a:moveTo>
                    <a:lnTo>
                      <a:pt x="6" y="7"/>
                    </a:lnTo>
                    <a:lnTo>
                      <a:pt x="116" y="0"/>
                    </a:lnTo>
                    <a:lnTo>
                      <a:pt x="110" y="7"/>
                    </a:lnTo>
                    <a:lnTo>
                      <a:pt x="0" y="14"/>
                    </a:lnTo>
                    <a:close/>
                  </a:path>
                </a:pathLst>
              </a:custGeom>
              <a:noFill/>
              <a:ln w="127080">
                <a:solidFill>
                  <a:srgbClr val="976d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24" name=""/>
              <p:cNvSpPr/>
              <p:nvPr/>
            </p:nvSpPr>
            <p:spPr>
              <a:xfrm>
                <a:off x="3154320" y="5482440"/>
                <a:ext cx="220320" cy="25200"/>
              </a:xfrm>
              <a:custGeom>
                <a:avLst/>
                <a:gdLst/>
                <a:ahLst/>
                <a:rect l="l" t="t" r="r" b="b"/>
                <a:pathLst>
                  <a:path w="121" h="14">
                    <a:moveTo>
                      <a:pt x="0" y="14"/>
                    </a:moveTo>
                    <a:lnTo>
                      <a:pt x="6" y="7"/>
                    </a:lnTo>
                    <a:lnTo>
                      <a:pt x="121" y="0"/>
                    </a:lnTo>
                    <a:lnTo>
                      <a:pt x="115" y="7"/>
                    </a:lnTo>
                    <a:lnTo>
                      <a:pt x="0" y="14"/>
                    </a:lnTo>
                    <a:close/>
                  </a:path>
                </a:pathLst>
              </a:custGeom>
              <a:noFill/>
              <a:ln w="127080">
                <a:solidFill>
                  <a:srgbClr val="976d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25" name=""/>
              <p:cNvSpPr/>
              <p:nvPr/>
            </p:nvSpPr>
            <p:spPr>
              <a:xfrm>
                <a:off x="3363480" y="5456880"/>
                <a:ext cx="220320" cy="38160"/>
              </a:xfrm>
              <a:custGeom>
                <a:avLst/>
                <a:gdLst/>
                <a:ahLst/>
                <a:rect l="l" t="t" r="r" b="b"/>
                <a:pathLst>
                  <a:path w="121" h="21">
                    <a:moveTo>
                      <a:pt x="0" y="21"/>
                    </a:moveTo>
                    <a:lnTo>
                      <a:pt x="6" y="14"/>
                    </a:lnTo>
                    <a:lnTo>
                      <a:pt x="121" y="0"/>
                    </a:lnTo>
                    <a:lnTo>
                      <a:pt x="115" y="7"/>
                    </a:lnTo>
                    <a:lnTo>
                      <a:pt x="0" y="21"/>
                    </a:lnTo>
                    <a:close/>
                  </a:path>
                </a:pathLst>
              </a:custGeom>
              <a:noFill/>
              <a:ln w="127080">
                <a:solidFill>
                  <a:srgbClr val="976d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26" name=""/>
              <p:cNvSpPr/>
              <p:nvPr/>
            </p:nvSpPr>
            <p:spPr>
              <a:xfrm>
                <a:off x="3573000" y="5456880"/>
                <a:ext cx="221760" cy="12600"/>
              </a:xfrm>
              <a:custGeom>
                <a:avLst/>
                <a:gdLst/>
                <a:ahLst/>
                <a:rect l="l" t="t" r="r" b="b"/>
                <a:pathLst>
                  <a:path w="122" h="7">
                    <a:moveTo>
                      <a:pt x="0" y="7"/>
                    </a:moveTo>
                    <a:lnTo>
                      <a:pt x="6" y="0"/>
                    </a:lnTo>
                    <a:lnTo>
                      <a:pt x="122" y="0"/>
                    </a:lnTo>
                    <a:lnTo>
                      <a:pt x="116" y="0"/>
                    </a:lnTo>
                    <a:lnTo>
                      <a:pt x="0" y="7"/>
                    </a:lnTo>
                    <a:close/>
                  </a:path>
                </a:pathLst>
              </a:custGeom>
              <a:noFill/>
              <a:ln w="127080">
                <a:solidFill>
                  <a:srgbClr val="976d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27" name=""/>
              <p:cNvSpPr/>
              <p:nvPr/>
            </p:nvSpPr>
            <p:spPr>
              <a:xfrm>
                <a:off x="3783960" y="5444280"/>
                <a:ext cx="220320" cy="12600"/>
              </a:xfrm>
              <a:custGeom>
                <a:avLst/>
                <a:gdLst/>
                <a:ahLst/>
                <a:rect l="l" t="t" r="r" b="b"/>
                <a:pathLst>
                  <a:path w="121" h="7">
                    <a:moveTo>
                      <a:pt x="0" y="7"/>
                    </a:moveTo>
                    <a:lnTo>
                      <a:pt x="6" y="7"/>
                    </a:lnTo>
                    <a:lnTo>
                      <a:pt x="121" y="0"/>
                    </a:lnTo>
                    <a:lnTo>
                      <a:pt x="115" y="0"/>
                    </a:lnTo>
                    <a:lnTo>
                      <a:pt x="0" y="7"/>
                    </a:lnTo>
                    <a:close/>
                  </a:path>
                </a:pathLst>
              </a:custGeom>
              <a:noFill/>
              <a:ln w="127080">
                <a:solidFill>
                  <a:srgbClr val="976d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28" name=""/>
              <p:cNvSpPr/>
              <p:nvPr/>
            </p:nvSpPr>
            <p:spPr>
              <a:xfrm>
                <a:off x="3993120" y="5419080"/>
                <a:ext cx="221760" cy="24840"/>
              </a:xfrm>
              <a:custGeom>
                <a:avLst/>
                <a:gdLst/>
                <a:ahLst/>
                <a:rect l="l" t="t" r="r" b="b"/>
                <a:pathLst>
                  <a:path w="122" h="14">
                    <a:moveTo>
                      <a:pt x="0" y="14"/>
                    </a:moveTo>
                    <a:lnTo>
                      <a:pt x="6" y="14"/>
                    </a:lnTo>
                    <a:lnTo>
                      <a:pt x="122" y="0"/>
                    </a:lnTo>
                    <a:lnTo>
                      <a:pt x="116" y="7"/>
                    </a:lnTo>
                    <a:lnTo>
                      <a:pt x="0" y="14"/>
                    </a:lnTo>
                    <a:close/>
                  </a:path>
                </a:pathLst>
              </a:custGeom>
              <a:noFill/>
              <a:ln w="127080">
                <a:solidFill>
                  <a:srgbClr val="976dff"/>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29" name=""/>
              <p:cNvSpPr/>
              <p:nvPr/>
            </p:nvSpPr>
            <p:spPr>
              <a:xfrm>
                <a:off x="4204440" y="5404320"/>
                <a:ext cx="219600" cy="27360"/>
              </a:xfrm>
              <a:custGeom>
                <a:avLst/>
                <a:gdLst/>
                <a:ahLst/>
                <a:rect l="l" t="t" r="r" b="b"/>
                <a:pathLst>
                  <a:path w="121" h="15">
                    <a:moveTo>
                      <a:pt x="0" y="15"/>
                    </a:moveTo>
                    <a:lnTo>
                      <a:pt x="6" y="8"/>
                    </a:lnTo>
                    <a:lnTo>
                      <a:pt x="121" y="0"/>
                    </a:lnTo>
                    <a:lnTo>
                      <a:pt x="115" y="8"/>
                    </a:lnTo>
                    <a:lnTo>
                      <a:pt x="0" y="15"/>
                    </a:lnTo>
                    <a:close/>
                  </a:path>
                </a:pathLst>
              </a:custGeom>
              <a:noFill/>
              <a:ln w="127080">
                <a:solidFill>
                  <a:srgbClr val="976dff"/>
                </a:solidFill>
                <a:round/>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830" name=""/>
              <p:cNvSpPr/>
              <p:nvPr/>
            </p:nvSpPr>
            <p:spPr>
              <a:xfrm>
                <a:off x="4413600" y="5391720"/>
                <a:ext cx="219600" cy="27000"/>
              </a:xfrm>
              <a:custGeom>
                <a:avLst/>
                <a:gdLst/>
                <a:ahLst/>
                <a:rect l="l" t="t" r="r" b="b"/>
                <a:pathLst>
                  <a:path w="121" h="15">
                    <a:moveTo>
                      <a:pt x="0" y="15"/>
                    </a:moveTo>
                    <a:lnTo>
                      <a:pt x="6" y="7"/>
                    </a:lnTo>
                    <a:lnTo>
                      <a:pt x="121" y="0"/>
                    </a:lnTo>
                    <a:lnTo>
                      <a:pt x="115" y="7"/>
                    </a:lnTo>
                    <a:lnTo>
                      <a:pt x="0" y="15"/>
                    </a:lnTo>
                    <a:close/>
                  </a:path>
                </a:pathLst>
              </a:custGeom>
              <a:noFill/>
              <a:ln w="127080">
                <a:solidFill>
                  <a:srgbClr val="976dff"/>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31" name=""/>
              <p:cNvSpPr/>
              <p:nvPr/>
            </p:nvSpPr>
            <p:spPr>
              <a:xfrm>
                <a:off x="4623120" y="5366520"/>
                <a:ext cx="210600" cy="37800"/>
              </a:xfrm>
              <a:custGeom>
                <a:avLst/>
                <a:gdLst/>
                <a:ahLst/>
                <a:rect l="l" t="t" r="r" b="b"/>
                <a:pathLst>
                  <a:path w="116" h="21">
                    <a:moveTo>
                      <a:pt x="0" y="21"/>
                    </a:moveTo>
                    <a:lnTo>
                      <a:pt x="6" y="14"/>
                    </a:lnTo>
                    <a:lnTo>
                      <a:pt x="116" y="0"/>
                    </a:lnTo>
                    <a:lnTo>
                      <a:pt x="110" y="7"/>
                    </a:lnTo>
                    <a:lnTo>
                      <a:pt x="0" y="21"/>
                    </a:lnTo>
                    <a:close/>
                  </a:path>
                </a:pathLst>
              </a:custGeom>
              <a:noFill/>
              <a:ln w="127080">
                <a:solidFill>
                  <a:srgbClr val="976dff"/>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32" name=""/>
              <p:cNvSpPr/>
              <p:nvPr/>
            </p:nvSpPr>
            <p:spPr>
              <a:xfrm>
                <a:off x="4822920" y="5353560"/>
                <a:ext cx="220320" cy="25200"/>
              </a:xfrm>
              <a:custGeom>
                <a:avLst/>
                <a:gdLst/>
                <a:ahLst/>
                <a:rect l="l" t="t" r="r" b="b"/>
                <a:pathLst>
                  <a:path w="121" h="14">
                    <a:moveTo>
                      <a:pt x="0" y="14"/>
                    </a:moveTo>
                    <a:lnTo>
                      <a:pt x="6" y="7"/>
                    </a:lnTo>
                    <a:lnTo>
                      <a:pt x="121" y="0"/>
                    </a:lnTo>
                    <a:lnTo>
                      <a:pt x="115" y="7"/>
                    </a:lnTo>
                    <a:lnTo>
                      <a:pt x="0" y="14"/>
                    </a:lnTo>
                    <a:close/>
                  </a:path>
                </a:pathLst>
              </a:custGeom>
              <a:noFill/>
              <a:ln w="127080">
                <a:solidFill>
                  <a:srgbClr val="976d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33" name=""/>
              <p:cNvSpPr/>
              <p:nvPr/>
            </p:nvSpPr>
            <p:spPr>
              <a:xfrm>
                <a:off x="5032440" y="5328000"/>
                <a:ext cx="221760" cy="38160"/>
              </a:xfrm>
              <a:custGeom>
                <a:avLst/>
                <a:gdLst/>
                <a:ahLst/>
                <a:rect l="l" t="t" r="r" b="b"/>
                <a:pathLst>
                  <a:path w="122" h="21">
                    <a:moveTo>
                      <a:pt x="0" y="21"/>
                    </a:moveTo>
                    <a:lnTo>
                      <a:pt x="6" y="14"/>
                    </a:lnTo>
                    <a:lnTo>
                      <a:pt x="122" y="0"/>
                    </a:lnTo>
                    <a:lnTo>
                      <a:pt x="116" y="7"/>
                    </a:lnTo>
                    <a:lnTo>
                      <a:pt x="0" y="21"/>
                    </a:lnTo>
                    <a:close/>
                  </a:path>
                </a:pathLst>
              </a:custGeom>
              <a:noFill/>
              <a:ln w="127080">
                <a:solidFill>
                  <a:srgbClr val="976d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34" name=""/>
              <p:cNvSpPr/>
              <p:nvPr/>
            </p:nvSpPr>
            <p:spPr>
              <a:xfrm>
                <a:off x="5243760" y="5302440"/>
                <a:ext cx="219600" cy="38160"/>
              </a:xfrm>
              <a:custGeom>
                <a:avLst/>
                <a:gdLst/>
                <a:ahLst/>
                <a:rect l="l" t="t" r="r" b="b"/>
                <a:pathLst>
                  <a:path w="121" h="21">
                    <a:moveTo>
                      <a:pt x="0" y="21"/>
                    </a:moveTo>
                    <a:lnTo>
                      <a:pt x="6" y="14"/>
                    </a:lnTo>
                    <a:lnTo>
                      <a:pt x="121" y="0"/>
                    </a:lnTo>
                    <a:lnTo>
                      <a:pt x="115" y="7"/>
                    </a:lnTo>
                    <a:lnTo>
                      <a:pt x="0" y="21"/>
                    </a:lnTo>
                    <a:close/>
                  </a:path>
                </a:pathLst>
              </a:custGeom>
              <a:noFill/>
              <a:ln w="127080">
                <a:solidFill>
                  <a:srgbClr val="976d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35" name=""/>
              <p:cNvSpPr/>
              <p:nvPr/>
            </p:nvSpPr>
            <p:spPr>
              <a:xfrm>
                <a:off x="5452920" y="5275440"/>
                <a:ext cx="219600" cy="39600"/>
              </a:xfrm>
              <a:custGeom>
                <a:avLst/>
                <a:gdLst/>
                <a:ahLst/>
                <a:rect l="l" t="t" r="r" b="b"/>
                <a:pathLst>
                  <a:path w="121" h="22">
                    <a:moveTo>
                      <a:pt x="0" y="22"/>
                    </a:moveTo>
                    <a:lnTo>
                      <a:pt x="6" y="15"/>
                    </a:lnTo>
                    <a:lnTo>
                      <a:pt x="121" y="0"/>
                    </a:lnTo>
                    <a:lnTo>
                      <a:pt x="115" y="8"/>
                    </a:lnTo>
                    <a:lnTo>
                      <a:pt x="0" y="22"/>
                    </a:lnTo>
                    <a:close/>
                  </a:path>
                </a:pathLst>
              </a:custGeom>
              <a:noFill/>
              <a:ln w="127080">
                <a:solidFill>
                  <a:srgbClr val="976df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36" name=""/>
              <p:cNvSpPr/>
              <p:nvPr/>
            </p:nvSpPr>
            <p:spPr>
              <a:xfrm>
                <a:off x="5662080" y="5250240"/>
                <a:ext cx="221760" cy="39600"/>
              </a:xfrm>
              <a:custGeom>
                <a:avLst/>
                <a:gdLst/>
                <a:ahLst/>
                <a:rect l="l" t="t" r="r" b="b"/>
                <a:pathLst>
                  <a:path w="122" h="22">
                    <a:moveTo>
                      <a:pt x="0" y="22"/>
                    </a:moveTo>
                    <a:lnTo>
                      <a:pt x="6" y="14"/>
                    </a:lnTo>
                    <a:lnTo>
                      <a:pt x="122" y="0"/>
                    </a:lnTo>
                    <a:lnTo>
                      <a:pt x="116" y="7"/>
                    </a:lnTo>
                    <a:lnTo>
                      <a:pt x="0" y="22"/>
                    </a:lnTo>
                    <a:close/>
                  </a:path>
                </a:pathLst>
              </a:custGeom>
              <a:noFill/>
              <a:ln w="127080">
                <a:solidFill>
                  <a:srgbClr val="976df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37" name=""/>
              <p:cNvSpPr/>
              <p:nvPr/>
            </p:nvSpPr>
            <p:spPr>
              <a:xfrm>
                <a:off x="5873040" y="5237640"/>
                <a:ext cx="220320" cy="24840"/>
              </a:xfrm>
              <a:custGeom>
                <a:avLst/>
                <a:gdLst/>
                <a:ahLst/>
                <a:rect l="l" t="t" r="r" b="b"/>
                <a:pathLst>
                  <a:path w="121" h="14">
                    <a:moveTo>
                      <a:pt x="0" y="14"/>
                    </a:moveTo>
                    <a:lnTo>
                      <a:pt x="6" y="7"/>
                    </a:lnTo>
                    <a:lnTo>
                      <a:pt x="121" y="0"/>
                    </a:lnTo>
                    <a:lnTo>
                      <a:pt x="115" y="7"/>
                    </a:lnTo>
                    <a:lnTo>
                      <a:pt x="0" y="14"/>
                    </a:lnTo>
                    <a:close/>
                  </a:path>
                </a:pathLst>
              </a:custGeom>
              <a:noFill/>
              <a:ln w="127080">
                <a:solidFill>
                  <a:srgbClr val="976dff"/>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38" name=""/>
              <p:cNvSpPr/>
              <p:nvPr/>
            </p:nvSpPr>
            <p:spPr>
              <a:xfrm>
                <a:off x="6082560" y="5212080"/>
                <a:ext cx="221760" cy="38160"/>
              </a:xfrm>
              <a:custGeom>
                <a:avLst/>
                <a:gdLst/>
                <a:ahLst/>
                <a:rect l="l" t="t" r="r" b="b"/>
                <a:pathLst>
                  <a:path w="122" h="21">
                    <a:moveTo>
                      <a:pt x="0" y="21"/>
                    </a:moveTo>
                    <a:lnTo>
                      <a:pt x="6" y="14"/>
                    </a:lnTo>
                    <a:lnTo>
                      <a:pt x="122" y="0"/>
                    </a:lnTo>
                    <a:lnTo>
                      <a:pt x="116" y="0"/>
                    </a:lnTo>
                    <a:lnTo>
                      <a:pt x="0" y="21"/>
                    </a:lnTo>
                    <a:close/>
                  </a:path>
                </a:pathLst>
              </a:custGeom>
              <a:noFill/>
              <a:ln w="127080">
                <a:solidFill>
                  <a:srgbClr val="976d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39" name=""/>
              <p:cNvSpPr/>
              <p:nvPr/>
            </p:nvSpPr>
            <p:spPr>
              <a:xfrm>
                <a:off x="6293520" y="5186520"/>
                <a:ext cx="220320" cy="25200"/>
              </a:xfrm>
              <a:custGeom>
                <a:avLst/>
                <a:gdLst/>
                <a:ahLst/>
                <a:rect l="l" t="t" r="r" b="b"/>
                <a:pathLst>
                  <a:path w="121" h="14">
                    <a:moveTo>
                      <a:pt x="0" y="14"/>
                    </a:moveTo>
                    <a:lnTo>
                      <a:pt x="6" y="14"/>
                    </a:lnTo>
                    <a:lnTo>
                      <a:pt x="121" y="0"/>
                    </a:lnTo>
                    <a:lnTo>
                      <a:pt x="109" y="7"/>
                    </a:lnTo>
                    <a:lnTo>
                      <a:pt x="0" y="14"/>
                    </a:lnTo>
                    <a:close/>
                  </a:path>
                </a:pathLst>
              </a:custGeom>
              <a:noFill/>
              <a:ln w="127080">
                <a:solidFill>
                  <a:srgbClr val="976d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40" name=""/>
              <p:cNvSpPr/>
              <p:nvPr/>
            </p:nvSpPr>
            <p:spPr>
              <a:xfrm>
                <a:off x="6491880" y="5160960"/>
                <a:ext cx="219600" cy="38160"/>
              </a:xfrm>
              <a:custGeom>
                <a:avLst/>
                <a:gdLst/>
                <a:ahLst/>
                <a:rect l="l" t="t" r="r" b="b"/>
                <a:pathLst>
                  <a:path w="121" h="21">
                    <a:moveTo>
                      <a:pt x="0" y="21"/>
                    </a:moveTo>
                    <a:lnTo>
                      <a:pt x="12" y="14"/>
                    </a:lnTo>
                    <a:lnTo>
                      <a:pt x="121" y="0"/>
                    </a:lnTo>
                    <a:lnTo>
                      <a:pt x="115" y="7"/>
                    </a:lnTo>
                    <a:lnTo>
                      <a:pt x="0" y="21"/>
                    </a:lnTo>
                    <a:close/>
                  </a:path>
                </a:pathLst>
              </a:custGeom>
              <a:noFill/>
              <a:ln w="127080">
                <a:solidFill>
                  <a:srgbClr val="976d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41" name=""/>
              <p:cNvSpPr/>
              <p:nvPr/>
            </p:nvSpPr>
            <p:spPr>
              <a:xfrm>
                <a:off x="6701040" y="5133960"/>
                <a:ext cx="221760" cy="39600"/>
              </a:xfrm>
              <a:custGeom>
                <a:avLst/>
                <a:gdLst/>
                <a:ahLst/>
                <a:rect l="l" t="t" r="r" b="b"/>
                <a:pathLst>
                  <a:path w="122" h="22">
                    <a:moveTo>
                      <a:pt x="0" y="22"/>
                    </a:moveTo>
                    <a:lnTo>
                      <a:pt x="6" y="15"/>
                    </a:lnTo>
                    <a:lnTo>
                      <a:pt x="122" y="0"/>
                    </a:lnTo>
                    <a:lnTo>
                      <a:pt x="116" y="0"/>
                    </a:lnTo>
                    <a:lnTo>
                      <a:pt x="0" y="22"/>
                    </a:lnTo>
                    <a:close/>
                  </a:path>
                </a:pathLst>
              </a:custGeom>
              <a:noFill/>
              <a:ln w="127080">
                <a:solidFill>
                  <a:srgbClr val="976df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42" name=""/>
              <p:cNvSpPr/>
              <p:nvPr/>
            </p:nvSpPr>
            <p:spPr>
              <a:xfrm>
                <a:off x="6912000" y="5133960"/>
                <a:ext cx="220320" cy="27000"/>
              </a:xfrm>
              <a:custGeom>
                <a:avLst/>
                <a:gdLst/>
                <a:ahLst/>
                <a:rect l="l" t="t" r="r" b="b"/>
                <a:pathLst>
                  <a:path w="121" h="15">
                    <a:moveTo>
                      <a:pt x="0" y="0"/>
                    </a:moveTo>
                    <a:lnTo>
                      <a:pt x="6" y="0"/>
                    </a:lnTo>
                    <a:lnTo>
                      <a:pt x="121" y="7"/>
                    </a:lnTo>
                    <a:lnTo>
                      <a:pt x="115" y="15"/>
                    </a:lnTo>
                    <a:lnTo>
                      <a:pt x="0" y="0"/>
                    </a:lnTo>
                    <a:close/>
                  </a:path>
                </a:pathLst>
              </a:custGeom>
              <a:noFill/>
              <a:ln w="127080">
                <a:solidFill>
                  <a:srgbClr val="976dff"/>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43" name=""/>
              <p:cNvSpPr/>
              <p:nvPr/>
            </p:nvSpPr>
            <p:spPr>
              <a:xfrm>
                <a:off x="7121520" y="5146560"/>
                <a:ext cx="219600" cy="14400"/>
              </a:xfrm>
              <a:custGeom>
                <a:avLst/>
                <a:gdLst/>
                <a:ahLst/>
                <a:rect l="l" t="t" r="r" b="b"/>
                <a:pathLst>
                  <a:path w="121" h="8">
                    <a:moveTo>
                      <a:pt x="0" y="8"/>
                    </a:moveTo>
                    <a:lnTo>
                      <a:pt x="6" y="0"/>
                    </a:lnTo>
                    <a:lnTo>
                      <a:pt x="121" y="0"/>
                    </a:lnTo>
                    <a:lnTo>
                      <a:pt x="115" y="0"/>
                    </a:lnTo>
                    <a:lnTo>
                      <a:pt x="0" y="8"/>
                    </a:lnTo>
                    <a:close/>
                  </a:path>
                </a:pathLst>
              </a:custGeom>
              <a:noFill/>
              <a:ln w="127080">
                <a:solidFill>
                  <a:srgbClr val="976df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4" name=""/>
              <p:cNvSpPr/>
              <p:nvPr/>
            </p:nvSpPr>
            <p:spPr>
              <a:xfrm>
                <a:off x="7330680" y="5146560"/>
                <a:ext cx="221760" cy="52560"/>
              </a:xfrm>
              <a:custGeom>
                <a:avLst/>
                <a:gdLst/>
                <a:ahLst/>
                <a:rect l="l" t="t" r="r" b="b"/>
                <a:pathLst>
                  <a:path w="122" h="29">
                    <a:moveTo>
                      <a:pt x="0" y="0"/>
                    </a:moveTo>
                    <a:lnTo>
                      <a:pt x="6" y="0"/>
                    </a:lnTo>
                    <a:lnTo>
                      <a:pt x="122" y="22"/>
                    </a:lnTo>
                    <a:lnTo>
                      <a:pt x="116" y="29"/>
                    </a:lnTo>
                    <a:lnTo>
                      <a:pt x="0" y="0"/>
                    </a:lnTo>
                    <a:close/>
                  </a:path>
                </a:pathLst>
              </a:custGeom>
              <a:noFill/>
              <a:ln w="127080">
                <a:solidFill>
                  <a:srgbClr val="976dff"/>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45" name=""/>
              <p:cNvSpPr/>
              <p:nvPr/>
            </p:nvSpPr>
            <p:spPr>
              <a:xfrm>
                <a:off x="7541640" y="5186520"/>
                <a:ext cx="220320" cy="38160"/>
              </a:xfrm>
              <a:custGeom>
                <a:avLst/>
                <a:gdLst/>
                <a:ahLst/>
                <a:rect l="l" t="t" r="r" b="b"/>
                <a:pathLst>
                  <a:path w="121" h="21">
                    <a:moveTo>
                      <a:pt x="0" y="7"/>
                    </a:moveTo>
                    <a:lnTo>
                      <a:pt x="6" y="0"/>
                    </a:lnTo>
                    <a:lnTo>
                      <a:pt x="121" y="21"/>
                    </a:lnTo>
                    <a:lnTo>
                      <a:pt x="115" y="21"/>
                    </a:lnTo>
                    <a:lnTo>
                      <a:pt x="0" y="7"/>
                    </a:lnTo>
                    <a:close/>
                  </a:path>
                </a:pathLst>
              </a:custGeom>
              <a:noFill/>
              <a:ln w="127080">
                <a:solidFill>
                  <a:srgbClr val="976d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46" name=""/>
              <p:cNvSpPr/>
              <p:nvPr/>
            </p:nvSpPr>
            <p:spPr>
              <a:xfrm>
                <a:off x="7750800" y="5146560"/>
                <a:ext cx="221760" cy="78120"/>
              </a:xfrm>
              <a:custGeom>
                <a:avLst/>
                <a:gdLst/>
                <a:ahLst/>
                <a:rect l="l" t="t" r="r" b="b"/>
                <a:pathLst>
                  <a:path w="122" h="43">
                    <a:moveTo>
                      <a:pt x="0" y="43"/>
                    </a:moveTo>
                    <a:lnTo>
                      <a:pt x="6" y="43"/>
                    </a:lnTo>
                    <a:lnTo>
                      <a:pt x="122" y="0"/>
                    </a:lnTo>
                    <a:lnTo>
                      <a:pt x="116" y="8"/>
                    </a:lnTo>
                    <a:lnTo>
                      <a:pt x="0" y="43"/>
                    </a:lnTo>
                    <a:close/>
                  </a:path>
                </a:pathLst>
              </a:custGeom>
              <a:noFill/>
              <a:ln w="127080">
                <a:solidFill>
                  <a:srgbClr val="976df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847" name=""/>
              <p:cNvSpPr/>
              <p:nvPr/>
            </p:nvSpPr>
            <p:spPr>
              <a:xfrm>
                <a:off x="7962120" y="5146560"/>
                <a:ext cx="219600" cy="14400"/>
              </a:xfrm>
              <a:custGeom>
                <a:avLst/>
                <a:gdLst/>
                <a:ahLst/>
                <a:rect l="l" t="t" r="r" b="b"/>
                <a:pathLst>
                  <a:path w="121" h="8">
                    <a:moveTo>
                      <a:pt x="0" y="8"/>
                    </a:moveTo>
                    <a:lnTo>
                      <a:pt x="6" y="0"/>
                    </a:lnTo>
                    <a:lnTo>
                      <a:pt x="121" y="0"/>
                    </a:lnTo>
                    <a:lnTo>
                      <a:pt x="115" y="0"/>
                    </a:lnTo>
                    <a:lnTo>
                      <a:pt x="0" y="8"/>
                    </a:lnTo>
                    <a:close/>
                  </a:path>
                </a:pathLst>
              </a:custGeom>
              <a:noFill/>
              <a:ln w="127080">
                <a:solidFill>
                  <a:srgbClr val="976df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8" name=""/>
              <p:cNvSpPr/>
              <p:nvPr/>
            </p:nvSpPr>
            <p:spPr>
              <a:xfrm>
                <a:off x="8171280" y="5146560"/>
                <a:ext cx="209160" cy="65160"/>
              </a:xfrm>
              <a:custGeom>
                <a:avLst/>
                <a:gdLst/>
                <a:ahLst/>
                <a:rect l="l" t="t" r="r" b="b"/>
                <a:pathLst>
                  <a:path w="115" h="36">
                    <a:moveTo>
                      <a:pt x="0" y="0"/>
                    </a:moveTo>
                    <a:lnTo>
                      <a:pt x="6" y="0"/>
                    </a:lnTo>
                    <a:lnTo>
                      <a:pt x="115" y="29"/>
                    </a:lnTo>
                    <a:lnTo>
                      <a:pt x="109" y="36"/>
                    </a:lnTo>
                    <a:lnTo>
                      <a:pt x="0" y="0"/>
                    </a:lnTo>
                    <a:close/>
                  </a:path>
                </a:pathLst>
              </a:custGeom>
              <a:noFill/>
              <a:ln w="127080">
                <a:solidFill>
                  <a:srgbClr val="976dff"/>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849" name=""/>
              <p:cNvSpPr/>
              <p:nvPr/>
            </p:nvSpPr>
            <p:spPr>
              <a:xfrm>
                <a:off x="2115360" y="5526000"/>
                <a:ext cx="220320" cy="27000"/>
              </a:xfrm>
              <a:custGeom>
                <a:avLst/>
                <a:gdLst/>
                <a:ahLst/>
                <a:rect l="l" t="t" r="r" b="b"/>
                <a:pathLst>
                  <a:path w="121" h="15">
                    <a:moveTo>
                      <a:pt x="0" y="15"/>
                    </a:moveTo>
                    <a:lnTo>
                      <a:pt x="6" y="8"/>
                    </a:lnTo>
                    <a:lnTo>
                      <a:pt x="121" y="0"/>
                    </a:lnTo>
                    <a:lnTo>
                      <a:pt x="115" y="8"/>
                    </a:lnTo>
                    <a:lnTo>
                      <a:pt x="0" y="15"/>
                    </a:lnTo>
                    <a:close/>
                  </a:path>
                </a:pathLst>
              </a:custGeom>
              <a:noFill/>
              <a:ln w="127080">
                <a:solidFill>
                  <a:srgbClr val="976dff"/>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50" name=""/>
              <p:cNvSpPr/>
              <p:nvPr/>
            </p:nvSpPr>
            <p:spPr>
              <a:xfrm>
                <a:off x="2324520" y="5526000"/>
                <a:ext cx="221760" cy="27000"/>
              </a:xfrm>
              <a:custGeom>
                <a:avLst/>
                <a:gdLst/>
                <a:ahLst/>
                <a:rect l="l" t="t" r="r" b="b"/>
                <a:pathLst>
                  <a:path w="122" h="15">
                    <a:moveTo>
                      <a:pt x="0" y="15"/>
                    </a:moveTo>
                    <a:lnTo>
                      <a:pt x="6" y="7"/>
                    </a:lnTo>
                    <a:lnTo>
                      <a:pt x="122" y="0"/>
                    </a:lnTo>
                    <a:lnTo>
                      <a:pt x="116" y="7"/>
                    </a:lnTo>
                    <a:lnTo>
                      <a:pt x="0" y="15"/>
                    </a:lnTo>
                    <a:close/>
                  </a:path>
                </a:pathLst>
              </a:custGeom>
              <a:noFill/>
              <a:ln w="127080">
                <a:solidFill>
                  <a:srgbClr val="976dff"/>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grpSp>
        <p:grpSp>
          <p:nvGrpSpPr>
            <p:cNvPr id="851" name=""/>
            <p:cNvGrpSpPr/>
            <p:nvPr/>
          </p:nvGrpSpPr>
          <p:grpSpPr>
            <a:xfrm>
              <a:off x="1096560" y="5094360"/>
              <a:ext cx="7303680" cy="464040"/>
              <a:chOff x="1096560" y="5094360"/>
              <a:chExt cx="7303680" cy="464040"/>
            </a:xfrm>
          </p:grpSpPr>
          <p:sp>
            <p:nvSpPr>
              <p:cNvPr id="852" name=""/>
              <p:cNvSpPr/>
              <p:nvPr/>
            </p:nvSpPr>
            <p:spPr>
              <a:xfrm>
                <a:off x="1096560" y="5533200"/>
                <a:ext cx="220320" cy="25200"/>
              </a:xfrm>
              <a:custGeom>
                <a:avLst/>
                <a:gdLst/>
                <a:ahLst/>
                <a:rect l="l" t="t" r="r" b="b"/>
                <a:pathLst>
                  <a:path w="121" h="14">
                    <a:moveTo>
                      <a:pt x="0" y="14"/>
                    </a:moveTo>
                    <a:lnTo>
                      <a:pt x="6" y="7"/>
                    </a:lnTo>
                    <a:lnTo>
                      <a:pt x="121" y="0"/>
                    </a:lnTo>
                    <a:lnTo>
                      <a:pt x="109" y="7"/>
                    </a:lnTo>
                    <a:lnTo>
                      <a:pt x="0" y="14"/>
                    </a:lnTo>
                    <a:close/>
                  </a:path>
                </a:pathLst>
              </a:custGeom>
              <a:noFill/>
              <a:ln w="28440">
                <a:solidFill>
                  <a:srgbClr val="ba9f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53" name=""/>
              <p:cNvSpPr/>
              <p:nvPr/>
            </p:nvSpPr>
            <p:spPr>
              <a:xfrm>
                <a:off x="1294920" y="5533200"/>
                <a:ext cx="221760" cy="12600"/>
              </a:xfrm>
              <a:custGeom>
                <a:avLst/>
                <a:gdLst/>
                <a:ahLst/>
                <a:rect l="l" t="t" r="r" b="b"/>
                <a:pathLst>
                  <a:path w="122" h="7">
                    <a:moveTo>
                      <a:pt x="0" y="7"/>
                    </a:moveTo>
                    <a:lnTo>
                      <a:pt x="12" y="0"/>
                    </a:lnTo>
                    <a:lnTo>
                      <a:pt x="122" y="0"/>
                    </a:lnTo>
                    <a:lnTo>
                      <a:pt x="116" y="0"/>
                    </a:lnTo>
                    <a:lnTo>
                      <a:pt x="0" y="7"/>
                    </a:lnTo>
                    <a:close/>
                  </a:path>
                </a:pathLst>
              </a:custGeom>
              <a:noFill/>
              <a:ln w="28440">
                <a:solidFill>
                  <a:srgbClr val="ba9f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54" name=""/>
              <p:cNvSpPr/>
              <p:nvPr/>
            </p:nvSpPr>
            <p:spPr>
              <a:xfrm>
                <a:off x="1506240" y="5520960"/>
                <a:ext cx="219600" cy="12240"/>
              </a:xfrm>
              <a:custGeom>
                <a:avLst/>
                <a:gdLst/>
                <a:ahLst/>
                <a:rect l="l" t="t" r="r" b="b"/>
                <a:pathLst>
                  <a:path w="121" h="7">
                    <a:moveTo>
                      <a:pt x="0" y="7"/>
                    </a:moveTo>
                    <a:lnTo>
                      <a:pt x="6" y="7"/>
                    </a:lnTo>
                    <a:lnTo>
                      <a:pt x="121" y="0"/>
                    </a:lnTo>
                    <a:lnTo>
                      <a:pt x="115" y="7"/>
                    </a:lnTo>
                    <a:lnTo>
                      <a:pt x="0" y="7"/>
                    </a:lnTo>
                    <a:close/>
                  </a:path>
                </a:pathLst>
              </a:custGeom>
              <a:noFill/>
              <a:ln w="28440">
                <a:solidFill>
                  <a:srgbClr val="ba9f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55" name=""/>
              <p:cNvSpPr/>
              <p:nvPr/>
            </p:nvSpPr>
            <p:spPr>
              <a:xfrm>
                <a:off x="1715400" y="5508360"/>
                <a:ext cx="219600" cy="24840"/>
              </a:xfrm>
              <a:custGeom>
                <a:avLst/>
                <a:gdLst/>
                <a:ahLst/>
                <a:rect l="l" t="t" r="r" b="b"/>
                <a:pathLst>
                  <a:path w="121" h="14">
                    <a:moveTo>
                      <a:pt x="0" y="14"/>
                    </a:moveTo>
                    <a:lnTo>
                      <a:pt x="6" y="7"/>
                    </a:lnTo>
                    <a:lnTo>
                      <a:pt x="121" y="0"/>
                    </a:lnTo>
                    <a:lnTo>
                      <a:pt x="115" y="7"/>
                    </a:lnTo>
                    <a:lnTo>
                      <a:pt x="0" y="14"/>
                    </a:lnTo>
                    <a:close/>
                  </a:path>
                </a:pathLst>
              </a:custGeom>
              <a:noFill/>
              <a:ln w="28440">
                <a:solidFill>
                  <a:srgbClr val="ba9fff"/>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56" name=""/>
              <p:cNvSpPr/>
              <p:nvPr/>
            </p:nvSpPr>
            <p:spPr>
              <a:xfrm>
                <a:off x="1924560" y="5508360"/>
                <a:ext cx="221760" cy="12600"/>
              </a:xfrm>
              <a:custGeom>
                <a:avLst/>
                <a:gdLst/>
                <a:ahLst/>
                <a:rect l="l" t="t" r="r" b="b"/>
                <a:pathLst>
                  <a:path w="122" h="7">
                    <a:moveTo>
                      <a:pt x="0" y="7"/>
                    </a:moveTo>
                    <a:lnTo>
                      <a:pt x="6" y="0"/>
                    </a:lnTo>
                    <a:lnTo>
                      <a:pt x="122" y="0"/>
                    </a:lnTo>
                    <a:lnTo>
                      <a:pt x="116" y="7"/>
                    </a:lnTo>
                    <a:lnTo>
                      <a:pt x="0" y="7"/>
                    </a:lnTo>
                    <a:close/>
                  </a:path>
                </a:pathLst>
              </a:custGeom>
              <a:noFill/>
              <a:ln w="28440">
                <a:solidFill>
                  <a:srgbClr val="ba9f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57" name=""/>
              <p:cNvSpPr/>
              <p:nvPr/>
            </p:nvSpPr>
            <p:spPr>
              <a:xfrm>
                <a:off x="2556000" y="5481000"/>
                <a:ext cx="220320" cy="12240"/>
              </a:xfrm>
              <a:custGeom>
                <a:avLst/>
                <a:gdLst/>
                <a:ahLst/>
                <a:rect l="l" t="t" r="r" b="b"/>
                <a:pathLst>
                  <a:path w="121" h="7">
                    <a:moveTo>
                      <a:pt x="0" y="7"/>
                    </a:moveTo>
                    <a:lnTo>
                      <a:pt x="6" y="0"/>
                    </a:lnTo>
                    <a:lnTo>
                      <a:pt x="121" y="0"/>
                    </a:lnTo>
                    <a:lnTo>
                      <a:pt x="115" y="0"/>
                    </a:lnTo>
                    <a:lnTo>
                      <a:pt x="0" y="7"/>
                    </a:lnTo>
                    <a:close/>
                  </a:path>
                </a:pathLst>
              </a:custGeom>
              <a:noFill/>
              <a:ln w="28440">
                <a:solidFill>
                  <a:srgbClr val="ba9f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58" name=""/>
              <p:cNvSpPr/>
              <p:nvPr/>
            </p:nvSpPr>
            <p:spPr>
              <a:xfrm>
                <a:off x="2765160" y="5468400"/>
                <a:ext cx="220320" cy="12600"/>
              </a:xfrm>
              <a:custGeom>
                <a:avLst/>
                <a:gdLst/>
                <a:ahLst/>
                <a:rect l="l" t="t" r="r" b="b"/>
                <a:pathLst>
                  <a:path w="121" h="7">
                    <a:moveTo>
                      <a:pt x="0" y="7"/>
                    </a:moveTo>
                    <a:lnTo>
                      <a:pt x="6" y="7"/>
                    </a:lnTo>
                    <a:lnTo>
                      <a:pt x="121" y="0"/>
                    </a:lnTo>
                    <a:lnTo>
                      <a:pt x="115" y="7"/>
                    </a:lnTo>
                    <a:lnTo>
                      <a:pt x="0" y="7"/>
                    </a:lnTo>
                    <a:close/>
                  </a:path>
                </a:pathLst>
              </a:custGeom>
              <a:noFill/>
              <a:ln w="28440">
                <a:solidFill>
                  <a:srgbClr val="ba9f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59" name=""/>
              <p:cNvSpPr/>
              <p:nvPr/>
            </p:nvSpPr>
            <p:spPr>
              <a:xfrm>
                <a:off x="2974320" y="5455440"/>
                <a:ext cx="210960" cy="25200"/>
              </a:xfrm>
              <a:custGeom>
                <a:avLst/>
                <a:gdLst/>
                <a:ahLst/>
                <a:rect l="l" t="t" r="r" b="b"/>
                <a:pathLst>
                  <a:path w="116" h="14">
                    <a:moveTo>
                      <a:pt x="0" y="14"/>
                    </a:moveTo>
                    <a:lnTo>
                      <a:pt x="6" y="7"/>
                    </a:lnTo>
                    <a:lnTo>
                      <a:pt x="116" y="0"/>
                    </a:lnTo>
                    <a:lnTo>
                      <a:pt x="110" y="7"/>
                    </a:lnTo>
                    <a:lnTo>
                      <a:pt x="0" y="14"/>
                    </a:lnTo>
                    <a:close/>
                  </a:path>
                </a:pathLst>
              </a:custGeom>
              <a:noFill/>
              <a:ln w="28440">
                <a:solidFill>
                  <a:srgbClr val="ba9f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60" name=""/>
              <p:cNvSpPr/>
              <p:nvPr/>
            </p:nvSpPr>
            <p:spPr>
              <a:xfrm>
                <a:off x="3174480" y="5442840"/>
                <a:ext cx="220320" cy="25200"/>
              </a:xfrm>
              <a:custGeom>
                <a:avLst/>
                <a:gdLst/>
                <a:ahLst/>
                <a:rect l="l" t="t" r="r" b="b"/>
                <a:pathLst>
                  <a:path w="121" h="14">
                    <a:moveTo>
                      <a:pt x="0" y="14"/>
                    </a:moveTo>
                    <a:lnTo>
                      <a:pt x="6" y="7"/>
                    </a:lnTo>
                    <a:lnTo>
                      <a:pt x="121" y="0"/>
                    </a:lnTo>
                    <a:lnTo>
                      <a:pt x="115" y="7"/>
                    </a:lnTo>
                    <a:lnTo>
                      <a:pt x="0" y="14"/>
                    </a:lnTo>
                    <a:close/>
                  </a:path>
                </a:pathLst>
              </a:custGeom>
              <a:noFill/>
              <a:ln w="28440">
                <a:solidFill>
                  <a:srgbClr val="ba9f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61" name=""/>
              <p:cNvSpPr/>
              <p:nvPr/>
            </p:nvSpPr>
            <p:spPr>
              <a:xfrm>
                <a:off x="3383640" y="5417280"/>
                <a:ext cx="220320" cy="38160"/>
              </a:xfrm>
              <a:custGeom>
                <a:avLst/>
                <a:gdLst/>
                <a:ahLst/>
                <a:rect l="l" t="t" r="r" b="b"/>
                <a:pathLst>
                  <a:path w="121" h="21">
                    <a:moveTo>
                      <a:pt x="0" y="21"/>
                    </a:moveTo>
                    <a:lnTo>
                      <a:pt x="6" y="14"/>
                    </a:lnTo>
                    <a:lnTo>
                      <a:pt x="121" y="0"/>
                    </a:lnTo>
                    <a:lnTo>
                      <a:pt x="115" y="7"/>
                    </a:lnTo>
                    <a:lnTo>
                      <a:pt x="0" y="21"/>
                    </a:lnTo>
                    <a:close/>
                  </a:path>
                </a:pathLst>
              </a:custGeom>
              <a:noFill/>
              <a:ln w="28440">
                <a:solidFill>
                  <a:srgbClr val="ba9f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62" name=""/>
              <p:cNvSpPr/>
              <p:nvPr/>
            </p:nvSpPr>
            <p:spPr>
              <a:xfrm>
                <a:off x="3593160" y="5417280"/>
                <a:ext cx="221760" cy="12600"/>
              </a:xfrm>
              <a:custGeom>
                <a:avLst/>
                <a:gdLst/>
                <a:ahLst/>
                <a:rect l="l" t="t" r="r" b="b"/>
                <a:pathLst>
                  <a:path w="122" h="7">
                    <a:moveTo>
                      <a:pt x="0" y="7"/>
                    </a:moveTo>
                    <a:lnTo>
                      <a:pt x="6" y="0"/>
                    </a:lnTo>
                    <a:lnTo>
                      <a:pt x="122" y="0"/>
                    </a:lnTo>
                    <a:lnTo>
                      <a:pt x="116" y="0"/>
                    </a:lnTo>
                    <a:lnTo>
                      <a:pt x="0" y="7"/>
                    </a:lnTo>
                    <a:close/>
                  </a:path>
                </a:pathLst>
              </a:custGeom>
              <a:noFill/>
              <a:ln w="28440">
                <a:solidFill>
                  <a:srgbClr val="ba9f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63" name=""/>
              <p:cNvSpPr/>
              <p:nvPr/>
            </p:nvSpPr>
            <p:spPr>
              <a:xfrm>
                <a:off x="3804120" y="5404680"/>
                <a:ext cx="220320" cy="12600"/>
              </a:xfrm>
              <a:custGeom>
                <a:avLst/>
                <a:gdLst/>
                <a:ahLst/>
                <a:rect l="l" t="t" r="r" b="b"/>
                <a:pathLst>
                  <a:path w="121" h="7">
                    <a:moveTo>
                      <a:pt x="0" y="7"/>
                    </a:moveTo>
                    <a:lnTo>
                      <a:pt x="6" y="7"/>
                    </a:lnTo>
                    <a:lnTo>
                      <a:pt x="121" y="0"/>
                    </a:lnTo>
                    <a:lnTo>
                      <a:pt x="115" y="0"/>
                    </a:lnTo>
                    <a:lnTo>
                      <a:pt x="0" y="7"/>
                    </a:lnTo>
                    <a:close/>
                  </a:path>
                </a:pathLst>
              </a:custGeom>
              <a:noFill/>
              <a:ln w="28440">
                <a:solidFill>
                  <a:srgbClr val="ba9f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64" name=""/>
              <p:cNvSpPr/>
              <p:nvPr/>
            </p:nvSpPr>
            <p:spPr>
              <a:xfrm>
                <a:off x="4013280" y="5379480"/>
                <a:ext cx="221760" cy="24840"/>
              </a:xfrm>
              <a:custGeom>
                <a:avLst/>
                <a:gdLst/>
                <a:ahLst/>
                <a:rect l="l" t="t" r="r" b="b"/>
                <a:pathLst>
                  <a:path w="122" h="14">
                    <a:moveTo>
                      <a:pt x="0" y="14"/>
                    </a:moveTo>
                    <a:lnTo>
                      <a:pt x="6" y="14"/>
                    </a:lnTo>
                    <a:lnTo>
                      <a:pt x="122" y="0"/>
                    </a:lnTo>
                    <a:lnTo>
                      <a:pt x="116" y="7"/>
                    </a:lnTo>
                    <a:lnTo>
                      <a:pt x="0" y="14"/>
                    </a:lnTo>
                    <a:close/>
                  </a:path>
                </a:pathLst>
              </a:custGeom>
              <a:noFill/>
              <a:ln w="28440">
                <a:solidFill>
                  <a:srgbClr val="ba9fff"/>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65" name=""/>
              <p:cNvSpPr/>
              <p:nvPr/>
            </p:nvSpPr>
            <p:spPr>
              <a:xfrm>
                <a:off x="4224600" y="5364720"/>
                <a:ext cx="219600" cy="27360"/>
              </a:xfrm>
              <a:custGeom>
                <a:avLst/>
                <a:gdLst/>
                <a:ahLst/>
                <a:rect l="l" t="t" r="r" b="b"/>
                <a:pathLst>
                  <a:path w="121" h="15">
                    <a:moveTo>
                      <a:pt x="0" y="15"/>
                    </a:moveTo>
                    <a:lnTo>
                      <a:pt x="6" y="8"/>
                    </a:lnTo>
                    <a:lnTo>
                      <a:pt x="121" y="0"/>
                    </a:lnTo>
                    <a:lnTo>
                      <a:pt x="115" y="8"/>
                    </a:lnTo>
                    <a:lnTo>
                      <a:pt x="0" y="15"/>
                    </a:lnTo>
                    <a:close/>
                  </a:path>
                </a:pathLst>
              </a:custGeom>
              <a:noFill/>
              <a:ln w="28440">
                <a:solidFill>
                  <a:srgbClr val="ba9fff"/>
                </a:solidFill>
                <a:round/>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sp>
            <p:nvSpPr>
              <p:cNvPr id="866" name=""/>
              <p:cNvSpPr/>
              <p:nvPr/>
            </p:nvSpPr>
            <p:spPr>
              <a:xfrm>
                <a:off x="4433760" y="5352120"/>
                <a:ext cx="219600" cy="27000"/>
              </a:xfrm>
              <a:custGeom>
                <a:avLst/>
                <a:gdLst/>
                <a:ahLst/>
                <a:rect l="l" t="t" r="r" b="b"/>
                <a:pathLst>
                  <a:path w="121" h="15">
                    <a:moveTo>
                      <a:pt x="0" y="15"/>
                    </a:moveTo>
                    <a:lnTo>
                      <a:pt x="6" y="7"/>
                    </a:lnTo>
                    <a:lnTo>
                      <a:pt x="121" y="0"/>
                    </a:lnTo>
                    <a:lnTo>
                      <a:pt x="115" y="7"/>
                    </a:lnTo>
                    <a:lnTo>
                      <a:pt x="0" y="15"/>
                    </a:lnTo>
                    <a:close/>
                  </a:path>
                </a:pathLst>
              </a:custGeom>
              <a:noFill/>
              <a:ln w="28440">
                <a:solidFill>
                  <a:srgbClr val="ba9fff"/>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67" name=""/>
              <p:cNvSpPr/>
              <p:nvPr/>
            </p:nvSpPr>
            <p:spPr>
              <a:xfrm>
                <a:off x="4642920" y="5326920"/>
                <a:ext cx="210600" cy="37800"/>
              </a:xfrm>
              <a:custGeom>
                <a:avLst/>
                <a:gdLst/>
                <a:ahLst/>
                <a:rect l="l" t="t" r="r" b="b"/>
                <a:pathLst>
                  <a:path w="116" h="21">
                    <a:moveTo>
                      <a:pt x="0" y="21"/>
                    </a:moveTo>
                    <a:lnTo>
                      <a:pt x="6" y="14"/>
                    </a:lnTo>
                    <a:lnTo>
                      <a:pt x="116" y="0"/>
                    </a:lnTo>
                    <a:lnTo>
                      <a:pt x="110" y="7"/>
                    </a:lnTo>
                    <a:lnTo>
                      <a:pt x="0" y="21"/>
                    </a:lnTo>
                    <a:close/>
                  </a:path>
                </a:pathLst>
              </a:custGeom>
              <a:noFill/>
              <a:ln w="28440">
                <a:solidFill>
                  <a:srgbClr val="ba9fff"/>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68" name=""/>
              <p:cNvSpPr/>
              <p:nvPr/>
            </p:nvSpPr>
            <p:spPr>
              <a:xfrm>
                <a:off x="4843080" y="5313960"/>
                <a:ext cx="220320" cy="25200"/>
              </a:xfrm>
              <a:custGeom>
                <a:avLst/>
                <a:gdLst/>
                <a:ahLst/>
                <a:rect l="l" t="t" r="r" b="b"/>
                <a:pathLst>
                  <a:path w="121" h="14">
                    <a:moveTo>
                      <a:pt x="0" y="14"/>
                    </a:moveTo>
                    <a:lnTo>
                      <a:pt x="6" y="7"/>
                    </a:lnTo>
                    <a:lnTo>
                      <a:pt x="121" y="0"/>
                    </a:lnTo>
                    <a:lnTo>
                      <a:pt x="115" y="7"/>
                    </a:lnTo>
                    <a:lnTo>
                      <a:pt x="0" y="14"/>
                    </a:lnTo>
                    <a:close/>
                  </a:path>
                </a:pathLst>
              </a:custGeom>
              <a:noFill/>
              <a:ln w="28440">
                <a:solidFill>
                  <a:srgbClr val="ba9f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69" name=""/>
              <p:cNvSpPr/>
              <p:nvPr/>
            </p:nvSpPr>
            <p:spPr>
              <a:xfrm>
                <a:off x="5052240" y="5288400"/>
                <a:ext cx="221760" cy="38160"/>
              </a:xfrm>
              <a:custGeom>
                <a:avLst/>
                <a:gdLst/>
                <a:ahLst/>
                <a:rect l="l" t="t" r="r" b="b"/>
                <a:pathLst>
                  <a:path w="122" h="21">
                    <a:moveTo>
                      <a:pt x="0" y="21"/>
                    </a:moveTo>
                    <a:lnTo>
                      <a:pt x="6" y="14"/>
                    </a:lnTo>
                    <a:lnTo>
                      <a:pt x="122" y="0"/>
                    </a:lnTo>
                    <a:lnTo>
                      <a:pt x="116" y="7"/>
                    </a:lnTo>
                    <a:lnTo>
                      <a:pt x="0" y="21"/>
                    </a:lnTo>
                    <a:close/>
                  </a:path>
                </a:pathLst>
              </a:custGeom>
              <a:noFill/>
              <a:ln w="28440">
                <a:solidFill>
                  <a:srgbClr val="ba9f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70" name=""/>
              <p:cNvSpPr/>
              <p:nvPr/>
            </p:nvSpPr>
            <p:spPr>
              <a:xfrm>
                <a:off x="5263560" y="5262840"/>
                <a:ext cx="219600" cy="38160"/>
              </a:xfrm>
              <a:custGeom>
                <a:avLst/>
                <a:gdLst/>
                <a:ahLst/>
                <a:rect l="l" t="t" r="r" b="b"/>
                <a:pathLst>
                  <a:path w="121" h="21">
                    <a:moveTo>
                      <a:pt x="0" y="21"/>
                    </a:moveTo>
                    <a:lnTo>
                      <a:pt x="6" y="14"/>
                    </a:lnTo>
                    <a:lnTo>
                      <a:pt x="121" y="0"/>
                    </a:lnTo>
                    <a:lnTo>
                      <a:pt x="115" y="7"/>
                    </a:lnTo>
                    <a:lnTo>
                      <a:pt x="0" y="21"/>
                    </a:lnTo>
                    <a:close/>
                  </a:path>
                </a:pathLst>
              </a:custGeom>
              <a:noFill/>
              <a:ln w="28440">
                <a:solidFill>
                  <a:srgbClr val="ba9f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71" name=""/>
              <p:cNvSpPr/>
              <p:nvPr/>
            </p:nvSpPr>
            <p:spPr>
              <a:xfrm>
                <a:off x="5472720" y="5235840"/>
                <a:ext cx="219600" cy="39600"/>
              </a:xfrm>
              <a:custGeom>
                <a:avLst/>
                <a:gdLst/>
                <a:ahLst/>
                <a:rect l="l" t="t" r="r" b="b"/>
                <a:pathLst>
                  <a:path w="121" h="22">
                    <a:moveTo>
                      <a:pt x="0" y="22"/>
                    </a:moveTo>
                    <a:lnTo>
                      <a:pt x="6" y="15"/>
                    </a:lnTo>
                    <a:lnTo>
                      <a:pt x="121" y="0"/>
                    </a:lnTo>
                    <a:lnTo>
                      <a:pt x="115" y="8"/>
                    </a:lnTo>
                    <a:lnTo>
                      <a:pt x="0" y="22"/>
                    </a:lnTo>
                    <a:close/>
                  </a:path>
                </a:pathLst>
              </a:custGeom>
              <a:noFill/>
              <a:ln w="28440">
                <a:solidFill>
                  <a:srgbClr val="ba9ff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72" name=""/>
              <p:cNvSpPr/>
              <p:nvPr/>
            </p:nvSpPr>
            <p:spPr>
              <a:xfrm>
                <a:off x="5681880" y="5210640"/>
                <a:ext cx="221760" cy="39600"/>
              </a:xfrm>
              <a:custGeom>
                <a:avLst/>
                <a:gdLst/>
                <a:ahLst/>
                <a:rect l="l" t="t" r="r" b="b"/>
                <a:pathLst>
                  <a:path w="122" h="22">
                    <a:moveTo>
                      <a:pt x="0" y="22"/>
                    </a:moveTo>
                    <a:lnTo>
                      <a:pt x="6" y="14"/>
                    </a:lnTo>
                    <a:lnTo>
                      <a:pt x="122" y="0"/>
                    </a:lnTo>
                    <a:lnTo>
                      <a:pt x="116" y="7"/>
                    </a:lnTo>
                    <a:lnTo>
                      <a:pt x="0" y="22"/>
                    </a:lnTo>
                    <a:close/>
                  </a:path>
                </a:pathLst>
              </a:custGeom>
              <a:noFill/>
              <a:ln w="28440">
                <a:solidFill>
                  <a:srgbClr val="ba9ff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73" name=""/>
              <p:cNvSpPr/>
              <p:nvPr/>
            </p:nvSpPr>
            <p:spPr>
              <a:xfrm>
                <a:off x="5892840" y="5198040"/>
                <a:ext cx="220320" cy="24840"/>
              </a:xfrm>
              <a:custGeom>
                <a:avLst/>
                <a:gdLst/>
                <a:ahLst/>
                <a:rect l="l" t="t" r="r" b="b"/>
                <a:pathLst>
                  <a:path w="121" h="14">
                    <a:moveTo>
                      <a:pt x="0" y="14"/>
                    </a:moveTo>
                    <a:lnTo>
                      <a:pt x="6" y="7"/>
                    </a:lnTo>
                    <a:lnTo>
                      <a:pt x="121" y="0"/>
                    </a:lnTo>
                    <a:lnTo>
                      <a:pt x="115" y="7"/>
                    </a:lnTo>
                    <a:lnTo>
                      <a:pt x="0" y="14"/>
                    </a:lnTo>
                    <a:close/>
                  </a:path>
                </a:pathLst>
              </a:custGeom>
              <a:noFill/>
              <a:ln w="28440">
                <a:solidFill>
                  <a:srgbClr val="ba9fff"/>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74" name=""/>
              <p:cNvSpPr/>
              <p:nvPr/>
            </p:nvSpPr>
            <p:spPr>
              <a:xfrm>
                <a:off x="6102360" y="5172480"/>
                <a:ext cx="221760" cy="38160"/>
              </a:xfrm>
              <a:custGeom>
                <a:avLst/>
                <a:gdLst/>
                <a:ahLst/>
                <a:rect l="l" t="t" r="r" b="b"/>
                <a:pathLst>
                  <a:path w="122" h="21">
                    <a:moveTo>
                      <a:pt x="0" y="21"/>
                    </a:moveTo>
                    <a:lnTo>
                      <a:pt x="6" y="14"/>
                    </a:lnTo>
                    <a:lnTo>
                      <a:pt x="122" y="0"/>
                    </a:lnTo>
                    <a:lnTo>
                      <a:pt x="116" y="0"/>
                    </a:lnTo>
                    <a:lnTo>
                      <a:pt x="0" y="21"/>
                    </a:lnTo>
                    <a:close/>
                  </a:path>
                </a:pathLst>
              </a:custGeom>
              <a:noFill/>
              <a:ln w="28440">
                <a:solidFill>
                  <a:srgbClr val="ba9f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75" name=""/>
              <p:cNvSpPr/>
              <p:nvPr/>
            </p:nvSpPr>
            <p:spPr>
              <a:xfrm>
                <a:off x="6313320" y="5146920"/>
                <a:ext cx="220320" cy="25200"/>
              </a:xfrm>
              <a:custGeom>
                <a:avLst/>
                <a:gdLst/>
                <a:ahLst/>
                <a:rect l="l" t="t" r="r" b="b"/>
                <a:pathLst>
                  <a:path w="121" h="14">
                    <a:moveTo>
                      <a:pt x="0" y="14"/>
                    </a:moveTo>
                    <a:lnTo>
                      <a:pt x="6" y="14"/>
                    </a:lnTo>
                    <a:lnTo>
                      <a:pt x="121" y="0"/>
                    </a:lnTo>
                    <a:lnTo>
                      <a:pt x="109" y="7"/>
                    </a:lnTo>
                    <a:lnTo>
                      <a:pt x="0" y="14"/>
                    </a:lnTo>
                    <a:close/>
                  </a:path>
                </a:pathLst>
              </a:custGeom>
              <a:noFill/>
              <a:ln w="28440">
                <a:solidFill>
                  <a:srgbClr val="ba9ff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76" name=""/>
              <p:cNvSpPr/>
              <p:nvPr/>
            </p:nvSpPr>
            <p:spPr>
              <a:xfrm>
                <a:off x="6511680" y="5121360"/>
                <a:ext cx="219600" cy="38160"/>
              </a:xfrm>
              <a:custGeom>
                <a:avLst/>
                <a:gdLst/>
                <a:ahLst/>
                <a:rect l="l" t="t" r="r" b="b"/>
                <a:pathLst>
                  <a:path w="121" h="21">
                    <a:moveTo>
                      <a:pt x="0" y="21"/>
                    </a:moveTo>
                    <a:lnTo>
                      <a:pt x="12" y="14"/>
                    </a:lnTo>
                    <a:lnTo>
                      <a:pt x="121" y="0"/>
                    </a:lnTo>
                    <a:lnTo>
                      <a:pt x="115" y="7"/>
                    </a:lnTo>
                    <a:lnTo>
                      <a:pt x="0" y="21"/>
                    </a:lnTo>
                    <a:close/>
                  </a:path>
                </a:pathLst>
              </a:custGeom>
              <a:noFill/>
              <a:ln w="28440">
                <a:solidFill>
                  <a:srgbClr val="ba9f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77" name=""/>
              <p:cNvSpPr/>
              <p:nvPr/>
            </p:nvSpPr>
            <p:spPr>
              <a:xfrm>
                <a:off x="6720840" y="5094360"/>
                <a:ext cx="221760" cy="39600"/>
              </a:xfrm>
              <a:custGeom>
                <a:avLst/>
                <a:gdLst/>
                <a:ahLst/>
                <a:rect l="l" t="t" r="r" b="b"/>
                <a:pathLst>
                  <a:path w="122" h="22">
                    <a:moveTo>
                      <a:pt x="0" y="22"/>
                    </a:moveTo>
                    <a:lnTo>
                      <a:pt x="6" y="15"/>
                    </a:lnTo>
                    <a:lnTo>
                      <a:pt x="122" y="0"/>
                    </a:lnTo>
                    <a:lnTo>
                      <a:pt x="116" y="0"/>
                    </a:lnTo>
                    <a:lnTo>
                      <a:pt x="0" y="22"/>
                    </a:lnTo>
                    <a:close/>
                  </a:path>
                </a:pathLst>
              </a:custGeom>
              <a:noFill/>
              <a:ln w="28440">
                <a:solidFill>
                  <a:srgbClr val="ba9ff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78" name=""/>
              <p:cNvSpPr/>
              <p:nvPr/>
            </p:nvSpPr>
            <p:spPr>
              <a:xfrm>
                <a:off x="6931800" y="5094360"/>
                <a:ext cx="220320" cy="27000"/>
              </a:xfrm>
              <a:custGeom>
                <a:avLst/>
                <a:gdLst/>
                <a:ahLst/>
                <a:rect l="l" t="t" r="r" b="b"/>
                <a:pathLst>
                  <a:path w="121" h="15">
                    <a:moveTo>
                      <a:pt x="0" y="0"/>
                    </a:moveTo>
                    <a:lnTo>
                      <a:pt x="6" y="0"/>
                    </a:lnTo>
                    <a:lnTo>
                      <a:pt x="121" y="7"/>
                    </a:lnTo>
                    <a:lnTo>
                      <a:pt x="115" y="15"/>
                    </a:lnTo>
                    <a:lnTo>
                      <a:pt x="0" y="0"/>
                    </a:lnTo>
                    <a:close/>
                  </a:path>
                </a:pathLst>
              </a:custGeom>
              <a:noFill/>
              <a:ln w="28440">
                <a:solidFill>
                  <a:srgbClr val="ba9fff"/>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79" name=""/>
              <p:cNvSpPr/>
              <p:nvPr/>
            </p:nvSpPr>
            <p:spPr>
              <a:xfrm>
                <a:off x="7141320" y="5106960"/>
                <a:ext cx="219600" cy="14400"/>
              </a:xfrm>
              <a:custGeom>
                <a:avLst/>
                <a:gdLst/>
                <a:ahLst/>
                <a:rect l="l" t="t" r="r" b="b"/>
                <a:pathLst>
                  <a:path w="121" h="8">
                    <a:moveTo>
                      <a:pt x="0" y="8"/>
                    </a:moveTo>
                    <a:lnTo>
                      <a:pt x="6" y="0"/>
                    </a:lnTo>
                    <a:lnTo>
                      <a:pt x="121" y="0"/>
                    </a:lnTo>
                    <a:lnTo>
                      <a:pt x="115" y="0"/>
                    </a:lnTo>
                    <a:lnTo>
                      <a:pt x="0" y="8"/>
                    </a:lnTo>
                    <a:close/>
                  </a:path>
                </a:pathLst>
              </a:custGeom>
              <a:noFill/>
              <a:ln w="28440">
                <a:solidFill>
                  <a:srgbClr val="ba9ff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80" name=""/>
              <p:cNvSpPr/>
              <p:nvPr/>
            </p:nvSpPr>
            <p:spPr>
              <a:xfrm>
                <a:off x="7350480" y="5106960"/>
                <a:ext cx="221760" cy="52560"/>
              </a:xfrm>
              <a:custGeom>
                <a:avLst/>
                <a:gdLst/>
                <a:ahLst/>
                <a:rect l="l" t="t" r="r" b="b"/>
                <a:pathLst>
                  <a:path w="122" h="29">
                    <a:moveTo>
                      <a:pt x="0" y="0"/>
                    </a:moveTo>
                    <a:lnTo>
                      <a:pt x="6" y="0"/>
                    </a:lnTo>
                    <a:lnTo>
                      <a:pt x="122" y="22"/>
                    </a:lnTo>
                    <a:lnTo>
                      <a:pt x="116" y="29"/>
                    </a:lnTo>
                    <a:lnTo>
                      <a:pt x="0" y="0"/>
                    </a:lnTo>
                    <a:close/>
                  </a:path>
                </a:pathLst>
              </a:custGeom>
              <a:noFill/>
              <a:ln w="28440">
                <a:solidFill>
                  <a:srgbClr val="ba9fff"/>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81" name=""/>
              <p:cNvSpPr/>
              <p:nvPr/>
            </p:nvSpPr>
            <p:spPr>
              <a:xfrm>
                <a:off x="7561440" y="5146920"/>
                <a:ext cx="220320" cy="38160"/>
              </a:xfrm>
              <a:custGeom>
                <a:avLst/>
                <a:gdLst/>
                <a:ahLst/>
                <a:rect l="l" t="t" r="r" b="b"/>
                <a:pathLst>
                  <a:path w="121" h="21">
                    <a:moveTo>
                      <a:pt x="0" y="7"/>
                    </a:moveTo>
                    <a:lnTo>
                      <a:pt x="6" y="0"/>
                    </a:lnTo>
                    <a:lnTo>
                      <a:pt x="121" y="21"/>
                    </a:lnTo>
                    <a:lnTo>
                      <a:pt x="115" y="21"/>
                    </a:lnTo>
                    <a:lnTo>
                      <a:pt x="0" y="7"/>
                    </a:lnTo>
                    <a:close/>
                  </a:path>
                </a:pathLst>
              </a:custGeom>
              <a:noFill/>
              <a:ln w="28440">
                <a:solidFill>
                  <a:srgbClr val="ba9f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82" name=""/>
              <p:cNvSpPr/>
              <p:nvPr/>
            </p:nvSpPr>
            <p:spPr>
              <a:xfrm>
                <a:off x="7770600" y="5106960"/>
                <a:ext cx="221760" cy="78120"/>
              </a:xfrm>
              <a:custGeom>
                <a:avLst/>
                <a:gdLst/>
                <a:ahLst/>
                <a:rect l="l" t="t" r="r" b="b"/>
                <a:pathLst>
                  <a:path w="122" h="43">
                    <a:moveTo>
                      <a:pt x="0" y="43"/>
                    </a:moveTo>
                    <a:lnTo>
                      <a:pt x="6" y="43"/>
                    </a:lnTo>
                    <a:lnTo>
                      <a:pt x="122" y="0"/>
                    </a:lnTo>
                    <a:lnTo>
                      <a:pt x="116" y="8"/>
                    </a:lnTo>
                    <a:lnTo>
                      <a:pt x="0" y="43"/>
                    </a:lnTo>
                    <a:close/>
                  </a:path>
                </a:pathLst>
              </a:custGeom>
              <a:noFill/>
              <a:ln w="28440">
                <a:solidFill>
                  <a:srgbClr val="ba9ff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883" name=""/>
              <p:cNvSpPr/>
              <p:nvPr/>
            </p:nvSpPr>
            <p:spPr>
              <a:xfrm>
                <a:off x="7981920" y="5106960"/>
                <a:ext cx="219600" cy="14400"/>
              </a:xfrm>
              <a:custGeom>
                <a:avLst/>
                <a:gdLst/>
                <a:ahLst/>
                <a:rect l="l" t="t" r="r" b="b"/>
                <a:pathLst>
                  <a:path w="121" h="8">
                    <a:moveTo>
                      <a:pt x="0" y="8"/>
                    </a:moveTo>
                    <a:lnTo>
                      <a:pt x="6" y="0"/>
                    </a:lnTo>
                    <a:lnTo>
                      <a:pt x="121" y="0"/>
                    </a:lnTo>
                    <a:lnTo>
                      <a:pt x="115" y="0"/>
                    </a:lnTo>
                    <a:lnTo>
                      <a:pt x="0" y="8"/>
                    </a:lnTo>
                    <a:close/>
                  </a:path>
                </a:pathLst>
              </a:custGeom>
              <a:noFill/>
              <a:ln w="28440">
                <a:solidFill>
                  <a:srgbClr val="ba9ff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84" name=""/>
              <p:cNvSpPr/>
              <p:nvPr/>
            </p:nvSpPr>
            <p:spPr>
              <a:xfrm>
                <a:off x="8191080" y="5106960"/>
                <a:ext cx="209160" cy="65160"/>
              </a:xfrm>
              <a:custGeom>
                <a:avLst/>
                <a:gdLst/>
                <a:ahLst/>
                <a:rect l="l" t="t" r="r" b="b"/>
                <a:pathLst>
                  <a:path w="115" h="36">
                    <a:moveTo>
                      <a:pt x="0" y="0"/>
                    </a:moveTo>
                    <a:lnTo>
                      <a:pt x="6" y="0"/>
                    </a:lnTo>
                    <a:lnTo>
                      <a:pt x="115" y="29"/>
                    </a:lnTo>
                    <a:lnTo>
                      <a:pt x="109" y="36"/>
                    </a:lnTo>
                    <a:lnTo>
                      <a:pt x="0" y="0"/>
                    </a:lnTo>
                    <a:close/>
                  </a:path>
                </a:pathLst>
              </a:custGeom>
              <a:noFill/>
              <a:ln w="28440">
                <a:solidFill>
                  <a:srgbClr val="ba9fff"/>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885" name=""/>
              <p:cNvSpPr/>
              <p:nvPr/>
            </p:nvSpPr>
            <p:spPr>
              <a:xfrm>
                <a:off x="2135520" y="5486400"/>
                <a:ext cx="220320" cy="27000"/>
              </a:xfrm>
              <a:custGeom>
                <a:avLst/>
                <a:gdLst/>
                <a:ahLst/>
                <a:rect l="l" t="t" r="r" b="b"/>
                <a:pathLst>
                  <a:path w="121" h="15">
                    <a:moveTo>
                      <a:pt x="0" y="15"/>
                    </a:moveTo>
                    <a:lnTo>
                      <a:pt x="6" y="8"/>
                    </a:lnTo>
                    <a:lnTo>
                      <a:pt x="121" y="0"/>
                    </a:lnTo>
                    <a:lnTo>
                      <a:pt x="115" y="8"/>
                    </a:lnTo>
                    <a:lnTo>
                      <a:pt x="0" y="15"/>
                    </a:lnTo>
                    <a:close/>
                  </a:path>
                </a:pathLst>
              </a:custGeom>
              <a:noFill/>
              <a:ln w="28440">
                <a:solidFill>
                  <a:srgbClr val="ba9fff"/>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86" name=""/>
              <p:cNvSpPr/>
              <p:nvPr/>
            </p:nvSpPr>
            <p:spPr>
              <a:xfrm>
                <a:off x="2344680" y="5486400"/>
                <a:ext cx="221760" cy="27000"/>
              </a:xfrm>
              <a:custGeom>
                <a:avLst/>
                <a:gdLst/>
                <a:ahLst/>
                <a:rect l="l" t="t" r="r" b="b"/>
                <a:pathLst>
                  <a:path w="122" h="15">
                    <a:moveTo>
                      <a:pt x="0" y="15"/>
                    </a:moveTo>
                    <a:lnTo>
                      <a:pt x="6" y="7"/>
                    </a:lnTo>
                    <a:lnTo>
                      <a:pt x="122" y="0"/>
                    </a:lnTo>
                    <a:lnTo>
                      <a:pt x="116" y="7"/>
                    </a:lnTo>
                    <a:lnTo>
                      <a:pt x="0" y="15"/>
                    </a:lnTo>
                    <a:close/>
                  </a:path>
                </a:pathLst>
              </a:custGeom>
              <a:noFill/>
              <a:ln w="28440">
                <a:solidFill>
                  <a:srgbClr val="ba9fff"/>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grpSp>
      </p:grpSp>
      <p:pic>
        <p:nvPicPr>
          <p:cNvPr id="887" name="" descr=""/>
          <p:cNvPicPr/>
          <p:nvPr/>
        </p:nvPicPr>
        <p:blipFill>
          <a:blip r:embed="rId1"/>
          <a:stretch/>
        </p:blipFill>
        <p:spPr>
          <a:xfrm>
            <a:off x="8077320" y="4824360"/>
            <a:ext cx="1066680" cy="335160"/>
          </a:xfrm>
          <a:prstGeom prst="rect">
            <a:avLst/>
          </a:prstGeom>
          <a:noFill/>
          <a:ln w="0">
            <a:noFill/>
          </a:ln>
        </p:spPr>
      </p:pic>
      <p:grpSp>
        <p:nvGrpSpPr>
          <p:cNvPr id="888" name=""/>
          <p:cNvGrpSpPr/>
          <p:nvPr/>
        </p:nvGrpSpPr>
        <p:grpSpPr>
          <a:xfrm>
            <a:off x="1066680" y="4632480"/>
            <a:ext cx="7324200" cy="897480"/>
            <a:chOff x="1066680" y="4632480"/>
            <a:chExt cx="7324200" cy="897480"/>
          </a:xfrm>
        </p:grpSpPr>
        <p:grpSp>
          <p:nvGrpSpPr>
            <p:cNvPr id="889" name=""/>
            <p:cNvGrpSpPr/>
            <p:nvPr/>
          </p:nvGrpSpPr>
          <p:grpSpPr>
            <a:xfrm>
              <a:off x="1086480" y="4692600"/>
              <a:ext cx="7304400" cy="837360"/>
              <a:chOff x="1086480" y="4692600"/>
              <a:chExt cx="7304400" cy="837360"/>
            </a:xfrm>
          </p:grpSpPr>
          <p:sp>
            <p:nvSpPr>
              <p:cNvPr id="890" name=""/>
              <p:cNvSpPr/>
              <p:nvPr/>
            </p:nvSpPr>
            <p:spPr>
              <a:xfrm>
                <a:off x="2125440" y="5501160"/>
                <a:ext cx="219600" cy="24840"/>
              </a:xfrm>
              <a:custGeom>
                <a:avLst/>
                <a:gdLst/>
                <a:ahLst/>
                <a:rect l="l" t="t" r="r" b="b"/>
                <a:pathLst>
                  <a:path w="121" h="14">
                    <a:moveTo>
                      <a:pt x="0" y="7"/>
                    </a:moveTo>
                    <a:lnTo>
                      <a:pt x="6" y="0"/>
                    </a:lnTo>
                    <a:lnTo>
                      <a:pt x="121" y="7"/>
                    </a:lnTo>
                    <a:lnTo>
                      <a:pt x="115" y="14"/>
                    </a:lnTo>
                    <a:lnTo>
                      <a:pt x="0" y="7"/>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91" name=""/>
              <p:cNvSpPr/>
              <p:nvPr/>
            </p:nvSpPr>
            <p:spPr>
              <a:xfrm>
                <a:off x="2334600" y="5488560"/>
                <a:ext cx="221760" cy="37800"/>
              </a:xfrm>
              <a:custGeom>
                <a:avLst/>
                <a:gdLst/>
                <a:ahLst/>
                <a:rect l="l" t="t" r="r" b="b"/>
                <a:pathLst>
                  <a:path w="122" h="21">
                    <a:moveTo>
                      <a:pt x="0" y="21"/>
                    </a:moveTo>
                    <a:lnTo>
                      <a:pt x="6" y="14"/>
                    </a:lnTo>
                    <a:lnTo>
                      <a:pt x="122" y="0"/>
                    </a:lnTo>
                    <a:lnTo>
                      <a:pt x="115" y="7"/>
                    </a:lnTo>
                    <a:lnTo>
                      <a:pt x="0" y="21"/>
                    </a:lnTo>
                    <a:close/>
                  </a:path>
                </a:pathLst>
              </a:custGeom>
              <a:noFill/>
              <a:ln w="12708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92" name=""/>
              <p:cNvSpPr/>
              <p:nvPr/>
            </p:nvSpPr>
            <p:spPr>
              <a:xfrm>
                <a:off x="1086480" y="5492160"/>
                <a:ext cx="209160" cy="24840"/>
              </a:xfrm>
              <a:custGeom>
                <a:avLst/>
                <a:gdLst/>
                <a:ahLst/>
                <a:rect l="l" t="t" r="r" b="b"/>
                <a:pathLst>
                  <a:path w="115" h="14">
                    <a:moveTo>
                      <a:pt x="0" y="14"/>
                    </a:moveTo>
                    <a:lnTo>
                      <a:pt x="6" y="7"/>
                    </a:lnTo>
                    <a:lnTo>
                      <a:pt x="115" y="0"/>
                    </a:lnTo>
                    <a:lnTo>
                      <a:pt x="109" y="7"/>
                    </a:lnTo>
                    <a:lnTo>
                      <a:pt x="0" y="14"/>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93" name=""/>
              <p:cNvSpPr/>
              <p:nvPr/>
            </p:nvSpPr>
            <p:spPr>
              <a:xfrm>
                <a:off x="1284840" y="5492160"/>
                <a:ext cx="221760" cy="24840"/>
              </a:xfrm>
              <a:custGeom>
                <a:avLst/>
                <a:gdLst/>
                <a:ahLst/>
                <a:rect l="l" t="t" r="r" b="b"/>
                <a:pathLst>
                  <a:path w="122" h="14">
                    <a:moveTo>
                      <a:pt x="0" y="7"/>
                    </a:moveTo>
                    <a:lnTo>
                      <a:pt x="6" y="0"/>
                    </a:lnTo>
                    <a:lnTo>
                      <a:pt x="122" y="7"/>
                    </a:lnTo>
                    <a:lnTo>
                      <a:pt x="115" y="14"/>
                    </a:lnTo>
                    <a:lnTo>
                      <a:pt x="0" y="7"/>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94" name=""/>
              <p:cNvSpPr/>
              <p:nvPr/>
            </p:nvSpPr>
            <p:spPr>
              <a:xfrm>
                <a:off x="1494000" y="5505120"/>
                <a:ext cx="221760" cy="12240"/>
              </a:xfrm>
              <a:custGeom>
                <a:avLst/>
                <a:gdLst/>
                <a:ahLst/>
                <a:rect l="l" t="t" r="r" b="b"/>
                <a:pathLst>
                  <a:path w="122" h="7">
                    <a:moveTo>
                      <a:pt x="0" y="7"/>
                    </a:moveTo>
                    <a:lnTo>
                      <a:pt x="7" y="0"/>
                    </a:lnTo>
                    <a:lnTo>
                      <a:pt x="122" y="0"/>
                    </a:lnTo>
                    <a:lnTo>
                      <a:pt x="116" y="7"/>
                    </a:lnTo>
                    <a:lnTo>
                      <a:pt x="0" y="7"/>
                    </a:lnTo>
                    <a:close/>
                  </a:path>
                </a:pathLst>
              </a:custGeom>
              <a:noFill/>
              <a:ln w="12708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95" name=""/>
              <p:cNvSpPr/>
              <p:nvPr/>
            </p:nvSpPr>
            <p:spPr>
              <a:xfrm>
                <a:off x="1704960" y="5505120"/>
                <a:ext cx="220320" cy="24840"/>
              </a:xfrm>
              <a:custGeom>
                <a:avLst/>
                <a:gdLst/>
                <a:ahLst/>
                <a:rect l="l" t="t" r="r" b="b"/>
                <a:pathLst>
                  <a:path w="121" h="14">
                    <a:moveTo>
                      <a:pt x="0" y="7"/>
                    </a:moveTo>
                    <a:lnTo>
                      <a:pt x="6" y="0"/>
                    </a:lnTo>
                    <a:lnTo>
                      <a:pt x="121" y="7"/>
                    </a:lnTo>
                    <a:lnTo>
                      <a:pt x="115" y="14"/>
                    </a:lnTo>
                    <a:lnTo>
                      <a:pt x="0" y="7"/>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896" name=""/>
              <p:cNvSpPr/>
              <p:nvPr/>
            </p:nvSpPr>
            <p:spPr>
              <a:xfrm>
                <a:off x="1914120" y="5517360"/>
                <a:ext cx="221760" cy="12600"/>
              </a:xfrm>
              <a:custGeom>
                <a:avLst/>
                <a:gdLst/>
                <a:ahLst/>
                <a:rect l="l" t="t" r="r" b="b"/>
                <a:pathLst>
                  <a:path w="122" h="7">
                    <a:moveTo>
                      <a:pt x="0" y="7"/>
                    </a:moveTo>
                    <a:lnTo>
                      <a:pt x="6" y="0"/>
                    </a:lnTo>
                    <a:lnTo>
                      <a:pt x="122" y="0"/>
                    </a:lnTo>
                    <a:lnTo>
                      <a:pt x="116" y="7"/>
                    </a:lnTo>
                    <a:lnTo>
                      <a:pt x="0" y="7"/>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7" name=""/>
              <p:cNvSpPr/>
              <p:nvPr/>
            </p:nvSpPr>
            <p:spPr>
              <a:xfrm>
                <a:off x="2543760" y="5505120"/>
                <a:ext cx="221760" cy="12240"/>
              </a:xfrm>
              <a:custGeom>
                <a:avLst/>
                <a:gdLst/>
                <a:ahLst/>
                <a:rect l="l" t="t" r="r" b="b"/>
                <a:pathLst>
                  <a:path w="122" h="7">
                    <a:moveTo>
                      <a:pt x="0" y="7"/>
                    </a:moveTo>
                    <a:lnTo>
                      <a:pt x="7" y="0"/>
                    </a:lnTo>
                    <a:lnTo>
                      <a:pt x="122" y="0"/>
                    </a:lnTo>
                    <a:lnTo>
                      <a:pt x="116" y="7"/>
                    </a:lnTo>
                    <a:lnTo>
                      <a:pt x="0" y="7"/>
                    </a:lnTo>
                    <a:close/>
                  </a:path>
                </a:pathLst>
              </a:custGeom>
              <a:noFill/>
              <a:ln w="12708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898" name=""/>
              <p:cNvSpPr/>
              <p:nvPr/>
            </p:nvSpPr>
            <p:spPr>
              <a:xfrm>
                <a:off x="2755080" y="5479560"/>
                <a:ext cx="219600" cy="37800"/>
              </a:xfrm>
              <a:custGeom>
                <a:avLst/>
                <a:gdLst/>
                <a:ahLst/>
                <a:rect l="l" t="t" r="r" b="b"/>
                <a:pathLst>
                  <a:path w="121" h="21">
                    <a:moveTo>
                      <a:pt x="0" y="21"/>
                    </a:moveTo>
                    <a:lnTo>
                      <a:pt x="6" y="14"/>
                    </a:lnTo>
                    <a:lnTo>
                      <a:pt x="121" y="0"/>
                    </a:lnTo>
                    <a:lnTo>
                      <a:pt x="109" y="0"/>
                    </a:lnTo>
                    <a:lnTo>
                      <a:pt x="0" y="21"/>
                    </a:lnTo>
                    <a:close/>
                  </a:path>
                </a:pathLst>
              </a:custGeom>
              <a:noFill/>
              <a:ln w="12708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99" name=""/>
              <p:cNvSpPr/>
              <p:nvPr/>
            </p:nvSpPr>
            <p:spPr>
              <a:xfrm>
                <a:off x="2953080" y="5441040"/>
                <a:ext cx="221760" cy="38160"/>
              </a:xfrm>
              <a:custGeom>
                <a:avLst/>
                <a:gdLst/>
                <a:ahLst/>
                <a:rect l="l" t="t" r="r" b="b"/>
                <a:pathLst>
                  <a:path w="122" h="21">
                    <a:moveTo>
                      <a:pt x="0" y="21"/>
                    </a:moveTo>
                    <a:lnTo>
                      <a:pt x="12" y="21"/>
                    </a:lnTo>
                    <a:lnTo>
                      <a:pt x="122" y="0"/>
                    </a:lnTo>
                    <a:lnTo>
                      <a:pt x="116" y="7"/>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00" name=""/>
              <p:cNvSpPr/>
              <p:nvPr/>
            </p:nvSpPr>
            <p:spPr>
              <a:xfrm>
                <a:off x="3164400" y="5414040"/>
                <a:ext cx="219600" cy="39960"/>
              </a:xfrm>
              <a:custGeom>
                <a:avLst/>
                <a:gdLst/>
                <a:ahLst/>
                <a:rect l="l" t="t" r="r" b="b"/>
                <a:pathLst>
                  <a:path w="121" h="22">
                    <a:moveTo>
                      <a:pt x="0" y="22"/>
                    </a:moveTo>
                    <a:lnTo>
                      <a:pt x="6" y="15"/>
                    </a:lnTo>
                    <a:lnTo>
                      <a:pt x="121" y="0"/>
                    </a:lnTo>
                    <a:lnTo>
                      <a:pt x="115" y="7"/>
                    </a:lnTo>
                    <a:lnTo>
                      <a:pt x="0" y="22"/>
                    </a:lnTo>
                    <a:close/>
                  </a:path>
                </a:pathLst>
              </a:custGeom>
              <a:noFill/>
              <a:ln w="12708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901" name=""/>
              <p:cNvSpPr/>
              <p:nvPr/>
            </p:nvSpPr>
            <p:spPr>
              <a:xfrm>
                <a:off x="3373920" y="5401080"/>
                <a:ext cx="220320" cy="25200"/>
              </a:xfrm>
              <a:custGeom>
                <a:avLst/>
                <a:gdLst/>
                <a:ahLst/>
                <a:rect l="l" t="t" r="r" b="b"/>
                <a:pathLst>
                  <a:path w="121" h="14">
                    <a:moveTo>
                      <a:pt x="0" y="14"/>
                    </a:moveTo>
                    <a:lnTo>
                      <a:pt x="6" y="7"/>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902" name=""/>
              <p:cNvSpPr/>
              <p:nvPr/>
            </p:nvSpPr>
            <p:spPr>
              <a:xfrm>
                <a:off x="3583080" y="5388480"/>
                <a:ext cx="221760" cy="25200"/>
              </a:xfrm>
              <a:custGeom>
                <a:avLst/>
                <a:gdLst/>
                <a:ahLst/>
                <a:rect l="l" t="t" r="r" b="b"/>
                <a:pathLst>
                  <a:path w="122" h="14">
                    <a:moveTo>
                      <a:pt x="0" y="14"/>
                    </a:moveTo>
                    <a:lnTo>
                      <a:pt x="6" y="7"/>
                    </a:lnTo>
                    <a:lnTo>
                      <a:pt x="122" y="0"/>
                    </a:lnTo>
                    <a:lnTo>
                      <a:pt x="116" y="0"/>
                    </a:lnTo>
                    <a:lnTo>
                      <a:pt x="0" y="14"/>
                    </a:lnTo>
                    <a:close/>
                  </a:path>
                </a:pathLst>
              </a:custGeom>
              <a:noFill/>
              <a:ln w="12708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903" name=""/>
              <p:cNvSpPr/>
              <p:nvPr/>
            </p:nvSpPr>
            <p:spPr>
              <a:xfrm>
                <a:off x="3794400" y="5388480"/>
                <a:ext cx="219600" cy="12600"/>
              </a:xfrm>
              <a:custGeom>
                <a:avLst/>
                <a:gdLst/>
                <a:ahLst/>
                <a:rect l="l" t="t" r="r" b="b"/>
                <a:pathLst>
                  <a:path w="121" h="7">
                    <a:moveTo>
                      <a:pt x="0" y="0"/>
                    </a:moveTo>
                    <a:lnTo>
                      <a:pt x="6" y="0"/>
                    </a:lnTo>
                    <a:lnTo>
                      <a:pt x="121" y="7"/>
                    </a:lnTo>
                    <a:lnTo>
                      <a:pt x="115" y="7"/>
                    </a:lnTo>
                    <a:lnTo>
                      <a:pt x="0" y="0"/>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4" name=""/>
              <p:cNvSpPr/>
              <p:nvPr/>
            </p:nvSpPr>
            <p:spPr>
              <a:xfrm>
                <a:off x="4003560" y="5337720"/>
                <a:ext cx="221760" cy="63360"/>
              </a:xfrm>
              <a:custGeom>
                <a:avLst/>
                <a:gdLst/>
                <a:ahLst/>
                <a:rect l="l" t="t" r="r" b="b"/>
                <a:pathLst>
                  <a:path w="122" h="35">
                    <a:moveTo>
                      <a:pt x="0" y="35"/>
                    </a:moveTo>
                    <a:lnTo>
                      <a:pt x="6" y="35"/>
                    </a:lnTo>
                    <a:lnTo>
                      <a:pt x="122" y="0"/>
                    </a:lnTo>
                    <a:lnTo>
                      <a:pt x="116" y="7"/>
                    </a:lnTo>
                    <a:lnTo>
                      <a:pt x="0" y="35"/>
                    </a:lnTo>
                    <a:close/>
                  </a:path>
                </a:pathLst>
              </a:custGeom>
              <a:noFill/>
              <a:ln w="12708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905" name=""/>
              <p:cNvSpPr/>
              <p:nvPr/>
            </p:nvSpPr>
            <p:spPr>
              <a:xfrm>
                <a:off x="4214520" y="5312160"/>
                <a:ext cx="220320" cy="38160"/>
              </a:xfrm>
              <a:custGeom>
                <a:avLst/>
                <a:gdLst/>
                <a:ahLst/>
                <a:rect l="l" t="t" r="r" b="b"/>
                <a:pathLst>
                  <a:path w="121" h="21">
                    <a:moveTo>
                      <a:pt x="0" y="21"/>
                    </a:moveTo>
                    <a:lnTo>
                      <a:pt x="6" y="14"/>
                    </a:lnTo>
                    <a:lnTo>
                      <a:pt x="121" y="0"/>
                    </a:lnTo>
                    <a:lnTo>
                      <a:pt x="115" y="7"/>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06" name=""/>
              <p:cNvSpPr/>
              <p:nvPr/>
            </p:nvSpPr>
            <p:spPr>
              <a:xfrm>
                <a:off x="4423680" y="5272200"/>
                <a:ext cx="220320" cy="52560"/>
              </a:xfrm>
              <a:custGeom>
                <a:avLst/>
                <a:gdLst/>
                <a:ahLst/>
                <a:rect l="l" t="t" r="r" b="b"/>
                <a:pathLst>
                  <a:path w="121" h="29">
                    <a:moveTo>
                      <a:pt x="0" y="29"/>
                    </a:moveTo>
                    <a:lnTo>
                      <a:pt x="6" y="22"/>
                    </a:lnTo>
                    <a:lnTo>
                      <a:pt x="121" y="0"/>
                    </a:lnTo>
                    <a:lnTo>
                      <a:pt x="115" y="7"/>
                    </a:lnTo>
                    <a:lnTo>
                      <a:pt x="0" y="29"/>
                    </a:lnTo>
                    <a:close/>
                  </a:path>
                </a:pathLst>
              </a:custGeom>
              <a:noFill/>
              <a:ln w="12708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07" name=""/>
              <p:cNvSpPr/>
              <p:nvPr/>
            </p:nvSpPr>
            <p:spPr>
              <a:xfrm>
                <a:off x="4633200" y="5246640"/>
                <a:ext cx="210600" cy="38160"/>
              </a:xfrm>
              <a:custGeom>
                <a:avLst/>
                <a:gdLst/>
                <a:ahLst/>
                <a:rect l="l" t="t" r="r" b="b"/>
                <a:pathLst>
                  <a:path w="116" h="21">
                    <a:moveTo>
                      <a:pt x="0" y="21"/>
                    </a:moveTo>
                    <a:lnTo>
                      <a:pt x="6" y="14"/>
                    </a:lnTo>
                    <a:lnTo>
                      <a:pt x="116" y="0"/>
                    </a:lnTo>
                    <a:lnTo>
                      <a:pt x="110" y="7"/>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08" name=""/>
              <p:cNvSpPr/>
              <p:nvPr/>
            </p:nvSpPr>
            <p:spPr>
              <a:xfrm>
                <a:off x="4833360" y="5168880"/>
                <a:ext cx="219600" cy="90360"/>
              </a:xfrm>
              <a:custGeom>
                <a:avLst/>
                <a:gdLst/>
                <a:ahLst/>
                <a:rect l="l" t="t" r="r" b="b"/>
                <a:pathLst>
                  <a:path w="121" h="50">
                    <a:moveTo>
                      <a:pt x="0" y="50"/>
                    </a:moveTo>
                    <a:lnTo>
                      <a:pt x="6" y="43"/>
                    </a:lnTo>
                    <a:lnTo>
                      <a:pt x="121" y="0"/>
                    </a:lnTo>
                    <a:lnTo>
                      <a:pt x="115" y="8"/>
                    </a:lnTo>
                    <a:lnTo>
                      <a:pt x="0" y="50"/>
                    </a:lnTo>
                    <a:close/>
                  </a:path>
                </a:pathLst>
              </a:custGeom>
              <a:noFill/>
              <a:ln w="12708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09" name=""/>
              <p:cNvSpPr/>
              <p:nvPr/>
            </p:nvSpPr>
            <p:spPr>
              <a:xfrm>
                <a:off x="5042520" y="5104800"/>
                <a:ext cx="221760" cy="78120"/>
              </a:xfrm>
              <a:custGeom>
                <a:avLst/>
                <a:gdLst/>
                <a:ahLst/>
                <a:rect l="l" t="t" r="r" b="b"/>
                <a:pathLst>
                  <a:path w="122" h="43">
                    <a:moveTo>
                      <a:pt x="0" y="43"/>
                    </a:moveTo>
                    <a:lnTo>
                      <a:pt x="6" y="35"/>
                    </a:lnTo>
                    <a:lnTo>
                      <a:pt x="122" y="0"/>
                    </a:lnTo>
                    <a:lnTo>
                      <a:pt x="115" y="7"/>
                    </a:lnTo>
                    <a:lnTo>
                      <a:pt x="0" y="43"/>
                    </a:lnTo>
                    <a:close/>
                  </a:path>
                </a:pathLst>
              </a:custGeom>
              <a:noFill/>
              <a:ln w="127080">
                <a:solidFill>
                  <a:srgbClr val="000000"/>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910" name=""/>
              <p:cNvSpPr/>
              <p:nvPr/>
            </p:nvSpPr>
            <p:spPr>
              <a:xfrm>
                <a:off x="5251680" y="5039640"/>
                <a:ext cx="221760" cy="77760"/>
              </a:xfrm>
              <a:custGeom>
                <a:avLst/>
                <a:gdLst/>
                <a:ahLst/>
                <a:rect l="l" t="t" r="r" b="b"/>
                <a:pathLst>
                  <a:path w="122" h="43">
                    <a:moveTo>
                      <a:pt x="0" y="43"/>
                    </a:moveTo>
                    <a:lnTo>
                      <a:pt x="7" y="36"/>
                    </a:lnTo>
                    <a:lnTo>
                      <a:pt x="122" y="0"/>
                    </a:lnTo>
                    <a:lnTo>
                      <a:pt x="116" y="7"/>
                    </a:lnTo>
                    <a:lnTo>
                      <a:pt x="0" y="43"/>
                    </a:lnTo>
                    <a:close/>
                  </a:path>
                </a:pathLst>
              </a:custGeom>
              <a:noFill/>
              <a:ln w="12708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911" name=""/>
              <p:cNvSpPr/>
              <p:nvPr/>
            </p:nvSpPr>
            <p:spPr>
              <a:xfrm>
                <a:off x="5462640" y="5039640"/>
                <a:ext cx="220320" cy="103320"/>
              </a:xfrm>
              <a:custGeom>
                <a:avLst/>
                <a:gdLst/>
                <a:ahLst/>
                <a:rect l="l" t="t" r="r" b="b"/>
                <a:pathLst>
                  <a:path w="121" h="57">
                    <a:moveTo>
                      <a:pt x="0" y="7"/>
                    </a:moveTo>
                    <a:lnTo>
                      <a:pt x="6" y="0"/>
                    </a:lnTo>
                    <a:lnTo>
                      <a:pt x="121" y="50"/>
                    </a:lnTo>
                    <a:lnTo>
                      <a:pt x="115" y="57"/>
                    </a:lnTo>
                    <a:lnTo>
                      <a:pt x="0" y="7"/>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2" name=""/>
              <p:cNvSpPr/>
              <p:nvPr/>
            </p:nvSpPr>
            <p:spPr>
              <a:xfrm>
                <a:off x="5671800" y="5104800"/>
                <a:ext cx="221760" cy="38160"/>
              </a:xfrm>
              <a:custGeom>
                <a:avLst/>
                <a:gdLst/>
                <a:ahLst/>
                <a:rect l="l" t="t" r="r" b="b"/>
                <a:pathLst>
                  <a:path w="122" h="21">
                    <a:moveTo>
                      <a:pt x="0" y="21"/>
                    </a:moveTo>
                    <a:lnTo>
                      <a:pt x="6" y="14"/>
                    </a:lnTo>
                    <a:lnTo>
                      <a:pt x="122" y="0"/>
                    </a:lnTo>
                    <a:lnTo>
                      <a:pt x="116" y="7"/>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13" name=""/>
              <p:cNvSpPr/>
              <p:nvPr/>
            </p:nvSpPr>
            <p:spPr>
              <a:xfrm>
                <a:off x="5883120" y="5052600"/>
                <a:ext cx="220320" cy="64800"/>
              </a:xfrm>
              <a:custGeom>
                <a:avLst/>
                <a:gdLst/>
                <a:ahLst/>
                <a:rect l="l" t="t" r="r" b="b"/>
                <a:pathLst>
                  <a:path w="121" h="36">
                    <a:moveTo>
                      <a:pt x="0" y="36"/>
                    </a:moveTo>
                    <a:lnTo>
                      <a:pt x="6" y="29"/>
                    </a:lnTo>
                    <a:lnTo>
                      <a:pt x="121" y="0"/>
                    </a:lnTo>
                    <a:lnTo>
                      <a:pt x="115" y="8"/>
                    </a:lnTo>
                    <a:lnTo>
                      <a:pt x="0" y="36"/>
                    </a:lnTo>
                    <a:close/>
                  </a:path>
                </a:pathLst>
              </a:custGeom>
              <a:noFill/>
              <a:ln w="127080">
                <a:solidFill>
                  <a:srgbClr val="000000"/>
                </a:solidFill>
                <a:round/>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914" name=""/>
              <p:cNvSpPr/>
              <p:nvPr/>
            </p:nvSpPr>
            <p:spPr>
              <a:xfrm>
                <a:off x="6092280" y="4923000"/>
                <a:ext cx="221760" cy="143640"/>
              </a:xfrm>
              <a:custGeom>
                <a:avLst/>
                <a:gdLst/>
                <a:ahLst/>
                <a:rect l="l" t="t" r="r" b="b"/>
                <a:pathLst>
                  <a:path w="122" h="79">
                    <a:moveTo>
                      <a:pt x="0" y="79"/>
                    </a:moveTo>
                    <a:lnTo>
                      <a:pt x="6" y="71"/>
                    </a:lnTo>
                    <a:lnTo>
                      <a:pt x="122" y="0"/>
                    </a:lnTo>
                    <a:lnTo>
                      <a:pt x="115" y="0"/>
                    </a:lnTo>
                    <a:lnTo>
                      <a:pt x="0" y="79"/>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5" name=""/>
              <p:cNvSpPr/>
              <p:nvPr/>
            </p:nvSpPr>
            <p:spPr>
              <a:xfrm>
                <a:off x="6301800" y="4923000"/>
                <a:ext cx="210960" cy="52560"/>
              </a:xfrm>
              <a:custGeom>
                <a:avLst/>
                <a:gdLst/>
                <a:ahLst/>
                <a:rect l="l" t="t" r="r" b="b"/>
                <a:pathLst>
                  <a:path w="116" h="29">
                    <a:moveTo>
                      <a:pt x="0" y="0"/>
                    </a:moveTo>
                    <a:lnTo>
                      <a:pt x="7" y="0"/>
                    </a:lnTo>
                    <a:lnTo>
                      <a:pt x="116" y="22"/>
                    </a:lnTo>
                    <a:lnTo>
                      <a:pt x="110" y="29"/>
                    </a:lnTo>
                    <a:lnTo>
                      <a:pt x="0" y="0"/>
                    </a:lnTo>
                    <a:close/>
                  </a:path>
                </a:pathLst>
              </a:custGeom>
              <a:noFill/>
              <a:ln w="12708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16" name=""/>
              <p:cNvSpPr/>
              <p:nvPr/>
            </p:nvSpPr>
            <p:spPr>
              <a:xfrm>
                <a:off x="6501960" y="4834080"/>
                <a:ext cx="220320" cy="141480"/>
              </a:xfrm>
              <a:custGeom>
                <a:avLst/>
                <a:gdLst/>
                <a:ahLst/>
                <a:rect l="l" t="t" r="r" b="b"/>
                <a:pathLst>
                  <a:path w="121" h="78">
                    <a:moveTo>
                      <a:pt x="0" y="78"/>
                    </a:moveTo>
                    <a:lnTo>
                      <a:pt x="6" y="71"/>
                    </a:lnTo>
                    <a:lnTo>
                      <a:pt x="121" y="0"/>
                    </a:lnTo>
                    <a:lnTo>
                      <a:pt x="115" y="7"/>
                    </a:lnTo>
                    <a:lnTo>
                      <a:pt x="0" y="78"/>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7" name=""/>
              <p:cNvSpPr/>
              <p:nvPr/>
            </p:nvSpPr>
            <p:spPr>
              <a:xfrm>
                <a:off x="6711120" y="4834080"/>
                <a:ext cx="221760" cy="63720"/>
              </a:xfrm>
              <a:custGeom>
                <a:avLst/>
                <a:gdLst/>
                <a:ahLst/>
                <a:rect l="l" t="t" r="r" b="b"/>
                <a:pathLst>
                  <a:path w="122" h="35">
                    <a:moveTo>
                      <a:pt x="0" y="7"/>
                    </a:moveTo>
                    <a:lnTo>
                      <a:pt x="6" y="0"/>
                    </a:lnTo>
                    <a:lnTo>
                      <a:pt x="122" y="28"/>
                    </a:lnTo>
                    <a:lnTo>
                      <a:pt x="116" y="35"/>
                    </a:lnTo>
                    <a:lnTo>
                      <a:pt x="0" y="7"/>
                    </a:lnTo>
                    <a:close/>
                  </a:path>
                </a:pathLst>
              </a:custGeom>
              <a:noFill/>
              <a:ln w="12708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918" name=""/>
              <p:cNvSpPr/>
              <p:nvPr/>
            </p:nvSpPr>
            <p:spPr>
              <a:xfrm>
                <a:off x="6922440" y="4781520"/>
                <a:ext cx="220320" cy="116280"/>
              </a:xfrm>
              <a:custGeom>
                <a:avLst/>
                <a:gdLst/>
                <a:ahLst/>
                <a:rect l="l" t="t" r="r" b="b"/>
                <a:pathLst>
                  <a:path w="121" h="64">
                    <a:moveTo>
                      <a:pt x="0" y="64"/>
                    </a:moveTo>
                    <a:lnTo>
                      <a:pt x="6" y="57"/>
                    </a:lnTo>
                    <a:lnTo>
                      <a:pt x="121" y="0"/>
                    </a:lnTo>
                    <a:lnTo>
                      <a:pt x="115" y="7"/>
                    </a:lnTo>
                    <a:lnTo>
                      <a:pt x="0" y="64"/>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9" name=""/>
              <p:cNvSpPr/>
              <p:nvPr/>
            </p:nvSpPr>
            <p:spPr>
              <a:xfrm>
                <a:off x="7131600" y="4730760"/>
                <a:ext cx="220320" cy="63360"/>
              </a:xfrm>
              <a:custGeom>
                <a:avLst/>
                <a:gdLst/>
                <a:ahLst/>
                <a:rect l="l" t="t" r="r" b="b"/>
                <a:pathLst>
                  <a:path w="121" h="35">
                    <a:moveTo>
                      <a:pt x="0" y="35"/>
                    </a:moveTo>
                    <a:lnTo>
                      <a:pt x="6" y="28"/>
                    </a:lnTo>
                    <a:lnTo>
                      <a:pt x="121" y="0"/>
                    </a:lnTo>
                    <a:lnTo>
                      <a:pt x="115" y="7"/>
                    </a:lnTo>
                    <a:lnTo>
                      <a:pt x="0" y="35"/>
                    </a:lnTo>
                    <a:close/>
                  </a:path>
                </a:pathLst>
              </a:custGeom>
              <a:noFill/>
              <a:ln w="12708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920" name=""/>
              <p:cNvSpPr/>
              <p:nvPr/>
            </p:nvSpPr>
            <p:spPr>
              <a:xfrm>
                <a:off x="7340760" y="4730760"/>
                <a:ext cx="221760" cy="128880"/>
              </a:xfrm>
              <a:custGeom>
                <a:avLst/>
                <a:gdLst/>
                <a:ahLst/>
                <a:rect l="l" t="t" r="r" b="b"/>
                <a:pathLst>
                  <a:path w="122" h="71">
                    <a:moveTo>
                      <a:pt x="0" y="7"/>
                    </a:moveTo>
                    <a:lnTo>
                      <a:pt x="6" y="0"/>
                    </a:lnTo>
                    <a:lnTo>
                      <a:pt x="122" y="64"/>
                    </a:lnTo>
                    <a:lnTo>
                      <a:pt x="116" y="71"/>
                    </a:lnTo>
                    <a:lnTo>
                      <a:pt x="0" y="7"/>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1" name=""/>
              <p:cNvSpPr/>
              <p:nvPr/>
            </p:nvSpPr>
            <p:spPr>
              <a:xfrm>
                <a:off x="7552080" y="4847040"/>
                <a:ext cx="219600" cy="103680"/>
              </a:xfrm>
              <a:custGeom>
                <a:avLst/>
                <a:gdLst/>
                <a:ahLst/>
                <a:rect l="l" t="t" r="r" b="b"/>
                <a:pathLst>
                  <a:path w="121" h="57">
                    <a:moveTo>
                      <a:pt x="0" y="7"/>
                    </a:moveTo>
                    <a:lnTo>
                      <a:pt x="6" y="0"/>
                    </a:lnTo>
                    <a:lnTo>
                      <a:pt x="121" y="50"/>
                    </a:lnTo>
                    <a:lnTo>
                      <a:pt x="115" y="57"/>
                    </a:lnTo>
                    <a:lnTo>
                      <a:pt x="0" y="7"/>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2" name=""/>
              <p:cNvSpPr/>
              <p:nvPr/>
            </p:nvSpPr>
            <p:spPr>
              <a:xfrm>
                <a:off x="7761240" y="4781520"/>
                <a:ext cx="221760" cy="169200"/>
              </a:xfrm>
              <a:custGeom>
                <a:avLst/>
                <a:gdLst/>
                <a:ahLst/>
                <a:rect l="l" t="t" r="r" b="b"/>
                <a:pathLst>
                  <a:path w="122" h="93">
                    <a:moveTo>
                      <a:pt x="0" y="93"/>
                    </a:moveTo>
                    <a:lnTo>
                      <a:pt x="6" y="86"/>
                    </a:lnTo>
                    <a:lnTo>
                      <a:pt x="122" y="0"/>
                    </a:lnTo>
                    <a:lnTo>
                      <a:pt x="116" y="7"/>
                    </a:lnTo>
                    <a:lnTo>
                      <a:pt x="0" y="93"/>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3" name=""/>
              <p:cNvSpPr/>
              <p:nvPr/>
            </p:nvSpPr>
            <p:spPr>
              <a:xfrm>
                <a:off x="7972200" y="4768920"/>
                <a:ext cx="220320" cy="24840"/>
              </a:xfrm>
              <a:custGeom>
                <a:avLst/>
                <a:gdLst/>
                <a:ahLst/>
                <a:rect l="l" t="t" r="r" b="b"/>
                <a:pathLst>
                  <a:path w="121" h="14">
                    <a:moveTo>
                      <a:pt x="0" y="14"/>
                    </a:moveTo>
                    <a:lnTo>
                      <a:pt x="6" y="7"/>
                    </a:lnTo>
                    <a:lnTo>
                      <a:pt x="121" y="0"/>
                    </a:lnTo>
                    <a:lnTo>
                      <a:pt x="109" y="7"/>
                    </a:lnTo>
                    <a:lnTo>
                      <a:pt x="0" y="14"/>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24" name=""/>
              <p:cNvSpPr/>
              <p:nvPr/>
            </p:nvSpPr>
            <p:spPr>
              <a:xfrm>
                <a:off x="8170560" y="4692600"/>
                <a:ext cx="220320" cy="88920"/>
              </a:xfrm>
              <a:custGeom>
                <a:avLst/>
                <a:gdLst/>
                <a:ahLst/>
                <a:rect l="l" t="t" r="r" b="b"/>
                <a:pathLst>
                  <a:path w="121" h="49">
                    <a:moveTo>
                      <a:pt x="0" y="49"/>
                    </a:moveTo>
                    <a:lnTo>
                      <a:pt x="12" y="42"/>
                    </a:lnTo>
                    <a:lnTo>
                      <a:pt x="121" y="0"/>
                    </a:lnTo>
                    <a:lnTo>
                      <a:pt x="115" y="7"/>
                    </a:lnTo>
                    <a:lnTo>
                      <a:pt x="0" y="49"/>
                    </a:lnTo>
                    <a:close/>
                  </a:path>
                </a:pathLst>
              </a:custGeom>
              <a:noFill/>
              <a:ln w="127080">
                <a:solidFill>
                  <a:srgbClr val="000000"/>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grpSp>
          <p:nvGrpSpPr>
            <p:cNvPr id="925" name=""/>
            <p:cNvGrpSpPr/>
            <p:nvPr/>
          </p:nvGrpSpPr>
          <p:grpSpPr>
            <a:xfrm>
              <a:off x="1066680" y="4672440"/>
              <a:ext cx="7304400" cy="837360"/>
              <a:chOff x="1066680" y="4672440"/>
              <a:chExt cx="7304400" cy="837360"/>
            </a:xfrm>
          </p:grpSpPr>
          <p:sp>
            <p:nvSpPr>
              <p:cNvPr id="926" name=""/>
              <p:cNvSpPr/>
              <p:nvPr/>
            </p:nvSpPr>
            <p:spPr>
              <a:xfrm>
                <a:off x="2105640" y="5481000"/>
                <a:ext cx="219600" cy="24840"/>
              </a:xfrm>
              <a:custGeom>
                <a:avLst/>
                <a:gdLst/>
                <a:ahLst/>
                <a:rect l="l" t="t" r="r" b="b"/>
                <a:pathLst>
                  <a:path w="121" h="14">
                    <a:moveTo>
                      <a:pt x="0" y="7"/>
                    </a:moveTo>
                    <a:lnTo>
                      <a:pt x="6" y="0"/>
                    </a:lnTo>
                    <a:lnTo>
                      <a:pt x="121" y="7"/>
                    </a:lnTo>
                    <a:lnTo>
                      <a:pt x="115" y="14"/>
                    </a:lnTo>
                    <a:lnTo>
                      <a:pt x="0" y="7"/>
                    </a:lnTo>
                    <a:close/>
                  </a:path>
                </a:pathLst>
              </a:custGeom>
              <a:noFill/>
              <a:ln w="127080">
                <a:solidFill>
                  <a:srgbClr val="fcba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27" name=""/>
              <p:cNvSpPr/>
              <p:nvPr/>
            </p:nvSpPr>
            <p:spPr>
              <a:xfrm>
                <a:off x="2314800" y="5468400"/>
                <a:ext cx="221760" cy="37800"/>
              </a:xfrm>
              <a:custGeom>
                <a:avLst/>
                <a:gdLst/>
                <a:ahLst/>
                <a:rect l="l" t="t" r="r" b="b"/>
                <a:pathLst>
                  <a:path w="122" h="21">
                    <a:moveTo>
                      <a:pt x="0" y="21"/>
                    </a:moveTo>
                    <a:lnTo>
                      <a:pt x="6" y="14"/>
                    </a:lnTo>
                    <a:lnTo>
                      <a:pt x="122" y="0"/>
                    </a:lnTo>
                    <a:lnTo>
                      <a:pt x="115" y="7"/>
                    </a:lnTo>
                    <a:lnTo>
                      <a:pt x="0" y="21"/>
                    </a:lnTo>
                    <a:close/>
                  </a:path>
                </a:pathLst>
              </a:custGeom>
              <a:noFill/>
              <a:ln w="127080">
                <a:solidFill>
                  <a:srgbClr val="fcba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28" name=""/>
              <p:cNvSpPr/>
              <p:nvPr/>
            </p:nvSpPr>
            <p:spPr>
              <a:xfrm>
                <a:off x="1066680" y="5472000"/>
                <a:ext cx="209160" cy="24840"/>
              </a:xfrm>
              <a:custGeom>
                <a:avLst/>
                <a:gdLst/>
                <a:ahLst/>
                <a:rect l="l" t="t" r="r" b="b"/>
                <a:pathLst>
                  <a:path w="115" h="14">
                    <a:moveTo>
                      <a:pt x="0" y="14"/>
                    </a:moveTo>
                    <a:lnTo>
                      <a:pt x="6" y="7"/>
                    </a:lnTo>
                    <a:lnTo>
                      <a:pt x="115" y="0"/>
                    </a:lnTo>
                    <a:lnTo>
                      <a:pt x="109" y="7"/>
                    </a:lnTo>
                    <a:lnTo>
                      <a:pt x="0" y="14"/>
                    </a:lnTo>
                    <a:close/>
                  </a:path>
                </a:pathLst>
              </a:custGeom>
              <a:noFill/>
              <a:ln w="127080">
                <a:solidFill>
                  <a:srgbClr val="fcba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29" name=""/>
              <p:cNvSpPr/>
              <p:nvPr/>
            </p:nvSpPr>
            <p:spPr>
              <a:xfrm>
                <a:off x="1265040" y="5472000"/>
                <a:ext cx="221760" cy="24840"/>
              </a:xfrm>
              <a:custGeom>
                <a:avLst/>
                <a:gdLst/>
                <a:ahLst/>
                <a:rect l="l" t="t" r="r" b="b"/>
                <a:pathLst>
                  <a:path w="122" h="14">
                    <a:moveTo>
                      <a:pt x="0" y="7"/>
                    </a:moveTo>
                    <a:lnTo>
                      <a:pt x="6" y="0"/>
                    </a:lnTo>
                    <a:lnTo>
                      <a:pt x="122" y="7"/>
                    </a:lnTo>
                    <a:lnTo>
                      <a:pt x="115" y="14"/>
                    </a:lnTo>
                    <a:lnTo>
                      <a:pt x="0" y="7"/>
                    </a:lnTo>
                    <a:close/>
                  </a:path>
                </a:pathLst>
              </a:custGeom>
              <a:noFill/>
              <a:ln w="127080">
                <a:solidFill>
                  <a:srgbClr val="fcba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30" name=""/>
              <p:cNvSpPr/>
              <p:nvPr/>
            </p:nvSpPr>
            <p:spPr>
              <a:xfrm>
                <a:off x="1474200" y="5484960"/>
                <a:ext cx="221760" cy="12240"/>
              </a:xfrm>
              <a:custGeom>
                <a:avLst/>
                <a:gdLst/>
                <a:ahLst/>
                <a:rect l="l" t="t" r="r" b="b"/>
                <a:pathLst>
                  <a:path w="122" h="7">
                    <a:moveTo>
                      <a:pt x="0" y="7"/>
                    </a:moveTo>
                    <a:lnTo>
                      <a:pt x="7" y="0"/>
                    </a:lnTo>
                    <a:lnTo>
                      <a:pt x="122" y="0"/>
                    </a:lnTo>
                    <a:lnTo>
                      <a:pt x="116" y="7"/>
                    </a:lnTo>
                    <a:lnTo>
                      <a:pt x="0" y="7"/>
                    </a:lnTo>
                    <a:close/>
                  </a:path>
                </a:pathLst>
              </a:custGeom>
              <a:noFill/>
              <a:ln w="127080">
                <a:solidFill>
                  <a:srgbClr val="fcba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931" name=""/>
              <p:cNvSpPr/>
              <p:nvPr/>
            </p:nvSpPr>
            <p:spPr>
              <a:xfrm>
                <a:off x="1685160" y="5484960"/>
                <a:ext cx="220320" cy="24840"/>
              </a:xfrm>
              <a:custGeom>
                <a:avLst/>
                <a:gdLst/>
                <a:ahLst/>
                <a:rect l="l" t="t" r="r" b="b"/>
                <a:pathLst>
                  <a:path w="121" h="14">
                    <a:moveTo>
                      <a:pt x="0" y="7"/>
                    </a:moveTo>
                    <a:lnTo>
                      <a:pt x="6" y="0"/>
                    </a:lnTo>
                    <a:lnTo>
                      <a:pt x="121" y="7"/>
                    </a:lnTo>
                    <a:lnTo>
                      <a:pt x="115" y="14"/>
                    </a:lnTo>
                    <a:lnTo>
                      <a:pt x="0" y="7"/>
                    </a:lnTo>
                    <a:close/>
                  </a:path>
                </a:pathLst>
              </a:custGeom>
              <a:noFill/>
              <a:ln w="127080">
                <a:solidFill>
                  <a:srgbClr val="fcba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32" name=""/>
              <p:cNvSpPr/>
              <p:nvPr/>
            </p:nvSpPr>
            <p:spPr>
              <a:xfrm>
                <a:off x="1894320" y="5497200"/>
                <a:ext cx="221760" cy="12600"/>
              </a:xfrm>
              <a:custGeom>
                <a:avLst/>
                <a:gdLst/>
                <a:ahLst/>
                <a:rect l="l" t="t" r="r" b="b"/>
                <a:pathLst>
                  <a:path w="122" h="7">
                    <a:moveTo>
                      <a:pt x="0" y="7"/>
                    </a:moveTo>
                    <a:lnTo>
                      <a:pt x="6" y="0"/>
                    </a:lnTo>
                    <a:lnTo>
                      <a:pt x="122" y="0"/>
                    </a:lnTo>
                    <a:lnTo>
                      <a:pt x="116" y="7"/>
                    </a:lnTo>
                    <a:lnTo>
                      <a:pt x="0" y="7"/>
                    </a:lnTo>
                    <a:close/>
                  </a:path>
                </a:pathLst>
              </a:custGeom>
              <a:noFill/>
              <a:ln w="127080">
                <a:solidFill>
                  <a:srgbClr val="fcba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3" name=""/>
              <p:cNvSpPr/>
              <p:nvPr/>
            </p:nvSpPr>
            <p:spPr>
              <a:xfrm>
                <a:off x="2523960" y="5484960"/>
                <a:ext cx="221760" cy="12240"/>
              </a:xfrm>
              <a:custGeom>
                <a:avLst/>
                <a:gdLst/>
                <a:ahLst/>
                <a:rect l="l" t="t" r="r" b="b"/>
                <a:pathLst>
                  <a:path w="122" h="7">
                    <a:moveTo>
                      <a:pt x="0" y="7"/>
                    </a:moveTo>
                    <a:lnTo>
                      <a:pt x="7" y="0"/>
                    </a:lnTo>
                    <a:lnTo>
                      <a:pt x="122" y="0"/>
                    </a:lnTo>
                    <a:lnTo>
                      <a:pt x="116" y="7"/>
                    </a:lnTo>
                    <a:lnTo>
                      <a:pt x="0" y="7"/>
                    </a:lnTo>
                    <a:close/>
                  </a:path>
                </a:pathLst>
              </a:custGeom>
              <a:noFill/>
              <a:ln w="127080">
                <a:solidFill>
                  <a:srgbClr val="fcba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934" name=""/>
              <p:cNvSpPr/>
              <p:nvPr/>
            </p:nvSpPr>
            <p:spPr>
              <a:xfrm>
                <a:off x="2735280" y="5459400"/>
                <a:ext cx="219600" cy="37800"/>
              </a:xfrm>
              <a:custGeom>
                <a:avLst/>
                <a:gdLst/>
                <a:ahLst/>
                <a:rect l="l" t="t" r="r" b="b"/>
                <a:pathLst>
                  <a:path w="121" h="21">
                    <a:moveTo>
                      <a:pt x="0" y="21"/>
                    </a:moveTo>
                    <a:lnTo>
                      <a:pt x="6" y="14"/>
                    </a:lnTo>
                    <a:lnTo>
                      <a:pt x="121" y="0"/>
                    </a:lnTo>
                    <a:lnTo>
                      <a:pt x="109" y="0"/>
                    </a:lnTo>
                    <a:lnTo>
                      <a:pt x="0" y="21"/>
                    </a:lnTo>
                    <a:close/>
                  </a:path>
                </a:pathLst>
              </a:custGeom>
              <a:noFill/>
              <a:ln w="127080">
                <a:solidFill>
                  <a:srgbClr val="fcba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35" name=""/>
              <p:cNvSpPr/>
              <p:nvPr/>
            </p:nvSpPr>
            <p:spPr>
              <a:xfrm>
                <a:off x="2933280" y="5420880"/>
                <a:ext cx="221760" cy="38160"/>
              </a:xfrm>
              <a:custGeom>
                <a:avLst/>
                <a:gdLst/>
                <a:ahLst/>
                <a:rect l="l" t="t" r="r" b="b"/>
                <a:pathLst>
                  <a:path w="122" h="21">
                    <a:moveTo>
                      <a:pt x="0" y="21"/>
                    </a:moveTo>
                    <a:lnTo>
                      <a:pt x="12" y="21"/>
                    </a:lnTo>
                    <a:lnTo>
                      <a:pt x="122" y="0"/>
                    </a:lnTo>
                    <a:lnTo>
                      <a:pt x="116" y="7"/>
                    </a:lnTo>
                    <a:lnTo>
                      <a:pt x="0" y="21"/>
                    </a:lnTo>
                    <a:close/>
                  </a:path>
                </a:pathLst>
              </a:custGeom>
              <a:noFill/>
              <a:ln w="127080">
                <a:solidFill>
                  <a:srgbClr val="fcba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36" name=""/>
              <p:cNvSpPr/>
              <p:nvPr/>
            </p:nvSpPr>
            <p:spPr>
              <a:xfrm>
                <a:off x="3144600" y="5393880"/>
                <a:ext cx="219600" cy="39960"/>
              </a:xfrm>
              <a:custGeom>
                <a:avLst/>
                <a:gdLst/>
                <a:ahLst/>
                <a:rect l="l" t="t" r="r" b="b"/>
                <a:pathLst>
                  <a:path w="121" h="22">
                    <a:moveTo>
                      <a:pt x="0" y="22"/>
                    </a:moveTo>
                    <a:lnTo>
                      <a:pt x="6" y="15"/>
                    </a:lnTo>
                    <a:lnTo>
                      <a:pt x="121" y="0"/>
                    </a:lnTo>
                    <a:lnTo>
                      <a:pt x="115" y="7"/>
                    </a:lnTo>
                    <a:lnTo>
                      <a:pt x="0" y="22"/>
                    </a:lnTo>
                    <a:close/>
                  </a:path>
                </a:pathLst>
              </a:custGeom>
              <a:noFill/>
              <a:ln w="127080">
                <a:solidFill>
                  <a:srgbClr val="fcba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937" name=""/>
              <p:cNvSpPr/>
              <p:nvPr/>
            </p:nvSpPr>
            <p:spPr>
              <a:xfrm>
                <a:off x="3354120" y="5380920"/>
                <a:ext cx="220320" cy="25200"/>
              </a:xfrm>
              <a:custGeom>
                <a:avLst/>
                <a:gdLst/>
                <a:ahLst/>
                <a:rect l="l" t="t" r="r" b="b"/>
                <a:pathLst>
                  <a:path w="121" h="14">
                    <a:moveTo>
                      <a:pt x="0" y="14"/>
                    </a:moveTo>
                    <a:lnTo>
                      <a:pt x="6" y="7"/>
                    </a:lnTo>
                    <a:lnTo>
                      <a:pt x="121" y="0"/>
                    </a:lnTo>
                    <a:lnTo>
                      <a:pt x="115" y="7"/>
                    </a:lnTo>
                    <a:lnTo>
                      <a:pt x="0" y="14"/>
                    </a:lnTo>
                    <a:close/>
                  </a:path>
                </a:pathLst>
              </a:custGeom>
              <a:noFill/>
              <a:ln w="127080">
                <a:solidFill>
                  <a:srgbClr val="fcba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938" name=""/>
              <p:cNvSpPr/>
              <p:nvPr/>
            </p:nvSpPr>
            <p:spPr>
              <a:xfrm>
                <a:off x="3563280" y="5368320"/>
                <a:ext cx="221760" cy="25200"/>
              </a:xfrm>
              <a:custGeom>
                <a:avLst/>
                <a:gdLst/>
                <a:ahLst/>
                <a:rect l="l" t="t" r="r" b="b"/>
                <a:pathLst>
                  <a:path w="122" h="14">
                    <a:moveTo>
                      <a:pt x="0" y="14"/>
                    </a:moveTo>
                    <a:lnTo>
                      <a:pt x="6" y="7"/>
                    </a:lnTo>
                    <a:lnTo>
                      <a:pt x="122" y="0"/>
                    </a:lnTo>
                    <a:lnTo>
                      <a:pt x="116" y="0"/>
                    </a:lnTo>
                    <a:lnTo>
                      <a:pt x="0" y="14"/>
                    </a:lnTo>
                    <a:close/>
                  </a:path>
                </a:pathLst>
              </a:custGeom>
              <a:noFill/>
              <a:ln w="127080">
                <a:solidFill>
                  <a:srgbClr val="fcba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939" name=""/>
              <p:cNvSpPr/>
              <p:nvPr/>
            </p:nvSpPr>
            <p:spPr>
              <a:xfrm>
                <a:off x="3774600" y="5368320"/>
                <a:ext cx="219600" cy="12600"/>
              </a:xfrm>
              <a:custGeom>
                <a:avLst/>
                <a:gdLst/>
                <a:ahLst/>
                <a:rect l="l" t="t" r="r" b="b"/>
                <a:pathLst>
                  <a:path w="121" h="7">
                    <a:moveTo>
                      <a:pt x="0" y="0"/>
                    </a:moveTo>
                    <a:lnTo>
                      <a:pt x="6" y="0"/>
                    </a:lnTo>
                    <a:lnTo>
                      <a:pt x="121" y="7"/>
                    </a:lnTo>
                    <a:lnTo>
                      <a:pt x="115" y="7"/>
                    </a:lnTo>
                    <a:lnTo>
                      <a:pt x="0" y="0"/>
                    </a:lnTo>
                    <a:close/>
                  </a:path>
                </a:pathLst>
              </a:custGeom>
              <a:noFill/>
              <a:ln w="127080">
                <a:solidFill>
                  <a:srgbClr val="fcba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0" name=""/>
              <p:cNvSpPr/>
              <p:nvPr/>
            </p:nvSpPr>
            <p:spPr>
              <a:xfrm>
                <a:off x="3983760" y="5317560"/>
                <a:ext cx="221760" cy="63360"/>
              </a:xfrm>
              <a:custGeom>
                <a:avLst/>
                <a:gdLst/>
                <a:ahLst/>
                <a:rect l="l" t="t" r="r" b="b"/>
                <a:pathLst>
                  <a:path w="122" h="35">
                    <a:moveTo>
                      <a:pt x="0" y="35"/>
                    </a:moveTo>
                    <a:lnTo>
                      <a:pt x="6" y="35"/>
                    </a:lnTo>
                    <a:lnTo>
                      <a:pt x="122" y="0"/>
                    </a:lnTo>
                    <a:lnTo>
                      <a:pt x="116" y="7"/>
                    </a:lnTo>
                    <a:lnTo>
                      <a:pt x="0" y="35"/>
                    </a:lnTo>
                    <a:close/>
                  </a:path>
                </a:pathLst>
              </a:custGeom>
              <a:noFill/>
              <a:ln w="127080">
                <a:solidFill>
                  <a:srgbClr val="fcba0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941" name=""/>
              <p:cNvSpPr/>
              <p:nvPr/>
            </p:nvSpPr>
            <p:spPr>
              <a:xfrm>
                <a:off x="4194720" y="5292000"/>
                <a:ext cx="220320" cy="38160"/>
              </a:xfrm>
              <a:custGeom>
                <a:avLst/>
                <a:gdLst/>
                <a:ahLst/>
                <a:rect l="l" t="t" r="r" b="b"/>
                <a:pathLst>
                  <a:path w="121" h="21">
                    <a:moveTo>
                      <a:pt x="0" y="21"/>
                    </a:moveTo>
                    <a:lnTo>
                      <a:pt x="6" y="14"/>
                    </a:lnTo>
                    <a:lnTo>
                      <a:pt x="121" y="0"/>
                    </a:lnTo>
                    <a:lnTo>
                      <a:pt x="115" y="7"/>
                    </a:lnTo>
                    <a:lnTo>
                      <a:pt x="0" y="21"/>
                    </a:lnTo>
                    <a:close/>
                  </a:path>
                </a:pathLst>
              </a:custGeom>
              <a:noFill/>
              <a:ln w="127080">
                <a:solidFill>
                  <a:srgbClr val="fcba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42" name=""/>
              <p:cNvSpPr/>
              <p:nvPr/>
            </p:nvSpPr>
            <p:spPr>
              <a:xfrm>
                <a:off x="4403880" y="5252040"/>
                <a:ext cx="220320" cy="52560"/>
              </a:xfrm>
              <a:custGeom>
                <a:avLst/>
                <a:gdLst/>
                <a:ahLst/>
                <a:rect l="l" t="t" r="r" b="b"/>
                <a:pathLst>
                  <a:path w="121" h="29">
                    <a:moveTo>
                      <a:pt x="0" y="29"/>
                    </a:moveTo>
                    <a:lnTo>
                      <a:pt x="6" y="22"/>
                    </a:lnTo>
                    <a:lnTo>
                      <a:pt x="121" y="0"/>
                    </a:lnTo>
                    <a:lnTo>
                      <a:pt x="115" y="7"/>
                    </a:lnTo>
                    <a:lnTo>
                      <a:pt x="0" y="29"/>
                    </a:lnTo>
                    <a:close/>
                  </a:path>
                </a:pathLst>
              </a:custGeom>
              <a:noFill/>
              <a:ln w="127080">
                <a:solidFill>
                  <a:srgbClr val="fcba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43" name=""/>
              <p:cNvSpPr/>
              <p:nvPr/>
            </p:nvSpPr>
            <p:spPr>
              <a:xfrm>
                <a:off x="4613400" y="5226480"/>
                <a:ext cx="210600" cy="38160"/>
              </a:xfrm>
              <a:custGeom>
                <a:avLst/>
                <a:gdLst/>
                <a:ahLst/>
                <a:rect l="l" t="t" r="r" b="b"/>
                <a:pathLst>
                  <a:path w="116" h="21">
                    <a:moveTo>
                      <a:pt x="0" y="21"/>
                    </a:moveTo>
                    <a:lnTo>
                      <a:pt x="6" y="14"/>
                    </a:lnTo>
                    <a:lnTo>
                      <a:pt x="116" y="0"/>
                    </a:lnTo>
                    <a:lnTo>
                      <a:pt x="110" y="7"/>
                    </a:lnTo>
                    <a:lnTo>
                      <a:pt x="0" y="21"/>
                    </a:lnTo>
                    <a:close/>
                  </a:path>
                </a:pathLst>
              </a:custGeom>
              <a:noFill/>
              <a:ln w="127080">
                <a:solidFill>
                  <a:srgbClr val="fcba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44" name=""/>
              <p:cNvSpPr/>
              <p:nvPr/>
            </p:nvSpPr>
            <p:spPr>
              <a:xfrm>
                <a:off x="4813560" y="5148720"/>
                <a:ext cx="219600" cy="90360"/>
              </a:xfrm>
              <a:custGeom>
                <a:avLst/>
                <a:gdLst/>
                <a:ahLst/>
                <a:rect l="l" t="t" r="r" b="b"/>
                <a:pathLst>
                  <a:path w="121" h="50">
                    <a:moveTo>
                      <a:pt x="0" y="50"/>
                    </a:moveTo>
                    <a:lnTo>
                      <a:pt x="6" y="43"/>
                    </a:lnTo>
                    <a:lnTo>
                      <a:pt x="121" y="0"/>
                    </a:lnTo>
                    <a:lnTo>
                      <a:pt x="115" y="8"/>
                    </a:lnTo>
                    <a:lnTo>
                      <a:pt x="0" y="50"/>
                    </a:lnTo>
                    <a:close/>
                  </a:path>
                </a:pathLst>
              </a:custGeom>
              <a:noFill/>
              <a:ln w="127080">
                <a:solidFill>
                  <a:srgbClr val="fcba00"/>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45" name=""/>
              <p:cNvSpPr/>
              <p:nvPr/>
            </p:nvSpPr>
            <p:spPr>
              <a:xfrm>
                <a:off x="5022720" y="5084640"/>
                <a:ext cx="221760" cy="78120"/>
              </a:xfrm>
              <a:custGeom>
                <a:avLst/>
                <a:gdLst/>
                <a:ahLst/>
                <a:rect l="l" t="t" r="r" b="b"/>
                <a:pathLst>
                  <a:path w="122" h="43">
                    <a:moveTo>
                      <a:pt x="0" y="43"/>
                    </a:moveTo>
                    <a:lnTo>
                      <a:pt x="6" y="35"/>
                    </a:lnTo>
                    <a:lnTo>
                      <a:pt x="122" y="0"/>
                    </a:lnTo>
                    <a:lnTo>
                      <a:pt x="115" y="7"/>
                    </a:lnTo>
                    <a:lnTo>
                      <a:pt x="0" y="43"/>
                    </a:lnTo>
                    <a:close/>
                  </a:path>
                </a:pathLst>
              </a:custGeom>
              <a:noFill/>
              <a:ln w="127080">
                <a:solidFill>
                  <a:srgbClr val="fcba00"/>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946" name=""/>
              <p:cNvSpPr/>
              <p:nvPr/>
            </p:nvSpPr>
            <p:spPr>
              <a:xfrm>
                <a:off x="5231880" y="5019480"/>
                <a:ext cx="221760" cy="77760"/>
              </a:xfrm>
              <a:custGeom>
                <a:avLst/>
                <a:gdLst/>
                <a:ahLst/>
                <a:rect l="l" t="t" r="r" b="b"/>
                <a:pathLst>
                  <a:path w="122" h="43">
                    <a:moveTo>
                      <a:pt x="0" y="43"/>
                    </a:moveTo>
                    <a:lnTo>
                      <a:pt x="7" y="36"/>
                    </a:lnTo>
                    <a:lnTo>
                      <a:pt x="122" y="0"/>
                    </a:lnTo>
                    <a:lnTo>
                      <a:pt x="116" y="7"/>
                    </a:lnTo>
                    <a:lnTo>
                      <a:pt x="0" y="43"/>
                    </a:lnTo>
                    <a:close/>
                  </a:path>
                </a:pathLst>
              </a:custGeom>
              <a:noFill/>
              <a:ln w="127080">
                <a:solidFill>
                  <a:srgbClr val="fcba00"/>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947" name=""/>
              <p:cNvSpPr/>
              <p:nvPr/>
            </p:nvSpPr>
            <p:spPr>
              <a:xfrm>
                <a:off x="5442840" y="5019480"/>
                <a:ext cx="220320" cy="103320"/>
              </a:xfrm>
              <a:custGeom>
                <a:avLst/>
                <a:gdLst/>
                <a:ahLst/>
                <a:rect l="l" t="t" r="r" b="b"/>
                <a:pathLst>
                  <a:path w="121" h="57">
                    <a:moveTo>
                      <a:pt x="0" y="7"/>
                    </a:moveTo>
                    <a:lnTo>
                      <a:pt x="6" y="0"/>
                    </a:lnTo>
                    <a:lnTo>
                      <a:pt x="121" y="50"/>
                    </a:lnTo>
                    <a:lnTo>
                      <a:pt x="115" y="57"/>
                    </a:lnTo>
                    <a:lnTo>
                      <a:pt x="0" y="7"/>
                    </a:lnTo>
                    <a:close/>
                  </a:path>
                </a:pathLst>
              </a:custGeom>
              <a:noFill/>
              <a:ln w="127080">
                <a:solidFill>
                  <a:srgbClr val="fcba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8" name=""/>
              <p:cNvSpPr/>
              <p:nvPr/>
            </p:nvSpPr>
            <p:spPr>
              <a:xfrm>
                <a:off x="5652000" y="5084640"/>
                <a:ext cx="221760" cy="38160"/>
              </a:xfrm>
              <a:custGeom>
                <a:avLst/>
                <a:gdLst/>
                <a:ahLst/>
                <a:rect l="l" t="t" r="r" b="b"/>
                <a:pathLst>
                  <a:path w="122" h="21">
                    <a:moveTo>
                      <a:pt x="0" y="21"/>
                    </a:moveTo>
                    <a:lnTo>
                      <a:pt x="6" y="14"/>
                    </a:lnTo>
                    <a:lnTo>
                      <a:pt x="122" y="0"/>
                    </a:lnTo>
                    <a:lnTo>
                      <a:pt x="116" y="7"/>
                    </a:lnTo>
                    <a:lnTo>
                      <a:pt x="0" y="21"/>
                    </a:lnTo>
                    <a:close/>
                  </a:path>
                </a:pathLst>
              </a:custGeom>
              <a:noFill/>
              <a:ln w="127080">
                <a:solidFill>
                  <a:srgbClr val="fcba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49" name=""/>
              <p:cNvSpPr/>
              <p:nvPr/>
            </p:nvSpPr>
            <p:spPr>
              <a:xfrm>
                <a:off x="5863320" y="5032440"/>
                <a:ext cx="220320" cy="64800"/>
              </a:xfrm>
              <a:custGeom>
                <a:avLst/>
                <a:gdLst/>
                <a:ahLst/>
                <a:rect l="l" t="t" r="r" b="b"/>
                <a:pathLst>
                  <a:path w="121" h="36">
                    <a:moveTo>
                      <a:pt x="0" y="36"/>
                    </a:moveTo>
                    <a:lnTo>
                      <a:pt x="6" y="29"/>
                    </a:lnTo>
                    <a:lnTo>
                      <a:pt x="121" y="0"/>
                    </a:lnTo>
                    <a:lnTo>
                      <a:pt x="115" y="8"/>
                    </a:lnTo>
                    <a:lnTo>
                      <a:pt x="0" y="36"/>
                    </a:lnTo>
                    <a:close/>
                  </a:path>
                </a:pathLst>
              </a:custGeom>
              <a:noFill/>
              <a:ln w="127080">
                <a:solidFill>
                  <a:srgbClr val="fcba00"/>
                </a:solidFill>
                <a:round/>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950" name=""/>
              <p:cNvSpPr/>
              <p:nvPr/>
            </p:nvSpPr>
            <p:spPr>
              <a:xfrm>
                <a:off x="6072480" y="4902840"/>
                <a:ext cx="221760" cy="143640"/>
              </a:xfrm>
              <a:custGeom>
                <a:avLst/>
                <a:gdLst/>
                <a:ahLst/>
                <a:rect l="l" t="t" r="r" b="b"/>
                <a:pathLst>
                  <a:path w="122" h="79">
                    <a:moveTo>
                      <a:pt x="0" y="79"/>
                    </a:moveTo>
                    <a:lnTo>
                      <a:pt x="6" y="71"/>
                    </a:lnTo>
                    <a:lnTo>
                      <a:pt x="122" y="0"/>
                    </a:lnTo>
                    <a:lnTo>
                      <a:pt x="115" y="0"/>
                    </a:lnTo>
                    <a:lnTo>
                      <a:pt x="0" y="79"/>
                    </a:lnTo>
                    <a:close/>
                  </a:path>
                </a:pathLst>
              </a:custGeom>
              <a:noFill/>
              <a:ln w="127080">
                <a:solidFill>
                  <a:srgbClr val="fcba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1" name=""/>
              <p:cNvSpPr/>
              <p:nvPr/>
            </p:nvSpPr>
            <p:spPr>
              <a:xfrm>
                <a:off x="6282000" y="4902840"/>
                <a:ext cx="210960" cy="52560"/>
              </a:xfrm>
              <a:custGeom>
                <a:avLst/>
                <a:gdLst/>
                <a:ahLst/>
                <a:rect l="l" t="t" r="r" b="b"/>
                <a:pathLst>
                  <a:path w="116" h="29">
                    <a:moveTo>
                      <a:pt x="0" y="0"/>
                    </a:moveTo>
                    <a:lnTo>
                      <a:pt x="7" y="0"/>
                    </a:lnTo>
                    <a:lnTo>
                      <a:pt x="116" y="22"/>
                    </a:lnTo>
                    <a:lnTo>
                      <a:pt x="110" y="29"/>
                    </a:lnTo>
                    <a:lnTo>
                      <a:pt x="0" y="0"/>
                    </a:lnTo>
                    <a:close/>
                  </a:path>
                </a:pathLst>
              </a:custGeom>
              <a:noFill/>
              <a:ln w="127080">
                <a:solidFill>
                  <a:srgbClr val="fcba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52" name=""/>
              <p:cNvSpPr/>
              <p:nvPr/>
            </p:nvSpPr>
            <p:spPr>
              <a:xfrm>
                <a:off x="6482160" y="4813920"/>
                <a:ext cx="220320" cy="141480"/>
              </a:xfrm>
              <a:custGeom>
                <a:avLst/>
                <a:gdLst/>
                <a:ahLst/>
                <a:rect l="l" t="t" r="r" b="b"/>
                <a:pathLst>
                  <a:path w="121" h="78">
                    <a:moveTo>
                      <a:pt x="0" y="78"/>
                    </a:moveTo>
                    <a:lnTo>
                      <a:pt x="6" y="71"/>
                    </a:lnTo>
                    <a:lnTo>
                      <a:pt x="121" y="0"/>
                    </a:lnTo>
                    <a:lnTo>
                      <a:pt x="115" y="7"/>
                    </a:lnTo>
                    <a:lnTo>
                      <a:pt x="0" y="78"/>
                    </a:lnTo>
                    <a:close/>
                  </a:path>
                </a:pathLst>
              </a:custGeom>
              <a:noFill/>
              <a:ln w="127080">
                <a:solidFill>
                  <a:srgbClr val="fcba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3" name=""/>
              <p:cNvSpPr/>
              <p:nvPr/>
            </p:nvSpPr>
            <p:spPr>
              <a:xfrm>
                <a:off x="6691320" y="4813920"/>
                <a:ext cx="221760" cy="63720"/>
              </a:xfrm>
              <a:custGeom>
                <a:avLst/>
                <a:gdLst/>
                <a:ahLst/>
                <a:rect l="l" t="t" r="r" b="b"/>
                <a:pathLst>
                  <a:path w="122" h="35">
                    <a:moveTo>
                      <a:pt x="0" y="7"/>
                    </a:moveTo>
                    <a:lnTo>
                      <a:pt x="6" y="0"/>
                    </a:lnTo>
                    <a:lnTo>
                      <a:pt x="122" y="28"/>
                    </a:lnTo>
                    <a:lnTo>
                      <a:pt x="116" y="35"/>
                    </a:lnTo>
                    <a:lnTo>
                      <a:pt x="0" y="7"/>
                    </a:lnTo>
                    <a:close/>
                  </a:path>
                </a:pathLst>
              </a:custGeom>
              <a:noFill/>
              <a:ln w="127080">
                <a:solidFill>
                  <a:srgbClr val="fcba00"/>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954" name=""/>
              <p:cNvSpPr/>
              <p:nvPr/>
            </p:nvSpPr>
            <p:spPr>
              <a:xfrm>
                <a:off x="6902640" y="4761360"/>
                <a:ext cx="220320" cy="116280"/>
              </a:xfrm>
              <a:custGeom>
                <a:avLst/>
                <a:gdLst/>
                <a:ahLst/>
                <a:rect l="l" t="t" r="r" b="b"/>
                <a:pathLst>
                  <a:path w="121" h="64">
                    <a:moveTo>
                      <a:pt x="0" y="64"/>
                    </a:moveTo>
                    <a:lnTo>
                      <a:pt x="6" y="57"/>
                    </a:lnTo>
                    <a:lnTo>
                      <a:pt x="121" y="0"/>
                    </a:lnTo>
                    <a:lnTo>
                      <a:pt x="115" y="7"/>
                    </a:lnTo>
                    <a:lnTo>
                      <a:pt x="0" y="64"/>
                    </a:lnTo>
                    <a:close/>
                  </a:path>
                </a:pathLst>
              </a:custGeom>
              <a:noFill/>
              <a:ln w="127080">
                <a:solidFill>
                  <a:srgbClr val="fcba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5" name=""/>
              <p:cNvSpPr/>
              <p:nvPr/>
            </p:nvSpPr>
            <p:spPr>
              <a:xfrm>
                <a:off x="7111800" y="4710600"/>
                <a:ext cx="220320" cy="63360"/>
              </a:xfrm>
              <a:custGeom>
                <a:avLst/>
                <a:gdLst/>
                <a:ahLst/>
                <a:rect l="l" t="t" r="r" b="b"/>
                <a:pathLst>
                  <a:path w="121" h="35">
                    <a:moveTo>
                      <a:pt x="0" y="35"/>
                    </a:moveTo>
                    <a:lnTo>
                      <a:pt x="6" y="28"/>
                    </a:lnTo>
                    <a:lnTo>
                      <a:pt x="121" y="0"/>
                    </a:lnTo>
                    <a:lnTo>
                      <a:pt x="115" y="7"/>
                    </a:lnTo>
                    <a:lnTo>
                      <a:pt x="0" y="35"/>
                    </a:lnTo>
                    <a:close/>
                  </a:path>
                </a:pathLst>
              </a:custGeom>
              <a:noFill/>
              <a:ln w="127080">
                <a:solidFill>
                  <a:srgbClr val="fcba0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956" name=""/>
              <p:cNvSpPr/>
              <p:nvPr/>
            </p:nvSpPr>
            <p:spPr>
              <a:xfrm>
                <a:off x="7320960" y="4710600"/>
                <a:ext cx="221760" cy="128880"/>
              </a:xfrm>
              <a:custGeom>
                <a:avLst/>
                <a:gdLst/>
                <a:ahLst/>
                <a:rect l="l" t="t" r="r" b="b"/>
                <a:pathLst>
                  <a:path w="122" h="71">
                    <a:moveTo>
                      <a:pt x="0" y="7"/>
                    </a:moveTo>
                    <a:lnTo>
                      <a:pt x="6" y="0"/>
                    </a:lnTo>
                    <a:lnTo>
                      <a:pt x="122" y="64"/>
                    </a:lnTo>
                    <a:lnTo>
                      <a:pt x="116" y="71"/>
                    </a:lnTo>
                    <a:lnTo>
                      <a:pt x="0" y="7"/>
                    </a:lnTo>
                    <a:close/>
                  </a:path>
                </a:pathLst>
              </a:custGeom>
              <a:noFill/>
              <a:ln w="127080">
                <a:solidFill>
                  <a:srgbClr val="fcba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7" name=""/>
              <p:cNvSpPr/>
              <p:nvPr/>
            </p:nvSpPr>
            <p:spPr>
              <a:xfrm>
                <a:off x="7532280" y="4826880"/>
                <a:ext cx="219600" cy="103680"/>
              </a:xfrm>
              <a:custGeom>
                <a:avLst/>
                <a:gdLst/>
                <a:ahLst/>
                <a:rect l="l" t="t" r="r" b="b"/>
                <a:pathLst>
                  <a:path w="121" h="57">
                    <a:moveTo>
                      <a:pt x="0" y="7"/>
                    </a:moveTo>
                    <a:lnTo>
                      <a:pt x="6" y="0"/>
                    </a:lnTo>
                    <a:lnTo>
                      <a:pt x="121" y="50"/>
                    </a:lnTo>
                    <a:lnTo>
                      <a:pt x="115" y="57"/>
                    </a:lnTo>
                    <a:lnTo>
                      <a:pt x="0" y="7"/>
                    </a:lnTo>
                    <a:close/>
                  </a:path>
                </a:pathLst>
              </a:custGeom>
              <a:noFill/>
              <a:ln w="127080">
                <a:solidFill>
                  <a:srgbClr val="fcba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8" name=""/>
              <p:cNvSpPr/>
              <p:nvPr/>
            </p:nvSpPr>
            <p:spPr>
              <a:xfrm>
                <a:off x="7741440" y="4761360"/>
                <a:ext cx="221760" cy="169200"/>
              </a:xfrm>
              <a:custGeom>
                <a:avLst/>
                <a:gdLst/>
                <a:ahLst/>
                <a:rect l="l" t="t" r="r" b="b"/>
                <a:pathLst>
                  <a:path w="122" h="93">
                    <a:moveTo>
                      <a:pt x="0" y="93"/>
                    </a:moveTo>
                    <a:lnTo>
                      <a:pt x="6" y="86"/>
                    </a:lnTo>
                    <a:lnTo>
                      <a:pt x="122" y="0"/>
                    </a:lnTo>
                    <a:lnTo>
                      <a:pt x="116" y="7"/>
                    </a:lnTo>
                    <a:lnTo>
                      <a:pt x="0" y="93"/>
                    </a:lnTo>
                    <a:close/>
                  </a:path>
                </a:pathLst>
              </a:custGeom>
              <a:noFill/>
              <a:ln w="127080">
                <a:solidFill>
                  <a:srgbClr val="fcba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9" name=""/>
              <p:cNvSpPr/>
              <p:nvPr/>
            </p:nvSpPr>
            <p:spPr>
              <a:xfrm>
                <a:off x="7952400" y="4748760"/>
                <a:ext cx="220320" cy="24840"/>
              </a:xfrm>
              <a:custGeom>
                <a:avLst/>
                <a:gdLst/>
                <a:ahLst/>
                <a:rect l="l" t="t" r="r" b="b"/>
                <a:pathLst>
                  <a:path w="121" h="14">
                    <a:moveTo>
                      <a:pt x="0" y="14"/>
                    </a:moveTo>
                    <a:lnTo>
                      <a:pt x="6" y="7"/>
                    </a:lnTo>
                    <a:lnTo>
                      <a:pt x="121" y="0"/>
                    </a:lnTo>
                    <a:lnTo>
                      <a:pt x="109" y="7"/>
                    </a:lnTo>
                    <a:lnTo>
                      <a:pt x="0" y="14"/>
                    </a:lnTo>
                    <a:close/>
                  </a:path>
                </a:pathLst>
              </a:custGeom>
              <a:noFill/>
              <a:ln w="127080">
                <a:solidFill>
                  <a:srgbClr val="fcba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60" name=""/>
              <p:cNvSpPr/>
              <p:nvPr/>
            </p:nvSpPr>
            <p:spPr>
              <a:xfrm>
                <a:off x="8150760" y="4672440"/>
                <a:ext cx="220320" cy="88920"/>
              </a:xfrm>
              <a:custGeom>
                <a:avLst/>
                <a:gdLst/>
                <a:ahLst/>
                <a:rect l="l" t="t" r="r" b="b"/>
                <a:pathLst>
                  <a:path w="121" h="49">
                    <a:moveTo>
                      <a:pt x="0" y="49"/>
                    </a:moveTo>
                    <a:lnTo>
                      <a:pt x="12" y="42"/>
                    </a:lnTo>
                    <a:lnTo>
                      <a:pt x="121" y="0"/>
                    </a:lnTo>
                    <a:lnTo>
                      <a:pt x="115" y="7"/>
                    </a:lnTo>
                    <a:lnTo>
                      <a:pt x="0" y="49"/>
                    </a:lnTo>
                    <a:close/>
                  </a:path>
                </a:pathLst>
              </a:custGeom>
              <a:noFill/>
              <a:ln w="127080">
                <a:solidFill>
                  <a:srgbClr val="fcba00"/>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grpSp>
          <p:nvGrpSpPr>
            <p:cNvPr id="961" name=""/>
            <p:cNvGrpSpPr/>
            <p:nvPr/>
          </p:nvGrpSpPr>
          <p:grpSpPr>
            <a:xfrm>
              <a:off x="1086480" y="4632480"/>
              <a:ext cx="7304400" cy="837360"/>
              <a:chOff x="1086480" y="4632480"/>
              <a:chExt cx="7304400" cy="837360"/>
            </a:xfrm>
          </p:grpSpPr>
          <p:sp>
            <p:nvSpPr>
              <p:cNvPr id="962" name=""/>
              <p:cNvSpPr/>
              <p:nvPr/>
            </p:nvSpPr>
            <p:spPr>
              <a:xfrm>
                <a:off x="2125440" y="5441040"/>
                <a:ext cx="219600" cy="24840"/>
              </a:xfrm>
              <a:custGeom>
                <a:avLst/>
                <a:gdLst/>
                <a:ahLst/>
                <a:rect l="l" t="t" r="r" b="b"/>
                <a:pathLst>
                  <a:path w="121" h="14">
                    <a:moveTo>
                      <a:pt x="0" y="7"/>
                    </a:moveTo>
                    <a:lnTo>
                      <a:pt x="6" y="0"/>
                    </a:lnTo>
                    <a:lnTo>
                      <a:pt x="121" y="7"/>
                    </a:lnTo>
                    <a:lnTo>
                      <a:pt x="115" y="14"/>
                    </a:lnTo>
                    <a:lnTo>
                      <a:pt x="0" y="7"/>
                    </a:lnTo>
                    <a:close/>
                  </a:path>
                </a:pathLst>
              </a:custGeom>
              <a:noFill/>
              <a:ln w="28440">
                <a:solidFill>
                  <a:srgbClr val="ffdc79"/>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63" name=""/>
              <p:cNvSpPr/>
              <p:nvPr/>
            </p:nvSpPr>
            <p:spPr>
              <a:xfrm>
                <a:off x="2334600" y="5428440"/>
                <a:ext cx="221760" cy="37800"/>
              </a:xfrm>
              <a:custGeom>
                <a:avLst/>
                <a:gdLst/>
                <a:ahLst/>
                <a:rect l="l" t="t" r="r" b="b"/>
                <a:pathLst>
                  <a:path w="122" h="21">
                    <a:moveTo>
                      <a:pt x="0" y="21"/>
                    </a:moveTo>
                    <a:lnTo>
                      <a:pt x="6" y="14"/>
                    </a:lnTo>
                    <a:lnTo>
                      <a:pt x="122" y="0"/>
                    </a:lnTo>
                    <a:lnTo>
                      <a:pt x="115" y="7"/>
                    </a:lnTo>
                    <a:lnTo>
                      <a:pt x="0" y="21"/>
                    </a:lnTo>
                    <a:close/>
                  </a:path>
                </a:pathLst>
              </a:custGeom>
              <a:noFill/>
              <a:ln w="28440">
                <a:solidFill>
                  <a:srgbClr val="ffdc79"/>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64" name=""/>
              <p:cNvSpPr/>
              <p:nvPr/>
            </p:nvSpPr>
            <p:spPr>
              <a:xfrm>
                <a:off x="1086480" y="5432040"/>
                <a:ext cx="209160" cy="24840"/>
              </a:xfrm>
              <a:custGeom>
                <a:avLst/>
                <a:gdLst/>
                <a:ahLst/>
                <a:rect l="l" t="t" r="r" b="b"/>
                <a:pathLst>
                  <a:path w="115" h="14">
                    <a:moveTo>
                      <a:pt x="0" y="14"/>
                    </a:moveTo>
                    <a:lnTo>
                      <a:pt x="6" y="7"/>
                    </a:lnTo>
                    <a:lnTo>
                      <a:pt x="115" y="0"/>
                    </a:lnTo>
                    <a:lnTo>
                      <a:pt x="109" y="7"/>
                    </a:lnTo>
                    <a:lnTo>
                      <a:pt x="0" y="14"/>
                    </a:lnTo>
                    <a:close/>
                  </a:path>
                </a:pathLst>
              </a:custGeom>
              <a:noFill/>
              <a:ln w="28440">
                <a:solidFill>
                  <a:srgbClr val="ffdc79"/>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65" name=""/>
              <p:cNvSpPr/>
              <p:nvPr/>
            </p:nvSpPr>
            <p:spPr>
              <a:xfrm>
                <a:off x="1284840" y="5432040"/>
                <a:ext cx="221760" cy="24840"/>
              </a:xfrm>
              <a:custGeom>
                <a:avLst/>
                <a:gdLst/>
                <a:ahLst/>
                <a:rect l="l" t="t" r="r" b="b"/>
                <a:pathLst>
                  <a:path w="122" h="14">
                    <a:moveTo>
                      <a:pt x="0" y="7"/>
                    </a:moveTo>
                    <a:lnTo>
                      <a:pt x="6" y="0"/>
                    </a:lnTo>
                    <a:lnTo>
                      <a:pt x="122" y="7"/>
                    </a:lnTo>
                    <a:lnTo>
                      <a:pt x="115" y="14"/>
                    </a:lnTo>
                    <a:lnTo>
                      <a:pt x="0" y="7"/>
                    </a:lnTo>
                    <a:close/>
                  </a:path>
                </a:pathLst>
              </a:custGeom>
              <a:noFill/>
              <a:ln w="28440">
                <a:solidFill>
                  <a:srgbClr val="ffdc79"/>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66" name=""/>
              <p:cNvSpPr/>
              <p:nvPr/>
            </p:nvSpPr>
            <p:spPr>
              <a:xfrm>
                <a:off x="1494000" y="5445000"/>
                <a:ext cx="221760" cy="12240"/>
              </a:xfrm>
              <a:custGeom>
                <a:avLst/>
                <a:gdLst/>
                <a:ahLst/>
                <a:rect l="l" t="t" r="r" b="b"/>
                <a:pathLst>
                  <a:path w="122" h="7">
                    <a:moveTo>
                      <a:pt x="0" y="7"/>
                    </a:moveTo>
                    <a:lnTo>
                      <a:pt x="7" y="0"/>
                    </a:lnTo>
                    <a:lnTo>
                      <a:pt x="122" y="0"/>
                    </a:lnTo>
                    <a:lnTo>
                      <a:pt x="116" y="7"/>
                    </a:lnTo>
                    <a:lnTo>
                      <a:pt x="0" y="7"/>
                    </a:lnTo>
                    <a:close/>
                  </a:path>
                </a:pathLst>
              </a:custGeom>
              <a:noFill/>
              <a:ln w="28440">
                <a:solidFill>
                  <a:srgbClr val="ffdc79"/>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967" name=""/>
              <p:cNvSpPr/>
              <p:nvPr/>
            </p:nvSpPr>
            <p:spPr>
              <a:xfrm>
                <a:off x="1704960" y="5445000"/>
                <a:ext cx="220320" cy="24840"/>
              </a:xfrm>
              <a:custGeom>
                <a:avLst/>
                <a:gdLst/>
                <a:ahLst/>
                <a:rect l="l" t="t" r="r" b="b"/>
                <a:pathLst>
                  <a:path w="121" h="14">
                    <a:moveTo>
                      <a:pt x="0" y="7"/>
                    </a:moveTo>
                    <a:lnTo>
                      <a:pt x="6" y="0"/>
                    </a:lnTo>
                    <a:lnTo>
                      <a:pt x="121" y="7"/>
                    </a:lnTo>
                    <a:lnTo>
                      <a:pt x="115" y="14"/>
                    </a:lnTo>
                    <a:lnTo>
                      <a:pt x="0" y="7"/>
                    </a:lnTo>
                    <a:close/>
                  </a:path>
                </a:pathLst>
              </a:custGeom>
              <a:noFill/>
              <a:ln w="28440">
                <a:solidFill>
                  <a:srgbClr val="ffdc79"/>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68" name=""/>
              <p:cNvSpPr/>
              <p:nvPr/>
            </p:nvSpPr>
            <p:spPr>
              <a:xfrm>
                <a:off x="1914120" y="5457240"/>
                <a:ext cx="221760" cy="12600"/>
              </a:xfrm>
              <a:custGeom>
                <a:avLst/>
                <a:gdLst/>
                <a:ahLst/>
                <a:rect l="l" t="t" r="r" b="b"/>
                <a:pathLst>
                  <a:path w="122" h="7">
                    <a:moveTo>
                      <a:pt x="0" y="7"/>
                    </a:moveTo>
                    <a:lnTo>
                      <a:pt x="6" y="0"/>
                    </a:lnTo>
                    <a:lnTo>
                      <a:pt x="122" y="0"/>
                    </a:lnTo>
                    <a:lnTo>
                      <a:pt x="116" y="7"/>
                    </a:lnTo>
                    <a:lnTo>
                      <a:pt x="0" y="7"/>
                    </a:lnTo>
                    <a:close/>
                  </a:path>
                </a:pathLst>
              </a:custGeom>
              <a:noFill/>
              <a:ln w="28440">
                <a:solidFill>
                  <a:srgbClr val="ffdc79"/>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69" name=""/>
              <p:cNvSpPr/>
              <p:nvPr/>
            </p:nvSpPr>
            <p:spPr>
              <a:xfrm>
                <a:off x="2543760" y="5445000"/>
                <a:ext cx="221760" cy="12240"/>
              </a:xfrm>
              <a:custGeom>
                <a:avLst/>
                <a:gdLst/>
                <a:ahLst/>
                <a:rect l="l" t="t" r="r" b="b"/>
                <a:pathLst>
                  <a:path w="122" h="7">
                    <a:moveTo>
                      <a:pt x="0" y="7"/>
                    </a:moveTo>
                    <a:lnTo>
                      <a:pt x="7" y="0"/>
                    </a:lnTo>
                    <a:lnTo>
                      <a:pt x="122" y="0"/>
                    </a:lnTo>
                    <a:lnTo>
                      <a:pt x="116" y="7"/>
                    </a:lnTo>
                    <a:lnTo>
                      <a:pt x="0" y="7"/>
                    </a:lnTo>
                    <a:close/>
                  </a:path>
                </a:pathLst>
              </a:custGeom>
              <a:noFill/>
              <a:ln w="28440">
                <a:solidFill>
                  <a:srgbClr val="ffdc79"/>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970" name=""/>
              <p:cNvSpPr/>
              <p:nvPr/>
            </p:nvSpPr>
            <p:spPr>
              <a:xfrm>
                <a:off x="2755080" y="5419440"/>
                <a:ext cx="219600" cy="37800"/>
              </a:xfrm>
              <a:custGeom>
                <a:avLst/>
                <a:gdLst/>
                <a:ahLst/>
                <a:rect l="l" t="t" r="r" b="b"/>
                <a:pathLst>
                  <a:path w="121" h="21">
                    <a:moveTo>
                      <a:pt x="0" y="21"/>
                    </a:moveTo>
                    <a:lnTo>
                      <a:pt x="6" y="14"/>
                    </a:lnTo>
                    <a:lnTo>
                      <a:pt x="121" y="0"/>
                    </a:lnTo>
                    <a:lnTo>
                      <a:pt x="109" y="0"/>
                    </a:lnTo>
                    <a:lnTo>
                      <a:pt x="0" y="21"/>
                    </a:lnTo>
                    <a:close/>
                  </a:path>
                </a:pathLst>
              </a:custGeom>
              <a:noFill/>
              <a:ln w="28440">
                <a:solidFill>
                  <a:srgbClr val="ffdc79"/>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71" name=""/>
              <p:cNvSpPr/>
              <p:nvPr/>
            </p:nvSpPr>
            <p:spPr>
              <a:xfrm>
                <a:off x="2953080" y="5380920"/>
                <a:ext cx="221760" cy="38160"/>
              </a:xfrm>
              <a:custGeom>
                <a:avLst/>
                <a:gdLst/>
                <a:ahLst/>
                <a:rect l="l" t="t" r="r" b="b"/>
                <a:pathLst>
                  <a:path w="122" h="21">
                    <a:moveTo>
                      <a:pt x="0" y="21"/>
                    </a:moveTo>
                    <a:lnTo>
                      <a:pt x="12" y="21"/>
                    </a:lnTo>
                    <a:lnTo>
                      <a:pt x="122" y="0"/>
                    </a:lnTo>
                    <a:lnTo>
                      <a:pt x="116" y="7"/>
                    </a:lnTo>
                    <a:lnTo>
                      <a:pt x="0" y="21"/>
                    </a:lnTo>
                    <a:close/>
                  </a:path>
                </a:pathLst>
              </a:custGeom>
              <a:noFill/>
              <a:ln w="28440">
                <a:solidFill>
                  <a:srgbClr val="ffdc79"/>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72" name=""/>
              <p:cNvSpPr/>
              <p:nvPr/>
            </p:nvSpPr>
            <p:spPr>
              <a:xfrm>
                <a:off x="3164400" y="5353920"/>
                <a:ext cx="219600" cy="39960"/>
              </a:xfrm>
              <a:custGeom>
                <a:avLst/>
                <a:gdLst/>
                <a:ahLst/>
                <a:rect l="l" t="t" r="r" b="b"/>
                <a:pathLst>
                  <a:path w="121" h="22">
                    <a:moveTo>
                      <a:pt x="0" y="22"/>
                    </a:moveTo>
                    <a:lnTo>
                      <a:pt x="6" y="15"/>
                    </a:lnTo>
                    <a:lnTo>
                      <a:pt x="121" y="0"/>
                    </a:lnTo>
                    <a:lnTo>
                      <a:pt x="115" y="7"/>
                    </a:lnTo>
                    <a:lnTo>
                      <a:pt x="0" y="22"/>
                    </a:lnTo>
                    <a:close/>
                  </a:path>
                </a:pathLst>
              </a:custGeom>
              <a:noFill/>
              <a:ln w="28440">
                <a:solidFill>
                  <a:srgbClr val="ffdc79"/>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973" name=""/>
              <p:cNvSpPr/>
              <p:nvPr/>
            </p:nvSpPr>
            <p:spPr>
              <a:xfrm>
                <a:off x="3373920" y="5340960"/>
                <a:ext cx="220320" cy="25200"/>
              </a:xfrm>
              <a:custGeom>
                <a:avLst/>
                <a:gdLst/>
                <a:ahLst/>
                <a:rect l="l" t="t" r="r" b="b"/>
                <a:pathLst>
                  <a:path w="121" h="14">
                    <a:moveTo>
                      <a:pt x="0" y="14"/>
                    </a:moveTo>
                    <a:lnTo>
                      <a:pt x="6" y="7"/>
                    </a:lnTo>
                    <a:lnTo>
                      <a:pt x="121" y="0"/>
                    </a:lnTo>
                    <a:lnTo>
                      <a:pt x="115" y="7"/>
                    </a:lnTo>
                    <a:lnTo>
                      <a:pt x="0" y="14"/>
                    </a:lnTo>
                    <a:close/>
                  </a:path>
                </a:pathLst>
              </a:custGeom>
              <a:noFill/>
              <a:ln w="28440">
                <a:solidFill>
                  <a:srgbClr val="ffdc79"/>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974" name=""/>
              <p:cNvSpPr/>
              <p:nvPr/>
            </p:nvSpPr>
            <p:spPr>
              <a:xfrm>
                <a:off x="3583080" y="5328360"/>
                <a:ext cx="221760" cy="25200"/>
              </a:xfrm>
              <a:custGeom>
                <a:avLst/>
                <a:gdLst/>
                <a:ahLst/>
                <a:rect l="l" t="t" r="r" b="b"/>
                <a:pathLst>
                  <a:path w="122" h="14">
                    <a:moveTo>
                      <a:pt x="0" y="14"/>
                    </a:moveTo>
                    <a:lnTo>
                      <a:pt x="6" y="7"/>
                    </a:lnTo>
                    <a:lnTo>
                      <a:pt x="122" y="0"/>
                    </a:lnTo>
                    <a:lnTo>
                      <a:pt x="116" y="0"/>
                    </a:lnTo>
                    <a:lnTo>
                      <a:pt x="0" y="14"/>
                    </a:lnTo>
                    <a:close/>
                  </a:path>
                </a:pathLst>
              </a:custGeom>
              <a:noFill/>
              <a:ln w="28440">
                <a:solidFill>
                  <a:srgbClr val="ffdc79"/>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975" name=""/>
              <p:cNvSpPr/>
              <p:nvPr/>
            </p:nvSpPr>
            <p:spPr>
              <a:xfrm>
                <a:off x="3794400" y="5328360"/>
                <a:ext cx="219600" cy="12600"/>
              </a:xfrm>
              <a:custGeom>
                <a:avLst/>
                <a:gdLst/>
                <a:ahLst/>
                <a:rect l="l" t="t" r="r" b="b"/>
                <a:pathLst>
                  <a:path w="121" h="7">
                    <a:moveTo>
                      <a:pt x="0" y="0"/>
                    </a:moveTo>
                    <a:lnTo>
                      <a:pt x="6" y="0"/>
                    </a:lnTo>
                    <a:lnTo>
                      <a:pt x="121" y="7"/>
                    </a:lnTo>
                    <a:lnTo>
                      <a:pt x="115" y="7"/>
                    </a:lnTo>
                    <a:lnTo>
                      <a:pt x="0" y="0"/>
                    </a:lnTo>
                    <a:close/>
                  </a:path>
                </a:pathLst>
              </a:custGeom>
              <a:noFill/>
              <a:ln w="28440">
                <a:solidFill>
                  <a:srgbClr val="ffdc79"/>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76" name=""/>
              <p:cNvSpPr/>
              <p:nvPr/>
            </p:nvSpPr>
            <p:spPr>
              <a:xfrm>
                <a:off x="4003560" y="5277600"/>
                <a:ext cx="221760" cy="63360"/>
              </a:xfrm>
              <a:custGeom>
                <a:avLst/>
                <a:gdLst/>
                <a:ahLst/>
                <a:rect l="l" t="t" r="r" b="b"/>
                <a:pathLst>
                  <a:path w="122" h="35">
                    <a:moveTo>
                      <a:pt x="0" y="35"/>
                    </a:moveTo>
                    <a:lnTo>
                      <a:pt x="6" y="35"/>
                    </a:lnTo>
                    <a:lnTo>
                      <a:pt x="122" y="0"/>
                    </a:lnTo>
                    <a:lnTo>
                      <a:pt x="116" y="7"/>
                    </a:lnTo>
                    <a:lnTo>
                      <a:pt x="0" y="35"/>
                    </a:lnTo>
                    <a:close/>
                  </a:path>
                </a:pathLst>
              </a:custGeom>
              <a:noFill/>
              <a:ln w="28440">
                <a:solidFill>
                  <a:srgbClr val="ffdc79"/>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977" name=""/>
              <p:cNvSpPr/>
              <p:nvPr/>
            </p:nvSpPr>
            <p:spPr>
              <a:xfrm>
                <a:off x="4214520" y="5252040"/>
                <a:ext cx="220320" cy="38160"/>
              </a:xfrm>
              <a:custGeom>
                <a:avLst/>
                <a:gdLst/>
                <a:ahLst/>
                <a:rect l="l" t="t" r="r" b="b"/>
                <a:pathLst>
                  <a:path w="121" h="21">
                    <a:moveTo>
                      <a:pt x="0" y="21"/>
                    </a:moveTo>
                    <a:lnTo>
                      <a:pt x="6" y="14"/>
                    </a:lnTo>
                    <a:lnTo>
                      <a:pt x="121" y="0"/>
                    </a:lnTo>
                    <a:lnTo>
                      <a:pt x="115" y="7"/>
                    </a:lnTo>
                    <a:lnTo>
                      <a:pt x="0" y="21"/>
                    </a:lnTo>
                    <a:close/>
                  </a:path>
                </a:pathLst>
              </a:custGeom>
              <a:noFill/>
              <a:ln w="28440">
                <a:solidFill>
                  <a:srgbClr val="ffdc79"/>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78" name=""/>
              <p:cNvSpPr/>
              <p:nvPr/>
            </p:nvSpPr>
            <p:spPr>
              <a:xfrm>
                <a:off x="4423680" y="5212080"/>
                <a:ext cx="220320" cy="52560"/>
              </a:xfrm>
              <a:custGeom>
                <a:avLst/>
                <a:gdLst/>
                <a:ahLst/>
                <a:rect l="l" t="t" r="r" b="b"/>
                <a:pathLst>
                  <a:path w="121" h="29">
                    <a:moveTo>
                      <a:pt x="0" y="29"/>
                    </a:moveTo>
                    <a:lnTo>
                      <a:pt x="6" y="22"/>
                    </a:lnTo>
                    <a:lnTo>
                      <a:pt x="121" y="0"/>
                    </a:lnTo>
                    <a:lnTo>
                      <a:pt x="115" y="7"/>
                    </a:lnTo>
                    <a:lnTo>
                      <a:pt x="0" y="29"/>
                    </a:lnTo>
                    <a:close/>
                  </a:path>
                </a:pathLst>
              </a:custGeom>
              <a:noFill/>
              <a:ln w="28440">
                <a:solidFill>
                  <a:srgbClr val="ffdc79"/>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79" name=""/>
              <p:cNvSpPr/>
              <p:nvPr/>
            </p:nvSpPr>
            <p:spPr>
              <a:xfrm>
                <a:off x="4633200" y="5186520"/>
                <a:ext cx="210600" cy="38160"/>
              </a:xfrm>
              <a:custGeom>
                <a:avLst/>
                <a:gdLst/>
                <a:ahLst/>
                <a:rect l="l" t="t" r="r" b="b"/>
                <a:pathLst>
                  <a:path w="116" h="21">
                    <a:moveTo>
                      <a:pt x="0" y="21"/>
                    </a:moveTo>
                    <a:lnTo>
                      <a:pt x="6" y="14"/>
                    </a:lnTo>
                    <a:lnTo>
                      <a:pt x="116" y="0"/>
                    </a:lnTo>
                    <a:lnTo>
                      <a:pt x="110" y="7"/>
                    </a:lnTo>
                    <a:lnTo>
                      <a:pt x="0" y="21"/>
                    </a:lnTo>
                    <a:close/>
                  </a:path>
                </a:pathLst>
              </a:custGeom>
              <a:noFill/>
              <a:ln w="28440">
                <a:solidFill>
                  <a:srgbClr val="ffdc79"/>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80" name=""/>
              <p:cNvSpPr/>
              <p:nvPr/>
            </p:nvSpPr>
            <p:spPr>
              <a:xfrm>
                <a:off x="4833360" y="5108760"/>
                <a:ext cx="219600" cy="90360"/>
              </a:xfrm>
              <a:custGeom>
                <a:avLst/>
                <a:gdLst/>
                <a:ahLst/>
                <a:rect l="l" t="t" r="r" b="b"/>
                <a:pathLst>
                  <a:path w="121" h="50">
                    <a:moveTo>
                      <a:pt x="0" y="50"/>
                    </a:moveTo>
                    <a:lnTo>
                      <a:pt x="6" y="43"/>
                    </a:lnTo>
                    <a:lnTo>
                      <a:pt x="121" y="0"/>
                    </a:lnTo>
                    <a:lnTo>
                      <a:pt x="115" y="8"/>
                    </a:lnTo>
                    <a:lnTo>
                      <a:pt x="0" y="50"/>
                    </a:lnTo>
                    <a:close/>
                  </a:path>
                </a:pathLst>
              </a:custGeom>
              <a:noFill/>
              <a:ln w="28440">
                <a:solidFill>
                  <a:srgbClr val="ffdc79"/>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81" name=""/>
              <p:cNvSpPr/>
              <p:nvPr/>
            </p:nvSpPr>
            <p:spPr>
              <a:xfrm>
                <a:off x="5042520" y="5044680"/>
                <a:ext cx="221760" cy="78120"/>
              </a:xfrm>
              <a:custGeom>
                <a:avLst/>
                <a:gdLst/>
                <a:ahLst/>
                <a:rect l="l" t="t" r="r" b="b"/>
                <a:pathLst>
                  <a:path w="122" h="43">
                    <a:moveTo>
                      <a:pt x="0" y="43"/>
                    </a:moveTo>
                    <a:lnTo>
                      <a:pt x="6" y="35"/>
                    </a:lnTo>
                    <a:lnTo>
                      <a:pt x="122" y="0"/>
                    </a:lnTo>
                    <a:lnTo>
                      <a:pt x="115" y="7"/>
                    </a:lnTo>
                    <a:lnTo>
                      <a:pt x="0" y="43"/>
                    </a:lnTo>
                    <a:close/>
                  </a:path>
                </a:pathLst>
              </a:custGeom>
              <a:noFill/>
              <a:ln w="28440">
                <a:solidFill>
                  <a:srgbClr val="ffdc79"/>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982" name=""/>
              <p:cNvSpPr/>
              <p:nvPr/>
            </p:nvSpPr>
            <p:spPr>
              <a:xfrm>
                <a:off x="5251680" y="4979520"/>
                <a:ext cx="221760" cy="77760"/>
              </a:xfrm>
              <a:custGeom>
                <a:avLst/>
                <a:gdLst/>
                <a:ahLst/>
                <a:rect l="l" t="t" r="r" b="b"/>
                <a:pathLst>
                  <a:path w="122" h="43">
                    <a:moveTo>
                      <a:pt x="0" y="43"/>
                    </a:moveTo>
                    <a:lnTo>
                      <a:pt x="7" y="36"/>
                    </a:lnTo>
                    <a:lnTo>
                      <a:pt x="122" y="0"/>
                    </a:lnTo>
                    <a:lnTo>
                      <a:pt x="116" y="7"/>
                    </a:lnTo>
                    <a:lnTo>
                      <a:pt x="0" y="43"/>
                    </a:lnTo>
                    <a:close/>
                  </a:path>
                </a:pathLst>
              </a:custGeom>
              <a:noFill/>
              <a:ln w="28440">
                <a:solidFill>
                  <a:srgbClr val="ffdc79"/>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983" name=""/>
              <p:cNvSpPr/>
              <p:nvPr/>
            </p:nvSpPr>
            <p:spPr>
              <a:xfrm>
                <a:off x="5462640" y="4979520"/>
                <a:ext cx="220320" cy="103320"/>
              </a:xfrm>
              <a:custGeom>
                <a:avLst/>
                <a:gdLst/>
                <a:ahLst/>
                <a:rect l="l" t="t" r="r" b="b"/>
                <a:pathLst>
                  <a:path w="121" h="57">
                    <a:moveTo>
                      <a:pt x="0" y="7"/>
                    </a:moveTo>
                    <a:lnTo>
                      <a:pt x="6" y="0"/>
                    </a:lnTo>
                    <a:lnTo>
                      <a:pt x="121" y="50"/>
                    </a:lnTo>
                    <a:lnTo>
                      <a:pt x="115" y="57"/>
                    </a:lnTo>
                    <a:lnTo>
                      <a:pt x="0" y="7"/>
                    </a:lnTo>
                    <a:close/>
                  </a:path>
                </a:pathLst>
              </a:custGeom>
              <a:noFill/>
              <a:ln w="28440">
                <a:solidFill>
                  <a:srgbClr val="ffdc7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4" name=""/>
              <p:cNvSpPr/>
              <p:nvPr/>
            </p:nvSpPr>
            <p:spPr>
              <a:xfrm>
                <a:off x="5671800" y="5044680"/>
                <a:ext cx="221760" cy="38160"/>
              </a:xfrm>
              <a:custGeom>
                <a:avLst/>
                <a:gdLst/>
                <a:ahLst/>
                <a:rect l="l" t="t" r="r" b="b"/>
                <a:pathLst>
                  <a:path w="122" h="21">
                    <a:moveTo>
                      <a:pt x="0" y="21"/>
                    </a:moveTo>
                    <a:lnTo>
                      <a:pt x="6" y="14"/>
                    </a:lnTo>
                    <a:lnTo>
                      <a:pt x="122" y="0"/>
                    </a:lnTo>
                    <a:lnTo>
                      <a:pt x="116" y="7"/>
                    </a:lnTo>
                    <a:lnTo>
                      <a:pt x="0" y="21"/>
                    </a:lnTo>
                    <a:close/>
                  </a:path>
                </a:pathLst>
              </a:custGeom>
              <a:noFill/>
              <a:ln w="28440">
                <a:solidFill>
                  <a:srgbClr val="ffdc79"/>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85" name=""/>
              <p:cNvSpPr/>
              <p:nvPr/>
            </p:nvSpPr>
            <p:spPr>
              <a:xfrm>
                <a:off x="5883120" y="4992480"/>
                <a:ext cx="220320" cy="64800"/>
              </a:xfrm>
              <a:custGeom>
                <a:avLst/>
                <a:gdLst/>
                <a:ahLst/>
                <a:rect l="l" t="t" r="r" b="b"/>
                <a:pathLst>
                  <a:path w="121" h="36">
                    <a:moveTo>
                      <a:pt x="0" y="36"/>
                    </a:moveTo>
                    <a:lnTo>
                      <a:pt x="6" y="29"/>
                    </a:lnTo>
                    <a:lnTo>
                      <a:pt x="121" y="0"/>
                    </a:lnTo>
                    <a:lnTo>
                      <a:pt x="115" y="8"/>
                    </a:lnTo>
                    <a:lnTo>
                      <a:pt x="0" y="36"/>
                    </a:lnTo>
                    <a:close/>
                  </a:path>
                </a:pathLst>
              </a:custGeom>
              <a:noFill/>
              <a:ln w="28440">
                <a:solidFill>
                  <a:srgbClr val="ffdc79"/>
                </a:solidFill>
                <a:round/>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986" name=""/>
              <p:cNvSpPr/>
              <p:nvPr/>
            </p:nvSpPr>
            <p:spPr>
              <a:xfrm>
                <a:off x="6092280" y="4862880"/>
                <a:ext cx="221760" cy="143640"/>
              </a:xfrm>
              <a:custGeom>
                <a:avLst/>
                <a:gdLst/>
                <a:ahLst/>
                <a:rect l="l" t="t" r="r" b="b"/>
                <a:pathLst>
                  <a:path w="122" h="79">
                    <a:moveTo>
                      <a:pt x="0" y="79"/>
                    </a:moveTo>
                    <a:lnTo>
                      <a:pt x="6" y="71"/>
                    </a:lnTo>
                    <a:lnTo>
                      <a:pt x="122" y="0"/>
                    </a:lnTo>
                    <a:lnTo>
                      <a:pt x="115" y="0"/>
                    </a:lnTo>
                    <a:lnTo>
                      <a:pt x="0" y="79"/>
                    </a:lnTo>
                    <a:close/>
                  </a:path>
                </a:pathLst>
              </a:custGeom>
              <a:noFill/>
              <a:ln w="28440">
                <a:solidFill>
                  <a:srgbClr val="ffdc7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7" name=""/>
              <p:cNvSpPr/>
              <p:nvPr/>
            </p:nvSpPr>
            <p:spPr>
              <a:xfrm>
                <a:off x="6301800" y="4862880"/>
                <a:ext cx="210960" cy="52560"/>
              </a:xfrm>
              <a:custGeom>
                <a:avLst/>
                <a:gdLst/>
                <a:ahLst/>
                <a:rect l="l" t="t" r="r" b="b"/>
                <a:pathLst>
                  <a:path w="116" h="29">
                    <a:moveTo>
                      <a:pt x="0" y="0"/>
                    </a:moveTo>
                    <a:lnTo>
                      <a:pt x="7" y="0"/>
                    </a:lnTo>
                    <a:lnTo>
                      <a:pt x="116" y="22"/>
                    </a:lnTo>
                    <a:lnTo>
                      <a:pt x="110" y="29"/>
                    </a:lnTo>
                    <a:lnTo>
                      <a:pt x="0" y="0"/>
                    </a:lnTo>
                    <a:close/>
                  </a:path>
                </a:pathLst>
              </a:custGeom>
              <a:noFill/>
              <a:ln w="28440">
                <a:solidFill>
                  <a:srgbClr val="ffdc79"/>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88" name=""/>
              <p:cNvSpPr/>
              <p:nvPr/>
            </p:nvSpPr>
            <p:spPr>
              <a:xfrm>
                <a:off x="6501960" y="4773960"/>
                <a:ext cx="220320" cy="141480"/>
              </a:xfrm>
              <a:custGeom>
                <a:avLst/>
                <a:gdLst/>
                <a:ahLst/>
                <a:rect l="l" t="t" r="r" b="b"/>
                <a:pathLst>
                  <a:path w="121" h="78">
                    <a:moveTo>
                      <a:pt x="0" y="78"/>
                    </a:moveTo>
                    <a:lnTo>
                      <a:pt x="6" y="71"/>
                    </a:lnTo>
                    <a:lnTo>
                      <a:pt x="121" y="0"/>
                    </a:lnTo>
                    <a:lnTo>
                      <a:pt x="115" y="7"/>
                    </a:lnTo>
                    <a:lnTo>
                      <a:pt x="0" y="78"/>
                    </a:lnTo>
                    <a:close/>
                  </a:path>
                </a:pathLst>
              </a:custGeom>
              <a:noFill/>
              <a:ln w="28440">
                <a:solidFill>
                  <a:srgbClr val="ffdc7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9" name=""/>
              <p:cNvSpPr/>
              <p:nvPr/>
            </p:nvSpPr>
            <p:spPr>
              <a:xfrm>
                <a:off x="6711120" y="4773960"/>
                <a:ext cx="221760" cy="63720"/>
              </a:xfrm>
              <a:custGeom>
                <a:avLst/>
                <a:gdLst/>
                <a:ahLst/>
                <a:rect l="l" t="t" r="r" b="b"/>
                <a:pathLst>
                  <a:path w="122" h="35">
                    <a:moveTo>
                      <a:pt x="0" y="7"/>
                    </a:moveTo>
                    <a:lnTo>
                      <a:pt x="6" y="0"/>
                    </a:lnTo>
                    <a:lnTo>
                      <a:pt x="122" y="28"/>
                    </a:lnTo>
                    <a:lnTo>
                      <a:pt x="116" y="35"/>
                    </a:lnTo>
                    <a:lnTo>
                      <a:pt x="0" y="7"/>
                    </a:lnTo>
                    <a:close/>
                  </a:path>
                </a:pathLst>
              </a:custGeom>
              <a:noFill/>
              <a:ln w="28440">
                <a:solidFill>
                  <a:srgbClr val="ffdc79"/>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990" name=""/>
              <p:cNvSpPr/>
              <p:nvPr/>
            </p:nvSpPr>
            <p:spPr>
              <a:xfrm>
                <a:off x="6922440" y="4721400"/>
                <a:ext cx="220320" cy="116280"/>
              </a:xfrm>
              <a:custGeom>
                <a:avLst/>
                <a:gdLst/>
                <a:ahLst/>
                <a:rect l="l" t="t" r="r" b="b"/>
                <a:pathLst>
                  <a:path w="121" h="64">
                    <a:moveTo>
                      <a:pt x="0" y="64"/>
                    </a:moveTo>
                    <a:lnTo>
                      <a:pt x="6" y="57"/>
                    </a:lnTo>
                    <a:lnTo>
                      <a:pt x="121" y="0"/>
                    </a:lnTo>
                    <a:lnTo>
                      <a:pt x="115" y="7"/>
                    </a:lnTo>
                    <a:lnTo>
                      <a:pt x="0" y="64"/>
                    </a:lnTo>
                    <a:close/>
                  </a:path>
                </a:pathLst>
              </a:custGeom>
              <a:noFill/>
              <a:ln w="28440">
                <a:solidFill>
                  <a:srgbClr val="ffdc7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1" name=""/>
              <p:cNvSpPr/>
              <p:nvPr/>
            </p:nvSpPr>
            <p:spPr>
              <a:xfrm>
                <a:off x="7131600" y="4670640"/>
                <a:ext cx="220320" cy="63360"/>
              </a:xfrm>
              <a:custGeom>
                <a:avLst/>
                <a:gdLst/>
                <a:ahLst/>
                <a:rect l="l" t="t" r="r" b="b"/>
                <a:pathLst>
                  <a:path w="121" h="35">
                    <a:moveTo>
                      <a:pt x="0" y="35"/>
                    </a:moveTo>
                    <a:lnTo>
                      <a:pt x="6" y="28"/>
                    </a:lnTo>
                    <a:lnTo>
                      <a:pt x="121" y="0"/>
                    </a:lnTo>
                    <a:lnTo>
                      <a:pt x="115" y="7"/>
                    </a:lnTo>
                    <a:lnTo>
                      <a:pt x="0" y="35"/>
                    </a:lnTo>
                    <a:close/>
                  </a:path>
                </a:pathLst>
              </a:custGeom>
              <a:noFill/>
              <a:ln w="28440">
                <a:solidFill>
                  <a:srgbClr val="ffdc79"/>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992" name=""/>
              <p:cNvSpPr/>
              <p:nvPr/>
            </p:nvSpPr>
            <p:spPr>
              <a:xfrm>
                <a:off x="7340760" y="4670640"/>
                <a:ext cx="221760" cy="128880"/>
              </a:xfrm>
              <a:custGeom>
                <a:avLst/>
                <a:gdLst/>
                <a:ahLst/>
                <a:rect l="l" t="t" r="r" b="b"/>
                <a:pathLst>
                  <a:path w="122" h="71">
                    <a:moveTo>
                      <a:pt x="0" y="7"/>
                    </a:moveTo>
                    <a:lnTo>
                      <a:pt x="6" y="0"/>
                    </a:lnTo>
                    <a:lnTo>
                      <a:pt x="122" y="64"/>
                    </a:lnTo>
                    <a:lnTo>
                      <a:pt x="116" y="71"/>
                    </a:lnTo>
                    <a:lnTo>
                      <a:pt x="0" y="7"/>
                    </a:lnTo>
                    <a:close/>
                  </a:path>
                </a:pathLst>
              </a:custGeom>
              <a:noFill/>
              <a:ln w="28440">
                <a:solidFill>
                  <a:srgbClr val="ffdc7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3" name=""/>
              <p:cNvSpPr/>
              <p:nvPr/>
            </p:nvSpPr>
            <p:spPr>
              <a:xfrm>
                <a:off x="7552080" y="4786920"/>
                <a:ext cx="219600" cy="103680"/>
              </a:xfrm>
              <a:custGeom>
                <a:avLst/>
                <a:gdLst/>
                <a:ahLst/>
                <a:rect l="l" t="t" r="r" b="b"/>
                <a:pathLst>
                  <a:path w="121" h="57">
                    <a:moveTo>
                      <a:pt x="0" y="7"/>
                    </a:moveTo>
                    <a:lnTo>
                      <a:pt x="6" y="0"/>
                    </a:lnTo>
                    <a:lnTo>
                      <a:pt x="121" y="50"/>
                    </a:lnTo>
                    <a:lnTo>
                      <a:pt x="115" y="57"/>
                    </a:lnTo>
                    <a:lnTo>
                      <a:pt x="0" y="7"/>
                    </a:lnTo>
                    <a:close/>
                  </a:path>
                </a:pathLst>
              </a:custGeom>
              <a:noFill/>
              <a:ln w="28440">
                <a:solidFill>
                  <a:srgbClr val="ffdc7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4" name=""/>
              <p:cNvSpPr/>
              <p:nvPr/>
            </p:nvSpPr>
            <p:spPr>
              <a:xfrm>
                <a:off x="7761240" y="4721400"/>
                <a:ext cx="221760" cy="169200"/>
              </a:xfrm>
              <a:custGeom>
                <a:avLst/>
                <a:gdLst/>
                <a:ahLst/>
                <a:rect l="l" t="t" r="r" b="b"/>
                <a:pathLst>
                  <a:path w="122" h="93">
                    <a:moveTo>
                      <a:pt x="0" y="93"/>
                    </a:moveTo>
                    <a:lnTo>
                      <a:pt x="6" y="86"/>
                    </a:lnTo>
                    <a:lnTo>
                      <a:pt x="122" y="0"/>
                    </a:lnTo>
                    <a:lnTo>
                      <a:pt x="116" y="7"/>
                    </a:lnTo>
                    <a:lnTo>
                      <a:pt x="0" y="93"/>
                    </a:lnTo>
                    <a:close/>
                  </a:path>
                </a:pathLst>
              </a:custGeom>
              <a:noFill/>
              <a:ln w="28440">
                <a:solidFill>
                  <a:srgbClr val="ffdc7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5" name=""/>
              <p:cNvSpPr/>
              <p:nvPr/>
            </p:nvSpPr>
            <p:spPr>
              <a:xfrm>
                <a:off x="7972200" y="4708800"/>
                <a:ext cx="220320" cy="24840"/>
              </a:xfrm>
              <a:custGeom>
                <a:avLst/>
                <a:gdLst/>
                <a:ahLst/>
                <a:rect l="l" t="t" r="r" b="b"/>
                <a:pathLst>
                  <a:path w="121" h="14">
                    <a:moveTo>
                      <a:pt x="0" y="14"/>
                    </a:moveTo>
                    <a:lnTo>
                      <a:pt x="6" y="7"/>
                    </a:lnTo>
                    <a:lnTo>
                      <a:pt x="121" y="0"/>
                    </a:lnTo>
                    <a:lnTo>
                      <a:pt x="109" y="7"/>
                    </a:lnTo>
                    <a:lnTo>
                      <a:pt x="0" y="14"/>
                    </a:lnTo>
                    <a:close/>
                  </a:path>
                </a:pathLst>
              </a:custGeom>
              <a:noFill/>
              <a:ln w="28440">
                <a:solidFill>
                  <a:srgbClr val="ffdc79"/>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996" name=""/>
              <p:cNvSpPr/>
              <p:nvPr/>
            </p:nvSpPr>
            <p:spPr>
              <a:xfrm>
                <a:off x="8170560" y="4632480"/>
                <a:ext cx="220320" cy="88920"/>
              </a:xfrm>
              <a:custGeom>
                <a:avLst/>
                <a:gdLst/>
                <a:ahLst/>
                <a:rect l="l" t="t" r="r" b="b"/>
                <a:pathLst>
                  <a:path w="121" h="49">
                    <a:moveTo>
                      <a:pt x="0" y="49"/>
                    </a:moveTo>
                    <a:lnTo>
                      <a:pt x="12" y="42"/>
                    </a:lnTo>
                    <a:lnTo>
                      <a:pt x="121" y="0"/>
                    </a:lnTo>
                    <a:lnTo>
                      <a:pt x="115" y="7"/>
                    </a:lnTo>
                    <a:lnTo>
                      <a:pt x="0" y="49"/>
                    </a:lnTo>
                    <a:close/>
                  </a:path>
                </a:pathLst>
              </a:custGeom>
              <a:noFill/>
              <a:ln w="28440">
                <a:solidFill>
                  <a:srgbClr val="ffdc79"/>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grpSp>
      <p:grpSp>
        <p:nvGrpSpPr>
          <p:cNvPr id="997" name=""/>
          <p:cNvGrpSpPr/>
          <p:nvPr/>
        </p:nvGrpSpPr>
        <p:grpSpPr>
          <a:xfrm>
            <a:off x="1055520" y="1946160"/>
            <a:ext cx="7323840" cy="3713760"/>
            <a:chOff x="1055520" y="1946160"/>
            <a:chExt cx="7323840" cy="3713760"/>
          </a:xfrm>
        </p:grpSpPr>
        <p:grpSp>
          <p:nvGrpSpPr>
            <p:cNvPr id="998" name=""/>
            <p:cNvGrpSpPr/>
            <p:nvPr/>
          </p:nvGrpSpPr>
          <p:grpSpPr>
            <a:xfrm>
              <a:off x="1075680" y="2006280"/>
              <a:ext cx="7303680" cy="3653640"/>
              <a:chOff x="1075680" y="2006280"/>
              <a:chExt cx="7303680" cy="3653640"/>
            </a:xfrm>
          </p:grpSpPr>
          <p:sp>
            <p:nvSpPr>
              <p:cNvPr id="999" name=""/>
              <p:cNvSpPr/>
              <p:nvPr/>
            </p:nvSpPr>
            <p:spPr>
              <a:xfrm>
                <a:off x="1075680" y="5635080"/>
                <a:ext cx="209520" cy="24840"/>
              </a:xfrm>
              <a:custGeom>
                <a:avLst/>
                <a:gdLst/>
                <a:ahLst/>
                <a:rect l="l" t="t" r="r" b="b"/>
                <a:pathLst>
                  <a:path w="115" h="14">
                    <a:moveTo>
                      <a:pt x="0" y="14"/>
                    </a:moveTo>
                    <a:lnTo>
                      <a:pt x="6" y="7"/>
                    </a:lnTo>
                    <a:lnTo>
                      <a:pt x="115" y="0"/>
                    </a:lnTo>
                    <a:lnTo>
                      <a:pt x="109" y="7"/>
                    </a:lnTo>
                    <a:lnTo>
                      <a:pt x="0" y="14"/>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000" name=""/>
              <p:cNvSpPr/>
              <p:nvPr/>
            </p:nvSpPr>
            <p:spPr>
              <a:xfrm>
                <a:off x="1274040" y="5622480"/>
                <a:ext cx="220320" cy="24840"/>
              </a:xfrm>
              <a:custGeom>
                <a:avLst/>
                <a:gdLst/>
                <a:ahLst/>
                <a:rect l="l" t="t" r="r" b="b"/>
                <a:pathLst>
                  <a:path w="121" h="14">
                    <a:moveTo>
                      <a:pt x="0" y="14"/>
                    </a:moveTo>
                    <a:lnTo>
                      <a:pt x="6" y="7"/>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001" name=""/>
              <p:cNvSpPr/>
              <p:nvPr/>
            </p:nvSpPr>
            <p:spPr>
              <a:xfrm>
                <a:off x="1483200" y="5609520"/>
                <a:ext cx="221760" cy="25560"/>
              </a:xfrm>
              <a:custGeom>
                <a:avLst/>
                <a:gdLst/>
                <a:ahLst/>
                <a:rect l="l" t="t" r="r" b="b"/>
                <a:pathLst>
                  <a:path w="122" h="14">
                    <a:moveTo>
                      <a:pt x="0" y="14"/>
                    </a:moveTo>
                    <a:lnTo>
                      <a:pt x="6" y="7"/>
                    </a:lnTo>
                    <a:lnTo>
                      <a:pt x="122" y="0"/>
                    </a:lnTo>
                    <a:lnTo>
                      <a:pt x="116" y="7"/>
                    </a:lnTo>
                    <a:lnTo>
                      <a:pt x="0" y="14"/>
                    </a:lnTo>
                    <a:close/>
                  </a:path>
                </a:pathLst>
              </a:custGeom>
              <a:noFill/>
              <a:ln w="12708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02" name=""/>
              <p:cNvSpPr/>
              <p:nvPr/>
            </p:nvSpPr>
            <p:spPr>
              <a:xfrm>
                <a:off x="1694520" y="5609520"/>
                <a:ext cx="219600" cy="12600"/>
              </a:xfrm>
              <a:custGeom>
                <a:avLst/>
                <a:gdLst/>
                <a:ahLst/>
                <a:rect l="l" t="t" r="r" b="b"/>
                <a:pathLst>
                  <a:path w="121" h="7">
                    <a:moveTo>
                      <a:pt x="0" y="7"/>
                    </a:moveTo>
                    <a:lnTo>
                      <a:pt x="6" y="0"/>
                    </a:lnTo>
                    <a:lnTo>
                      <a:pt x="121" y="0"/>
                    </a:lnTo>
                    <a:lnTo>
                      <a:pt x="115" y="0"/>
                    </a:lnTo>
                    <a:lnTo>
                      <a:pt x="0" y="7"/>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003" name=""/>
              <p:cNvSpPr/>
              <p:nvPr/>
            </p:nvSpPr>
            <p:spPr>
              <a:xfrm>
                <a:off x="1903680" y="5596920"/>
                <a:ext cx="221760" cy="12600"/>
              </a:xfrm>
              <a:custGeom>
                <a:avLst/>
                <a:gdLst/>
                <a:ahLst/>
                <a:rect l="l" t="t" r="r" b="b"/>
                <a:pathLst>
                  <a:path w="122" h="7">
                    <a:moveTo>
                      <a:pt x="0" y="7"/>
                    </a:moveTo>
                    <a:lnTo>
                      <a:pt x="6" y="7"/>
                    </a:lnTo>
                    <a:lnTo>
                      <a:pt x="122" y="0"/>
                    </a:lnTo>
                    <a:lnTo>
                      <a:pt x="116" y="7"/>
                    </a:lnTo>
                    <a:lnTo>
                      <a:pt x="0" y="7"/>
                    </a:lnTo>
                    <a:close/>
                  </a:path>
                </a:pathLst>
              </a:custGeom>
              <a:noFill/>
              <a:ln w="12708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004" name=""/>
              <p:cNvSpPr/>
              <p:nvPr/>
            </p:nvSpPr>
            <p:spPr>
              <a:xfrm>
                <a:off x="2114640" y="5583960"/>
                <a:ext cx="220320" cy="25560"/>
              </a:xfrm>
              <a:custGeom>
                <a:avLst/>
                <a:gdLst/>
                <a:ahLst/>
                <a:rect l="l" t="t" r="r" b="b"/>
                <a:pathLst>
                  <a:path w="121" h="14">
                    <a:moveTo>
                      <a:pt x="0" y="14"/>
                    </a:moveTo>
                    <a:lnTo>
                      <a:pt x="6" y="7"/>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05" name=""/>
              <p:cNvSpPr/>
              <p:nvPr/>
            </p:nvSpPr>
            <p:spPr>
              <a:xfrm>
                <a:off x="2324160" y="5571360"/>
                <a:ext cx="219600" cy="25560"/>
              </a:xfrm>
              <a:custGeom>
                <a:avLst/>
                <a:gdLst/>
                <a:ahLst/>
                <a:rect l="l" t="t" r="r" b="b"/>
                <a:pathLst>
                  <a:path w="121" h="14">
                    <a:moveTo>
                      <a:pt x="0" y="14"/>
                    </a:moveTo>
                    <a:lnTo>
                      <a:pt x="6" y="7"/>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06" name=""/>
              <p:cNvSpPr/>
              <p:nvPr/>
            </p:nvSpPr>
            <p:spPr>
              <a:xfrm>
                <a:off x="2533320" y="5544000"/>
                <a:ext cx="221760" cy="39960"/>
              </a:xfrm>
              <a:custGeom>
                <a:avLst/>
                <a:gdLst/>
                <a:ahLst/>
                <a:rect l="l" t="t" r="r" b="b"/>
                <a:pathLst>
                  <a:path w="122" h="22">
                    <a:moveTo>
                      <a:pt x="0" y="22"/>
                    </a:moveTo>
                    <a:lnTo>
                      <a:pt x="6" y="15"/>
                    </a:lnTo>
                    <a:lnTo>
                      <a:pt x="122" y="0"/>
                    </a:lnTo>
                    <a:lnTo>
                      <a:pt x="116" y="7"/>
                    </a:lnTo>
                    <a:lnTo>
                      <a:pt x="0" y="22"/>
                    </a:lnTo>
                    <a:close/>
                  </a:path>
                </a:pathLst>
              </a:custGeom>
              <a:noFill/>
              <a:ln w="12708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007" name=""/>
              <p:cNvSpPr/>
              <p:nvPr/>
            </p:nvSpPr>
            <p:spPr>
              <a:xfrm>
                <a:off x="2744280" y="5518440"/>
                <a:ext cx="209160" cy="38160"/>
              </a:xfrm>
              <a:custGeom>
                <a:avLst/>
                <a:gdLst/>
                <a:ahLst/>
                <a:rect l="l" t="t" r="r" b="b"/>
                <a:pathLst>
                  <a:path w="115" h="21">
                    <a:moveTo>
                      <a:pt x="0" y="21"/>
                    </a:moveTo>
                    <a:lnTo>
                      <a:pt x="6" y="14"/>
                    </a:lnTo>
                    <a:lnTo>
                      <a:pt x="115" y="0"/>
                    </a:lnTo>
                    <a:lnTo>
                      <a:pt x="109" y="7"/>
                    </a:lnTo>
                    <a:lnTo>
                      <a:pt x="0" y="21"/>
                    </a:lnTo>
                    <a:close/>
                  </a:path>
                </a:pathLst>
              </a:custGeom>
              <a:noFill/>
              <a:ln w="12708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08" name=""/>
              <p:cNvSpPr/>
              <p:nvPr/>
            </p:nvSpPr>
            <p:spPr>
              <a:xfrm>
                <a:off x="2942640" y="5506200"/>
                <a:ext cx="221760" cy="24840"/>
              </a:xfrm>
              <a:custGeom>
                <a:avLst/>
                <a:gdLst/>
                <a:ahLst/>
                <a:rect l="l" t="t" r="r" b="b"/>
                <a:pathLst>
                  <a:path w="122" h="14">
                    <a:moveTo>
                      <a:pt x="0" y="14"/>
                    </a:moveTo>
                    <a:lnTo>
                      <a:pt x="6" y="7"/>
                    </a:lnTo>
                    <a:lnTo>
                      <a:pt x="122"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009" name=""/>
              <p:cNvSpPr/>
              <p:nvPr/>
            </p:nvSpPr>
            <p:spPr>
              <a:xfrm>
                <a:off x="3151800" y="5480640"/>
                <a:ext cx="221760" cy="37800"/>
              </a:xfrm>
              <a:custGeom>
                <a:avLst/>
                <a:gdLst/>
                <a:ahLst/>
                <a:rect l="l" t="t" r="r" b="b"/>
                <a:pathLst>
                  <a:path w="122" h="21">
                    <a:moveTo>
                      <a:pt x="0" y="21"/>
                    </a:moveTo>
                    <a:lnTo>
                      <a:pt x="7" y="14"/>
                    </a:lnTo>
                    <a:lnTo>
                      <a:pt x="122" y="0"/>
                    </a:lnTo>
                    <a:lnTo>
                      <a:pt x="116" y="7"/>
                    </a:lnTo>
                    <a:lnTo>
                      <a:pt x="0" y="21"/>
                    </a:lnTo>
                    <a:close/>
                  </a:path>
                </a:pathLst>
              </a:custGeom>
              <a:noFill/>
              <a:ln w="12708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10" name=""/>
              <p:cNvSpPr/>
              <p:nvPr/>
            </p:nvSpPr>
            <p:spPr>
              <a:xfrm>
                <a:off x="3363120" y="5442120"/>
                <a:ext cx="219600" cy="51120"/>
              </a:xfrm>
              <a:custGeom>
                <a:avLst/>
                <a:gdLst/>
                <a:ahLst/>
                <a:rect l="l" t="t" r="r" b="b"/>
                <a:pathLst>
                  <a:path w="121" h="28">
                    <a:moveTo>
                      <a:pt x="0" y="28"/>
                    </a:moveTo>
                    <a:lnTo>
                      <a:pt x="6" y="21"/>
                    </a:lnTo>
                    <a:lnTo>
                      <a:pt x="121" y="0"/>
                    </a:lnTo>
                    <a:lnTo>
                      <a:pt x="115" y="7"/>
                    </a:lnTo>
                    <a:lnTo>
                      <a:pt x="0" y="28"/>
                    </a:lnTo>
                    <a:close/>
                  </a:path>
                </a:pathLst>
              </a:custGeom>
              <a:noFill/>
              <a:ln w="127080">
                <a:solidFill>
                  <a:srgbClr val="00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011" name=""/>
              <p:cNvSpPr/>
              <p:nvPr/>
            </p:nvSpPr>
            <p:spPr>
              <a:xfrm>
                <a:off x="3572280" y="5402160"/>
                <a:ext cx="221760" cy="52560"/>
              </a:xfrm>
              <a:custGeom>
                <a:avLst/>
                <a:gdLst/>
                <a:ahLst/>
                <a:rect l="l" t="t" r="r" b="b"/>
                <a:pathLst>
                  <a:path w="122" h="29">
                    <a:moveTo>
                      <a:pt x="0" y="29"/>
                    </a:moveTo>
                    <a:lnTo>
                      <a:pt x="6" y="22"/>
                    </a:lnTo>
                    <a:lnTo>
                      <a:pt x="122" y="0"/>
                    </a:lnTo>
                    <a:lnTo>
                      <a:pt x="116" y="7"/>
                    </a:lnTo>
                    <a:lnTo>
                      <a:pt x="0" y="29"/>
                    </a:lnTo>
                    <a:close/>
                  </a:path>
                </a:pathLst>
              </a:custGeom>
              <a:noFill/>
              <a:ln w="12708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12" name=""/>
              <p:cNvSpPr/>
              <p:nvPr/>
            </p:nvSpPr>
            <p:spPr>
              <a:xfrm>
                <a:off x="3783240" y="5351400"/>
                <a:ext cx="220320" cy="63360"/>
              </a:xfrm>
              <a:custGeom>
                <a:avLst/>
                <a:gdLst/>
                <a:ahLst/>
                <a:rect l="l" t="t" r="r" b="b"/>
                <a:pathLst>
                  <a:path w="121" h="35">
                    <a:moveTo>
                      <a:pt x="0" y="35"/>
                    </a:moveTo>
                    <a:lnTo>
                      <a:pt x="6" y="28"/>
                    </a:lnTo>
                    <a:lnTo>
                      <a:pt x="121" y="0"/>
                    </a:lnTo>
                    <a:lnTo>
                      <a:pt x="115" y="0"/>
                    </a:lnTo>
                    <a:lnTo>
                      <a:pt x="0" y="35"/>
                    </a:lnTo>
                    <a:close/>
                  </a:path>
                </a:pathLst>
              </a:custGeom>
              <a:noFill/>
              <a:ln w="12708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013" name=""/>
              <p:cNvSpPr/>
              <p:nvPr/>
            </p:nvSpPr>
            <p:spPr>
              <a:xfrm>
                <a:off x="3992400" y="5272920"/>
                <a:ext cx="221760" cy="78120"/>
              </a:xfrm>
              <a:custGeom>
                <a:avLst/>
                <a:gdLst/>
                <a:ahLst/>
                <a:rect l="l" t="t" r="r" b="b"/>
                <a:pathLst>
                  <a:path w="122" h="43">
                    <a:moveTo>
                      <a:pt x="0" y="43"/>
                    </a:moveTo>
                    <a:lnTo>
                      <a:pt x="6" y="43"/>
                    </a:lnTo>
                    <a:lnTo>
                      <a:pt x="122" y="0"/>
                    </a:lnTo>
                    <a:lnTo>
                      <a:pt x="115" y="7"/>
                    </a:lnTo>
                    <a:lnTo>
                      <a:pt x="0" y="43"/>
                    </a:lnTo>
                    <a:close/>
                  </a:path>
                </a:pathLst>
              </a:custGeom>
              <a:noFill/>
              <a:ln w="127080">
                <a:solidFill>
                  <a:srgbClr val="000000"/>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014" name=""/>
              <p:cNvSpPr/>
              <p:nvPr/>
            </p:nvSpPr>
            <p:spPr>
              <a:xfrm>
                <a:off x="4201920" y="5209560"/>
                <a:ext cx="221760" cy="75960"/>
              </a:xfrm>
              <a:custGeom>
                <a:avLst/>
                <a:gdLst/>
                <a:ahLst/>
                <a:rect l="l" t="t" r="r" b="b"/>
                <a:pathLst>
                  <a:path w="122" h="42">
                    <a:moveTo>
                      <a:pt x="0" y="42"/>
                    </a:moveTo>
                    <a:lnTo>
                      <a:pt x="7" y="35"/>
                    </a:lnTo>
                    <a:lnTo>
                      <a:pt x="122" y="0"/>
                    </a:lnTo>
                    <a:lnTo>
                      <a:pt x="116" y="7"/>
                    </a:lnTo>
                    <a:lnTo>
                      <a:pt x="0" y="42"/>
                    </a:lnTo>
                    <a:close/>
                  </a:path>
                </a:pathLst>
              </a:custGeom>
              <a:noFill/>
              <a:ln w="12708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15" name=""/>
              <p:cNvSpPr/>
              <p:nvPr/>
            </p:nvSpPr>
            <p:spPr>
              <a:xfrm>
                <a:off x="4412880" y="5156640"/>
                <a:ext cx="220320" cy="65520"/>
              </a:xfrm>
              <a:custGeom>
                <a:avLst/>
                <a:gdLst/>
                <a:ahLst/>
                <a:rect l="l" t="t" r="r" b="b"/>
                <a:pathLst>
                  <a:path w="121" h="36">
                    <a:moveTo>
                      <a:pt x="0" y="36"/>
                    </a:moveTo>
                    <a:lnTo>
                      <a:pt x="6" y="29"/>
                    </a:lnTo>
                    <a:lnTo>
                      <a:pt x="121" y="0"/>
                    </a:lnTo>
                    <a:lnTo>
                      <a:pt x="109" y="7"/>
                    </a:lnTo>
                    <a:lnTo>
                      <a:pt x="0" y="36"/>
                    </a:lnTo>
                    <a:close/>
                  </a:path>
                </a:pathLst>
              </a:custGeom>
              <a:noFill/>
              <a:ln w="12708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1016" name=""/>
              <p:cNvSpPr/>
              <p:nvPr/>
            </p:nvSpPr>
            <p:spPr>
              <a:xfrm>
                <a:off x="4611600" y="5105520"/>
                <a:ext cx="221760" cy="63720"/>
              </a:xfrm>
              <a:custGeom>
                <a:avLst/>
                <a:gdLst/>
                <a:ahLst/>
                <a:rect l="l" t="t" r="r" b="b"/>
                <a:pathLst>
                  <a:path w="122" h="35">
                    <a:moveTo>
                      <a:pt x="0" y="35"/>
                    </a:moveTo>
                    <a:lnTo>
                      <a:pt x="12" y="28"/>
                    </a:lnTo>
                    <a:lnTo>
                      <a:pt x="122" y="0"/>
                    </a:lnTo>
                    <a:lnTo>
                      <a:pt x="116" y="7"/>
                    </a:lnTo>
                    <a:lnTo>
                      <a:pt x="0" y="35"/>
                    </a:lnTo>
                    <a:close/>
                  </a:path>
                </a:pathLst>
              </a:custGeom>
              <a:noFill/>
              <a:ln w="12708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017" name=""/>
              <p:cNvSpPr/>
              <p:nvPr/>
            </p:nvSpPr>
            <p:spPr>
              <a:xfrm>
                <a:off x="4822200" y="5002200"/>
                <a:ext cx="220320" cy="116280"/>
              </a:xfrm>
              <a:custGeom>
                <a:avLst/>
                <a:gdLst/>
                <a:ahLst/>
                <a:rect l="l" t="t" r="r" b="b"/>
                <a:pathLst>
                  <a:path w="121" h="64">
                    <a:moveTo>
                      <a:pt x="0" y="64"/>
                    </a:moveTo>
                    <a:lnTo>
                      <a:pt x="6" y="57"/>
                    </a:lnTo>
                    <a:lnTo>
                      <a:pt x="121" y="0"/>
                    </a:lnTo>
                    <a:lnTo>
                      <a:pt x="115" y="7"/>
                    </a:lnTo>
                    <a:lnTo>
                      <a:pt x="0" y="64"/>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8" name=""/>
              <p:cNvSpPr/>
              <p:nvPr/>
            </p:nvSpPr>
            <p:spPr>
              <a:xfrm>
                <a:off x="5031720" y="4911480"/>
                <a:ext cx="220320" cy="103320"/>
              </a:xfrm>
              <a:custGeom>
                <a:avLst/>
                <a:gdLst/>
                <a:ahLst/>
                <a:rect l="l" t="t" r="r" b="b"/>
                <a:pathLst>
                  <a:path w="121" h="57">
                    <a:moveTo>
                      <a:pt x="0" y="57"/>
                    </a:moveTo>
                    <a:lnTo>
                      <a:pt x="6" y="50"/>
                    </a:lnTo>
                    <a:lnTo>
                      <a:pt x="121" y="0"/>
                    </a:lnTo>
                    <a:lnTo>
                      <a:pt x="115" y="7"/>
                    </a:lnTo>
                    <a:lnTo>
                      <a:pt x="0" y="57"/>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9" name=""/>
              <p:cNvSpPr/>
              <p:nvPr/>
            </p:nvSpPr>
            <p:spPr>
              <a:xfrm>
                <a:off x="5240880" y="4756680"/>
                <a:ext cx="221760" cy="167040"/>
              </a:xfrm>
              <a:custGeom>
                <a:avLst/>
                <a:gdLst/>
                <a:ahLst/>
                <a:rect l="l" t="t" r="r" b="b"/>
                <a:pathLst>
                  <a:path w="122" h="92">
                    <a:moveTo>
                      <a:pt x="0" y="92"/>
                    </a:moveTo>
                    <a:lnTo>
                      <a:pt x="6" y="85"/>
                    </a:lnTo>
                    <a:lnTo>
                      <a:pt x="122" y="0"/>
                    </a:lnTo>
                    <a:lnTo>
                      <a:pt x="116" y="7"/>
                    </a:lnTo>
                    <a:lnTo>
                      <a:pt x="0" y="92"/>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0" name=""/>
              <p:cNvSpPr/>
              <p:nvPr/>
            </p:nvSpPr>
            <p:spPr>
              <a:xfrm>
                <a:off x="5452200" y="4627440"/>
                <a:ext cx="219600" cy="141840"/>
              </a:xfrm>
              <a:custGeom>
                <a:avLst/>
                <a:gdLst/>
                <a:ahLst/>
                <a:rect l="l" t="t" r="r" b="b"/>
                <a:pathLst>
                  <a:path w="121" h="78">
                    <a:moveTo>
                      <a:pt x="0" y="78"/>
                    </a:moveTo>
                    <a:lnTo>
                      <a:pt x="6" y="71"/>
                    </a:lnTo>
                    <a:lnTo>
                      <a:pt x="121" y="0"/>
                    </a:lnTo>
                    <a:lnTo>
                      <a:pt x="115" y="7"/>
                    </a:lnTo>
                    <a:lnTo>
                      <a:pt x="0" y="78"/>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1" name=""/>
              <p:cNvSpPr/>
              <p:nvPr/>
            </p:nvSpPr>
            <p:spPr>
              <a:xfrm>
                <a:off x="5661360" y="4473000"/>
                <a:ext cx="221760" cy="167040"/>
              </a:xfrm>
              <a:custGeom>
                <a:avLst/>
                <a:gdLst/>
                <a:ahLst/>
                <a:rect l="l" t="t" r="r" b="b"/>
                <a:pathLst>
                  <a:path w="122" h="92">
                    <a:moveTo>
                      <a:pt x="0" y="92"/>
                    </a:moveTo>
                    <a:lnTo>
                      <a:pt x="6" y="85"/>
                    </a:lnTo>
                    <a:lnTo>
                      <a:pt x="122" y="0"/>
                    </a:lnTo>
                    <a:lnTo>
                      <a:pt x="116" y="7"/>
                    </a:lnTo>
                    <a:lnTo>
                      <a:pt x="0" y="92"/>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2" name=""/>
              <p:cNvSpPr/>
              <p:nvPr/>
            </p:nvSpPr>
            <p:spPr>
              <a:xfrm>
                <a:off x="5872680" y="4252680"/>
                <a:ext cx="219600" cy="232920"/>
              </a:xfrm>
              <a:custGeom>
                <a:avLst/>
                <a:gdLst/>
                <a:ahLst/>
                <a:rect l="l" t="t" r="r" b="b"/>
                <a:pathLst>
                  <a:path w="121" h="128">
                    <a:moveTo>
                      <a:pt x="0" y="128"/>
                    </a:moveTo>
                    <a:lnTo>
                      <a:pt x="6" y="121"/>
                    </a:lnTo>
                    <a:lnTo>
                      <a:pt x="121" y="0"/>
                    </a:lnTo>
                    <a:lnTo>
                      <a:pt x="115" y="7"/>
                    </a:lnTo>
                    <a:lnTo>
                      <a:pt x="0" y="128"/>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3" name=""/>
              <p:cNvSpPr/>
              <p:nvPr/>
            </p:nvSpPr>
            <p:spPr>
              <a:xfrm>
                <a:off x="6081840" y="3994200"/>
                <a:ext cx="219600" cy="270720"/>
              </a:xfrm>
              <a:custGeom>
                <a:avLst/>
                <a:gdLst/>
                <a:ahLst/>
                <a:rect l="l" t="t" r="r" b="b"/>
                <a:pathLst>
                  <a:path w="121" h="149">
                    <a:moveTo>
                      <a:pt x="0" y="149"/>
                    </a:moveTo>
                    <a:lnTo>
                      <a:pt x="6" y="142"/>
                    </a:lnTo>
                    <a:lnTo>
                      <a:pt x="121" y="0"/>
                    </a:lnTo>
                    <a:lnTo>
                      <a:pt x="115" y="7"/>
                    </a:lnTo>
                    <a:lnTo>
                      <a:pt x="0" y="149"/>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4" name=""/>
              <p:cNvSpPr/>
              <p:nvPr/>
            </p:nvSpPr>
            <p:spPr>
              <a:xfrm>
                <a:off x="6291000" y="3801600"/>
                <a:ext cx="210600" cy="205200"/>
              </a:xfrm>
              <a:custGeom>
                <a:avLst/>
                <a:gdLst/>
                <a:ahLst/>
                <a:rect l="l" t="t" r="r" b="b"/>
                <a:pathLst>
                  <a:path w="116" h="113">
                    <a:moveTo>
                      <a:pt x="0" y="113"/>
                    </a:moveTo>
                    <a:lnTo>
                      <a:pt x="6" y="106"/>
                    </a:lnTo>
                    <a:lnTo>
                      <a:pt x="116" y="0"/>
                    </a:lnTo>
                    <a:lnTo>
                      <a:pt x="110" y="7"/>
                    </a:lnTo>
                    <a:lnTo>
                      <a:pt x="0" y="113"/>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5" name=""/>
              <p:cNvSpPr/>
              <p:nvPr/>
            </p:nvSpPr>
            <p:spPr>
              <a:xfrm>
                <a:off x="6491160" y="3606840"/>
                <a:ext cx="219600" cy="207000"/>
              </a:xfrm>
              <a:custGeom>
                <a:avLst/>
                <a:gdLst/>
                <a:ahLst/>
                <a:rect l="l" t="t" r="r" b="b"/>
                <a:pathLst>
                  <a:path w="121" h="114">
                    <a:moveTo>
                      <a:pt x="0" y="114"/>
                    </a:moveTo>
                    <a:lnTo>
                      <a:pt x="6" y="107"/>
                    </a:lnTo>
                    <a:lnTo>
                      <a:pt x="121" y="0"/>
                    </a:lnTo>
                    <a:lnTo>
                      <a:pt x="115" y="0"/>
                    </a:lnTo>
                    <a:lnTo>
                      <a:pt x="0" y="114"/>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6" name=""/>
              <p:cNvSpPr/>
              <p:nvPr/>
            </p:nvSpPr>
            <p:spPr>
              <a:xfrm>
                <a:off x="6700320" y="3530520"/>
                <a:ext cx="221760" cy="75960"/>
              </a:xfrm>
              <a:custGeom>
                <a:avLst/>
                <a:gdLst/>
                <a:ahLst/>
                <a:rect l="l" t="t" r="r" b="b"/>
                <a:pathLst>
                  <a:path w="122" h="42">
                    <a:moveTo>
                      <a:pt x="0" y="42"/>
                    </a:moveTo>
                    <a:lnTo>
                      <a:pt x="6" y="42"/>
                    </a:lnTo>
                    <a:lnTo>
                      <a:pt x="122" y="0"/>
                    </a:lnTo>
                    <a:lnTo>
                      <a:pt x="115" y="7"/>
                    </a:lnTo>
                    <a:lnTo>
                      <a:pt x="0" y="42"/>
                    </a:lnTo>
                    <a:close/>
                  </a:path>
                </a:pathLst>
              </a:custGeom>
              <a:noFill/>
              <a:ln w="12708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27" name=""/>
              <p:cNvSpPr/>
              <p:nvPr/>
            </p:nvSpPr>
            <p:spPr>
              <a:xfrm>
                <a:off x="6909480" y="3373920"/>
                <a:ext cx="221760" cy="168840"/>
              </a:xfrm>
              <a:custGeom>
                <a:avLst/>
                <a:gdLst/>
                <a:ahLst/>
                <a:rect l="l" t="t" r="r" b="b"/>
                <a:pathLst>
                  <a:path w="122" h="93">
                    <a:moveTo>
                      <a:pt x="0" y="93"/>
                    </a:moveTo>
                    <a:lnTo>
                      <a:pt x="7" y="86"/>
                    </a:lnTo>
                    <a:lnTo>
                      <a:pt x="122" y="0"/>
                    </a:lnTo>
                    <a:lnTo>
                      <a:pt x="116" y="7"/>
                    </a:lnTo>
                    <a:lnTo>
                      <a:pt x="0" y="93"/>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8" name=""/>
              <p:cNvSpPr/>
              <p:nvPr/>
            </p:nvSpPr>
            <p:spPr>
              <a:xfrm>
                <a:off x="7120800" y="3244680"/>
                <a:ext cx="219600" cy="141840"/>
              </a:xfrm>
              <a:custGeom>
                <a:avLst/>
                <a:gdLst/>
                <a:ahLst/>
                <a:rect l="l" t="t" r="r" b="b"/>
                <a:pathLst>
                  <a:path w="121" h="78">
                    <a:moveTo>
                      <a:pt x="0" y="78"/>
                    </a:moveTo>
                    <a:lnTo>
                      <a:pt x="6" y="71"/>
                    </a:lnTo>
                    <a:lnTo>
                      <a:pt x="121" y="0"/>
                    </a:lnTo>
                    <a:lnTo>
                      <a:pt x="115" y="7"/>
                    </a:lnTo>
                    <a:lnTo>
                      <a:pt x="0" y="78"/>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9" name=""/>
              <p:cNvSpPr/>
              <p:nvPr/>
            </p:nvSpPr>
            <p:spPr>
              <a:xfrm>
                <a:off x="7329960" y="3052080"/>
                <a:ext cx="221760" cy="205200"/>
              </a:xfrm>
              <a:custGeom>
                <a:avLst/>
                <a:gdLst/>
                <a:ahLst/>
                <a:rect l="l" t="t" r="r" b="b"/>
                <a:pathLst>
                  <a:path w="122" h="113">
                    <a:moveTo>
                      <a:pt x="0" y="113"/>
                    </a:moveTo>
                    <a:lnTo>
                      <a:pt x="6" y="106"/>
                    </a:lnTo>
                    <a:lnTo>
                      <a:pt x="122" y="0"/>
                    </a:lnTo>
                    <a:lnTo>
                      <a:pt x="116" y="7"/>
                    </a:lnTo>
                    <a:lnTo>
                      <a:pt x="0" y="113"/>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0" name=""/>
              <p:cNvSpPr/>
              <p:nvPr/>
            </p:nvSpPr>
            <p:spPr>
              <a:xfrm>
                <a:off x="7540920" y="2831760"/>
                <a:ext cx="220320" cy="232920"/>
              </a:xfrm>
              <a:custGeom>
                <a:avLst/>
                <a:gdLst/>
                <a:ahLst/>
                <a:rect l="l" t="t" r="r" b="b"/>
                <a:pathLst>
                  <a:path w="121" h="128">
                    <a:moveTo>
                      <a:pt x="0" y="128"/>
                    </a:moveTo>
                    <a:lnTo>
                      <a:pt x="6" y="121"/>
                    </a:lnTo>
                    <a:lnTo>
                      <a:pt x="121" y="0"/>
                    </a:lnTo>
                    <a:lnTo>
                      <a:pt x="115" y="7"/>
                    </a:lnTo>
                    <a:lnTo>
                      <a:pt x="0" y="128"/>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1" name=""/>
              <p:cNvSpPr/>
              <p:nvPr/>
            </p:nvSpPr>
            <p:spPr>
              <a:xfrm>
                <a:off x="7750080" y="2561040"/>
                <a:ext cx="221760" cy="283680"/>
              </a:xfrm>
              <a:custGeom>
                <a:avLst/>
                <a:gdLst/>
                <a:ahLst/>
                <a:rect l="l" t="t" r="r" b="b"/>
                <a:pathLst>
                  <a:path w="122" h="156">
                    <a:moveTo>
                      <a:pt x="0" y="156"/>
                    </a:moveTo>
                    <a:lnTo>
                      <a:pt x="6" y="149"/>
                    </a:lnTo>
                    <a:lnTo>
                      <a:pt x="122" y="0"/>
                    </a:lnTo>
                    <a:lnTo>
                      <a:pt x="115" y="7"/>
                    </a:lnTo>
                    <a:lnTo>
                      <a:pt x="0" y="156"/>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2" name=""/>
              <p:cNvSpPr/>
              <p:nvPr/>
            </p:nvSpPr>
            <p:spPr>
              <a:xfrm>
                <a:off x="7959240" y="2302560"/>
                <a:ext cx="210960" cy="270720"/>
              </a:xfrm>
              <a:custGeom>
                <a:avLst/>
                <a:gdLst/>
                <a:ahLst/>
                <a:rect l="l" t="t" r="r" b="b"/>
                <a:pathLst>
                  <a:path w="116" h="149">
                    <a:moveTo>
                      <a:pt x="0" y="149"/>
                    </a:moveTo>
                    <a:lnTo>
                      <a:pt x="7" y="142"/>
                    </a:lnTo>
                    <a:lnTo>
                      <a:pt x="116" y="0"/>
                    </a:lnTo>
                    <a:lnTo>
                      <a:pt x="110" y="7"/>
                    </a:lnTo>
                    <a:lnTo>
                      <a:pt x="0" y="149"/>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3" name=""/>
              <p:cNvSpPr/>
              <p:nvPr/>
            </p:nvSpPr>
            <p:spPr>
              <a:xfrm>
                <a:off x="8159760" y="2006280"/>
                <a:ext cx="219600" cy="309240"/>
              </a:xfrm>
              <a:custGeom>
                <a:avLst/>
                <a:gdLst/>
                <a:ahLst/>
                <a:rect l="l" t="t" r="r" b="b"/>
                <a:pathLst>
                  <a:path w="121" h="170">
                    <a:moveTo>
                      <a:pt x="0" y="170"/>
                    </a:moveTo>
                    <a:lnTo>
                      <a:pt x="6" y="163"/>
                    </a:lnTo>
                    <a:lnTo>
                      <a:pt x="121" y="0"/>
                    </a:lnTo>
                    <a:lnTo>
                      <a:pt x="115" y="0"/>
                    </a:lnTo>
                    <a:lnTo>
                      <a:pt x="0" y="170"/>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034" name=""/>
            <p:cNvGrpSpPr/>
            <p:nvPr/>
          </p:nvGrpSpPr>
          <p:grpSpPr>
            <a:xfrm>
              <a:off x="1055520" y="1986120"/>
              <a:ext cx="7303680" cy="3653640"/>
              <a:chOff x="1055520" y="1986120"/>
              <a:chExt cx="7303680" cy="3653640"/>
            </a:xfrm>
          </p:grpSpPr>
          <p:sp>
            <p:nvSpPr>
              <p:cNvPr id="1035" name=""/>
              <p:cNvSpPr/>
              <p:nvPr/>
            </p:nvSpPr>
            <p:spPr>
              <a:xfrm>
                <a:off x="1055520" y="5614920"/>
                <a:ext cx="209520" cy="24840"/>
              </a:xfrm>
              <a:custGeom>
                <a:avLst/>
                <a:gdLst/>
                <a:ahLst/>
                <a:rect l="l" t="t" r="r" b="b"/>
                <a:pathLst>
                  <a:path w="115" h="14">
                    <a:moveTo>
                      <a:pt x="0" y="14"/>
                    </a:moveTo>
                    <a:lnTo>
                      <a:pt x="6" y="7"/>
                    </a:lnTo>
                    <a:lnTo>
                      <a:pt x="115" y="0"/>
                    </a:lnTo>
                    <a:lnTo>
                      <a:pt x="109" y="7"/>
                    </a:lnTo>
                    <a:lnTo>
                      <a:pt x="0" y="14"/>
                    </a:lnTo>
                    <a:close/>
                  </a:path>
                </a:pathLst>
              </a:custGeom>
              <a:noFill/>
              <a:ln w="127080">
                <a:solidFill>
                  <a:srgbClr val="00c25c"/>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036" name=""/>
              <p:cNvSpPr/>
              <p:nvPr/>
            </p:nvSpPr>
            <p:spPr>
              <a:xfrm>
                <a:off x="1253880" y="5602320"/>
                <a:ext cx="220320" cy="24840"/>
              </a:xfrm>
              <a:custGeom>
                <a:avLst/>
                <a:gdLst/>
                <a:ahLst/>
                <a:rect l="l" t="t" r="r" b="b"/>
                <a:pathLst>
                  <a:path w="121" h="14">
                    <a:moveTo>
                      <a:pt x="0" y="14"/>
                    </a:moveTo>
                    <a:lnTo>
                      <a:pt x="6" y="7"/>
                    </a:lnTo>
                    <a:lnTo>
                      <a:pt x="121" y="0"/>
                    </a:lnTo>
                    <a:lnTo>
                      <a:pt x="115" y="7"/>
                    </a:lnTo>
                    <a:lnTo>
                      <a:pt x="0" y="14"/>
                    </a:lnTo>
                    <a:close/>
                  </a:path>
                </a:pathLst>
              </a:custGeom>
              <a:noFill/>
              <a:ln w="127080">
                <a:solidFill>
                  <a:srgbClr val="00c25c"/>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037" name=""/>
              <p:cNvSpPr/>
              <p:nvPr/>
            </p:nvSpPr>
            <p:spPr>
              <a:xfrm>
                <a:off x="1463040" y="5589360"/>
                <a:ext cx="221760" cy="25560"/>
              </a:xfrm>
              <a:custGeom>
                <a:avLst/>
                <a:gdLst/>
                <a:ahLst/>
                <a:rect l="l" t="t" r="r" b="b"/>
                <a:pathLst>
                  <a:path w="122" h="14">
                    <a:moveTo>
                      <a:pt x="0" y="14"/>
                    </a:moveTo>
                    <a:lnTo>
                      <a:pt x="6" y="7"/>
                    </a:lnTo>
                    <a:lnTo>
                      <a:pt x="122" y="0"/>
                    </a:lnTo>
                    <a:lnTo>
                      <a:pt x="116" y="7"/>
                    </a:lnTo>
                    <a:lnTo>
                      <a:pt x="0" y="14"/>
                    </a:lnTo>
                    <a:close/>
                  </a:path>
                </a:pathLst>
              </a:custGeom>
              <a:noFill/>
              <a:ln w="127080">
                <a:solidFill>
                  <a:srgbClr val="00c25c"/>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38" name=""/>
              <p:cNvSpPr/>
              <p:nvPr/>
            </p:nvSpPr>
            <p:spPr>
              <a:xfrm>
                <a:off x="1674360" y="5589360"/>
                <a:ext cx="219600" cy="12600"/>
              </a:xfrm>
              <a:custGeom>
                <a:avLst/>
                <a:gdLst/>
                <a:ahLst/>
                <a:rect l="l" t="t" r="r" b="b"/>
                <a:pathLst>
                  <a:path w="121" h="7">
                    <a:moveTo>
                      <a:pt x="0" y="7"/>
                    </a:moveTo>
                    <a:lnTo>
                      <a:pt x="6" y="0"/>
                    </a:lnTo>
                    <a:lnTo>
                      <a:pt x="121" y="0"/>
                    </a:lnTo>
                    <a:lnTo>
                      <a:pt x="115" y="0"/>
                    </a:lnTo>
                    <a:lnTo>
                      <a:pt x="0" y="7"/>
                    </a:lnTo>
                    <a:close/>
                  </a:path>
                </a:pathLst>
              </a:custGeom>
              <a:noFill/>
              <a:ln w="127080">
                <a:solidFill>
                  <a:srgbClr val="00c25c"/>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039" name=""/>
              <p:cNvSpPr/>
              <p:nvPr/>
            </p:nvSpPr>
            <p:spPr>
              <a:xfrm>
                <a:off x="1883520" y="5576760"/>
                <a:ext cx="221760" cy="12600"/>
              </a:xfrm>
              <a:custGeom>
                <a:avLst/>
                <a:gdLst/>
                <a:ahLst/>
                <a:rect l="l" t="t" r="r" b="b"/>
                <a:pathLst>
                  <a:path w="122" h="7">
                    <a:moveTo>
                      <a:pt x="0" y="7"/>
                    </a:moveTo>
                    <a:lnTo>
                      <a:pt x="6" y="7"/>
                    </a:lnTo>
                    <a:lnTo>
                      <a:pt x="122" y="0"/>
                    </a:lnTo>
                    <a:lnTo>
                      <a:pt x="116" y="7"/>
                    </a:lnTo>
                    <a:lnTo>
                      <a:pt x="0" y="7"/>
                    </a:lnTo>
                    <a:close/>
                  </a:path>
                </a:pathLst>
              </a:custGeom>
              <a:noFill/>
              <a:ln w="127080">
                <a:solidFill>
                  <a:srgbClr val="00c25c"/>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040" name=""/>
              <p:cNvSpPr/>
              <p:nvPr/>
            </p:nvSpPr>
            <p:spPr>
              <a:xfrm>
                <a:off x="2094480" y="5563800"/>
                <a:ext cx="220320" cy="25560"/>
              </a:xfrm>
              <a:custGeom>
                <a:avLst/>
                <a:gdLst/>
                <a:ahLst/>
                <a:rect l="l" t="t" r="r" b="b"/>
                <a:pathLst>
                  <a:path w="121" h="14">
                    <a:moveTo>
                      <a:pt x="0" y="14"/>
                    </a:moveTo>
                    <a:lnTo>
                      <a:pt x="6" y="7"/>
                    </a:lnTo>
                    <a:lnTo>
                      <a:pt x="121" y="0"/>
                    </a:lnTo>
                    <a:lnTo>
                      <a:pt x="115" y="7"/>
                    </a:lnTo>
                    <a:lnTo>
                      <a:pt x="0" y="14"/>
                    </a:lnTo>
                    <a:close/>
                  </a:path>
                </a:pathLst>
              </a:custGeom>
              <a:noFill/>
              <a:ln w="127080">
                <a:solidFill>
                  <a:srgbClr val="00c25c"/>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41" name=""/>
              <p:cNvSpPr/>
              <p:nvPr/>
            </p:nvSpPr>
            <p:spPr>
              <a:xfrm>
                <a:off x="2304000" y="5551200"/>
                <a:ext cx="219600" cy="25560"/>
              </a:xfrm>
              <a:custGeom>
                <a:avLst/>
                <a:gdLst/>
                <a:ahLst/>
                <a:rect l="l" t="t" r="r" b="b"/>
                <a:pathLst>
                  <a:path w="121" h="14">
                    <a:moveTo>
                      <a:pt x="0" y="14"/>
                    </a:moveTo>
                    <a:lnTo>
                      <a:pt x="6" y="7"/>
                    </a:lnTo>
                    <a:lnTo>
                      <a:pt x="121" y="0"/>
                    </a:lnTo>
                    <a:lnTo>
                      <a:pt x="115" y="7"/>
                    </a:lnTo>
                    <a:lnTo>
                      <a:pt x="0" y="14"/>
                    </a:lnTo>
                    <a:close/>
                  </a:path>
                </a:pathLst>
              </a:custGeom>
              <a:noFill/>
              <a:ln w="127080">
                <a:solidFill>
                  <a:srgbClr val="00c25c"/>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42" name=""/>
              <p:cNvSpPr/>
              <p:nvPr/>
            </p:nvSpPr>
            <p:spPr>
              <a:xfrm>
                <a:off x="2513160" y="5523840"/>
                <a:ext cx="221760" cy="39960"/>
              </a:xfrm>
              <a:custGeom>
                <a:avLst/>
                <a:gdLst/>
                <a:ahLst/>
                <a:rect l="l" t="t" r="r" b="b"/>
                <a:pathLst>
                  <a:path w="122" h="22">
                    <a:moveTo>
                      <a:pt x="0" y="22"/>
                    </a:moveTo>
                    <a:lnTo>
                      <a:pt x="6" y="15"/>
                    </a:lnTo>
                    <a:lnTo>
                      <a:pt x="122" y="0"/>
                    </a:lnTo>
                    <a:lnTo>
                      <a:pt x="116" y="7"/>
                    </a:lnTo>
                    <a:lnTo>
                      <a:pt x="0" y="22"/>
                    </a:lnTo>
                    <a:close/>
                  </a:path>
                </a:pathLst>
              </a:custGeom>
              <a:noFill/>
              <a:ln w="127080">
                <a:solidFill>
                  <a:srgbClr val="00c25c"/>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043" name=""/>
              <p:cNvSpPr/>
              <p:nvPr/>
            </p:nvSpPr>
            <p:spPr>
              <a:xfrm>
                <a:off x="2724120" y="5498280"/>
                <a:ext cx="209160" cy="38160"/>
              </a:xfrm>
              <a:custGeom>
                <a:avLst/>
                <a:gdLst/>
                <a:ahLst/>
                <a:rect l="l" t="t" r="r" b="b"/>
                <a:pathLst>
                  <a:path w="115" h="21">
                    <a:moveTo>
                      <a:pt x="0" y="21"/>
                    </a:moveTo>
                    <a:lnTo>
                      <a:pt x="6" y="14"/>
                    </a:lnTo>
                    <a:lnTo>
                      <a:pt x="115" y="0"/>
                    </a:lnTo>
                    <a:lnTo>
                      <a:pt x="109" y="7"/>
                    </a:lnTo>
                    <a:lnTo>
                      <a:pt x="0" y="21"/>
                    </a:lnTo>
                    <a:close/>
                  </a:path>
                </a:pathLst>
              </a:custGeom>
              <a:noFill/>
              <a:ln w="127080">
                <a:solidFill>
                  <a:srgbClr val="00c25c"/>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44" name=""/>
              <p:cNvSpPr/>
              <p:nvPr/>
            </p:nvSpPr>
            <p:spPr>
              <a:xfrm>
                <a:off x="2922480" y="5486040"/>
                <a:ext cx="221760" cy="24840"/>
              </a:xfrm>
              <a:custGeom>
                <a:avLst/>
                <a:gdLst/>
                <a:ahLst/>
                <a:rect l="l" t="t" r="r" b="b"/>
                <a:pathLst>
                  <a:path w="122" h="14">
                    <a:moveTo>
                      <a:pt x="0" y="14"/>
                    </a:moveTo>
                    <a:lnTo>
                      <a:pt x="6" y="7"/>
                    </a:lnTo>
                    <a:lnTo>
                      <a:pt x="122" y="0"/>
                    </a:lnTo>
                    <a:lnTo>
                      <a:pt x="115" y="7"/>
                    </a:lnTo>
                    <a:lnTo>
                      <a:pt x="0" y="14"/>
                    </a:lnTo>
                    <a:close/>
                  </a:path>
                </a:pathLst>
              </a:custGeom>
              <a:noFill/>
              <a:ln w="127080">
                <a:solidFill>
                  <a:srgbClr val="00c25c"/>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045" name=""/>
              <p:cNvSpPr/>
              <p:nvPr/>
            </p:nvSpPr>
            <p:spPr>
              <a:xfrm>
                <a:off x="3131640" y="5460480"/>
                <a:ext cx="221760" cy="37800"/>
              </a:xfrm>
              <a:custGeom>
                <a:avLst/>
                <a:gdLst/>
                <a:ahLst/>
                <a:rect l="l" t="t" r="r" b="b"/>
                <a:pathLst>
                  <a:path w="122" h="21">
                    <a:moveTo>
                      <a:pt x="0" y="21"/>
                    </a:moveTo>
                    <a:lnTo>
                      <a:pt x="7" y="14"/>
                    </a:lnTo>
                    <a:lnTo>
                      <a:pt x="122" y="0"/>
                    </a:lnTo>
                    <a:lnTo>
                      <a:pt x="116" y="7"/>
                    </a:lnTo>
                    <a:lnTo>
                      <a:pt x="0" y="21"/>
                    </a:lnTo>
                    <a:close/>
                  </a:path>
                </a:pathLst>
              </a:custGeom>
              <a:noFill/>
              <a:ln w="127080">
                <a:solidFill>
                  <a:srgbClr val="00c25c"/>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46" name=""/>
              <p:cNvSpPr/>
              <p:nvPr/>
            </p:nvSpPr>
            <p:spPr>
              <a:xfrm>
                <a:off x="3342960" y="5421960"/>
                <a:ext cx="219600" cy="51120"/>
              </a:xfrm>
              <a:custGeom>
                <a:avLst/>
                <a:gdLst/>
                <a:ahLst/>
                <a:rect l="l" t="t" r="r" b="b"/>
                <a:pathLst>
                  <a:path w="121" h="28">
                    <a:moveTo>
                      <a:pt x="0" y="28"/>
                    </a:moveTo>
                    <a:lnTo>
                      <a:pt x="6" y="21"/>
                    </a:lnTo>
                    <a:lnTo>
                      <a:pt x="121" y="0"/>
                    </a:lnTo>
                    <a:lnTo>
                      <a:pt x="115" y="7"/>
                    </a:lnTo>
                    <a:lnTo>
                      <a:pt x="0" y="28"/>
                    </a:lnTo>
                    <a:close/>
                  </a:path>
                </a:pathLst>
              </a:custGeom>
              <a:noFill/>
              <a:ln w="127080">
                <a:solidFill>
                  <a:srgbClr val="00c25c"/>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047" name=""/>
              <p:cNvSpPr/>
              <p:nvPr/>
            </p:nvSpPr>
            <p:spPr>
              <a:xfrm>
                <a:off x="3552120" y="5382000"/>
                <a:ext cx="221760" cy="52560"/>
              </a:xfrm>
              <a:custGeom>
                <a:avLst/>
                <a:gdLst/>
                <a:ahLst/>
                <a:rect l="l" t="t" r="r" b="b"/>
                <a:pathLst>
                  <a:path w="122" h="29">
                    <a:moveTo>
                      <a:pt x="0" y="29"/>
                    </a:moveTo>
                    <a:lnTo>
                      <a:pt x="6" y="22"/>
                    </a:lnTo>
                    <a:lnTo>
                      <a:pt x="122" y="0"/>
                    </a:lnTo>
                    <a:lnTo>
                      <a:pt x="116" y="7"/>
                    </a:lnTo>
                    <a:lnTo>
                      <a:pt x="0" y="29"/>
                    </a:lnTo>
                    <a:close/>
                  </a:path>
                </a:pathLst>
              </a:custGeom>
              <a:noFill/>
              <a:ln w="127080">
                <a:solidFill>
                  <a:srgbClr val="00c25c"/>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48" name=""/>
              <p:cNvSpPr/>
              <p:nvPr/>
            </p:nvSpPr>
            <p:spPr>
              <a:xfrm>
                <a:off x="3763080" y="5331240"/>
                <a:ext cx="220320" cy="63360"/>
              </a:xfrm>
              <a:custGeom>
                <a:avLst/>
                <a:gdLst/>
                <a:ahLst/>
                <a:rect l="l" t="t" r="r" b="b"/>
                <a:pathLst>
                  <a:path w="121" h="35">
                    <a:moveTo>
                      <a:pt x="0" y="35"/>
                    </a:moveTo>
                    <a:lnTo>
                      <a:pt x="6" y="28"/>
                    </a:lnTo>
                    <a:lnTo>
                      <a:pt x="121" y="0"/>
                    </a:lnTo>
                    <a:lnTo>
                      <a:pt x="115" y="0"/>
                    </a:lnTo>
                    <a:lnTo>
                      <a:pt x="0" y="35"/>
                    </a:lnTo>
                    <a:close/>
                  </a:path>
                </a:pathLst>
              </a:custGeom>
              <a:noFill/>
              <a:ln w="127080">
                <a:solidFill>
                  <a:srgbClr val="00c25c"/>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049" name=""/>
              <p:cNvSpPr/>
              <p:nvPr/>
            </p:nvSpPr>
            <p:spPr>
              <a:xfrm>
                <a:off x="3972240" y="5252760"/>
                <a:ext cx="221760" cy="78120"/>
              </a:xfrm>
              <a:custGeom>
                <a:avLst/>
                <a:gdLst/>
                <a:ahLst/>
                <a:rect l="l" t="t" r="r" b="b"/>
                <a:pathLst>
                  <a:path w="122" h="43">
                    <a:moveTo>
                      <a:pt x="0" y="43"/>
                    </a:moveTo>
                    <a:lnTo>
                      <a:pt x="6" y="43"/>
                    </a:lnTo>
                    <a:lnTo>
                      <a:pt x="122" y="0"/>
                    </a:lnTo>
                    <a:lnTo>
                      <a:pt x="115" y="7"/>
                    </a:lnTo>
                    <a:lnTo>
                      <a:pt x="0" y="43"/>
                    </a:lnTo>
                    <a:close/>
                  </a:path>
                </a:pathLst>
              </a:custGeom>
              <a:noFill/>
              <a:ln w="127080">
                <a:solidFill>
                  <a:srgbClr val="00c25c"/>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050" name=""/>
              <p:cNvSpPr/>
              <p:nvPr/>
            </p:nvSpPr>
            <p:spPr>
              <a:xfrm>
                <a:off x="4181760" y="5189400"/>
                <a:ext cx="221760" cy="75960"/>
              </a:xfrm>
              <a:custGeom>
                <a:avLst/>
                <a:gdLst/>
                <a:ahLst/>
                <a:rect l="l" t="t" r="r" b="b"/>
                <a:pathLst>
                  <a:path w="122" h="42">
                    <a:moveTo>
                      <a:pt x="0" y="42"/>
                    </a:moveTo>
                    <a:lnTo>
                      <a:pt x="7" y="35"/>
                    </a:lnTo>
                    <a:lnTo>
                      <a:pt x="122" y="0"/>
                    </a:lnTo>
                    <a:lnTo>
                      <a:pt x="116" y="7"/>
                    </a:lnTo>
                    <a:lnTo>
                      <a:pt x="0" y="42"/>
                    </a:lnTo>
                    <a:close/>
                  </a:path>
                </a:pathLst>
              </a:custGeom>
              <a:noFill/>
              <a:ln w="127080">
                <a:solidFill>
                  <a:srgbClr val="00c25c"/>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51" name=""/>
              <p:cNvSpPr/>
              <p:nvPr/>
            </p:nvSpPr>
            <p:spPr>
              <a:xfrm>
                <a:off x="4392720" y="5136480"/>
                <a:ext cx="220320" cy="65520"/>
              </a:xfrm>
              <a:custGeom>
                <a:avLst/>
                <a:gdLst/>
                <a:ahLst/>
                <a:rect l="l" t="t" r="r" b="b"/>
                <a:pathLst>
                  <a:path w="121" h="36">
                    <a:moveTo>
                      <a:pt x="0" y="36"/>
                    </a:moveTo>
                    <a:lnTo>
                      <a:pt x="6" y="29"/>
                    </a:lnTo>
                    <a:lnTo>
                      <a:pt x="121" y="0"/>
                    </a:lnTo>
                    <a:lnTo>
                      <a:pt x="109" y="7"/>
                    </a:lnTo>
                    <a:lnTo>
                      <a:pt x="0" y="36"/>
                    </a:lnTo>
                    <a:close/>
                  </a:path>
                </a:pathLst>
              </a:custGeom>
              <a:noFill/>
              <a:ln w="127080">
                <a:solidFill>
                  <a:srgbClr val="00c25c"/>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1052" name=""/>
              <p:cNvSpPr/>
              <p:nvPr/>
            </p:nvSpPr>
            <p:spPr>
              <a:xfrm>
                <a:off x="4591440" y="5085360"/>
                <a:ext cx="221760" cy="63720"/>
              </a:xfrm>
              <a:custGeom>
                <a:avLst/>
                <a:gdLst/>
                <a:ahLst/>
                <a:rect l="l" t="t" r="r" b="b"/>
                <a:pathLst>
                  <a:path w="122" h="35">
                    <a:moveTo>
                      <a:pt x="0" y="35"/>
                    </a:moveTo>
                    <a:lnTo>
                      <a:pt x="12" y="28"/>
                    </a:lnTo>
                    <a:lnTo>
                      <a:pt x="122" y="0"/>
                    </a:lnTo>
                    <a:lnTo>
                      <a:pt x="116" y="7"/>
                    </a:lnTo>
                    <a:lnTo>
                      <a:pt x="0" y="35"/>
                    </a:lnTo>
                    <a:close/>
                  </a:path>
                </a:pathLst>
              </a:custGeom>
              <a:noFill/>
              <a:ln w="127080">
                <a:solidFill>
                  <a:srgbClr val="00c25c"/>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053" name=""/>
              <p:cNvSpPr/>
              <p:nvPr/>
            </p:nvSpPr>
            <p:spPr>
              <a:xfrm>
                <a:off x="4802040" y="4982040"/>
                <a:ext cx="220320" cy="116280"/>
              </a:xfrm>
              <a:custGeom>
                <a:avLst/>
                <a:gdLst/>
                <a:ahLst/>
                <a:rect l="l" t="t" r="r" b="b"/>
                <a:pathLst>
                  <a:path w="121" h="64">
                    <a:moveTo>
                      <a:pt x="0" y="64"/>
                    </a:moveTo>
                    <a:lnTo>
                      <a:pt x="6" y="57"/>
                    </a:lnTo>
                    <a:lnTo>
                      <a:pt x="121" y="0"/>
                    </a:lnTo>
                    <a:lnTo>
                      <a:pt x="115" y="7"/>
                    </a:lnTo>
                    <a:lnTo>
                      <a:pt x="0" y="64"/>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4" name=""/>
              <p:cNvSpPr/>
              <p:nvPr/>
            </p:nvSpPr>
            <p:spPr>
              <a:xfrm>
                <a:off x="5011560" y="4891320"/>
                <a:ext cx="220320" cy="103320"/>
              </a:xfrm>
              <a:custGeom>
                <a:avLst/>
                <a:gdLst/>
                <a:ahLst/>
                <a:rect l="l" t="t" r="r" b="b"/>
                <a:pathLst>
                  <a:path w="121" h="57">
                    <a:moveTo>
                      <a:pt x="0" y="57"/>
                    </a:moveTo>
                    <a:lnTo>
                      <a:pt x="6" y="50"/>
                    </a:lnTo>
                    <a:lnTo>
                      <a:pt x="121" y="0"/>
                    </a:lnTo>
                    <a:lnTo>
                      <a:pt x="115" y="7"/>
                    </a:lnTo>
                    <a:lnTo>
                      <a:pt x="0" y="57"/>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5" name=""/>
              <p:cNvSpPr/>
              <p:nvPr/>
            </p:nvSpPr>
            <p:spPr>
              <a:xfrm>
                <a:off x="5220720" y="4736520"/>
                <a:ext cx="221760" cy="167040"/>
              </a:xfrm>
              <a:custGeom>
                <a:avLst/>
                <a:gdLst/>
                <a:ahLst/>
                <a:rect l="l" t="t" r="r" b="b"/>
                <a:pathLst>
                  <a:path w="122" h="92">
                    <a:moveTo>
                      <a:pt x="0" y="92"/>
                    </a:moveTo>
                    <a:lnTo>
                      <a:pt x="6" y="85"/>
                    </a:lnTo>
                    <a:lnTo>
                      <a:pt x="122" y="0"/>
                    </a:lnTo>
                    <a:lnTo>
                      <a:pt x="116" y="7"/>
                    </a:lnTo>
                    <a:lnTo>
                      <a:pt x="0" y="92"/>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6" name=""/>
              <p:cNvSpPr/>
              <p:nvPr/>
            </p:nvSpPr>
            <p:spPr>
              <a:xfrm>
                <a:off x="5432040" y="4607280"/>
                <a:ext cx="219600" cy="141840"/>
              </a:xfrm>
              <a:custGeom>
                <a:avLst/>
                <a:gdLst/>
                <a:ahLst/>
                <a:rect l="l" t="t" r="r" b="b"/>
                <a:pathLst>
                  <a:path w="121" h="78">
                    <a:moveTo>
                      <a:pt x="0" y="78"/>
                    </a:moveTo>
                    <a:lnTo>
                      <a:pt x="6" y="71"/>
                    </a:lnTo>
                    <a:lnTo>
                      <a:pt x="121" y="0"/>
                    </a:lnTo>
                    <a:lnTo>
                      <a:pt x="115" y="7"/>
                    </a:lnTo>
                    <a:lnTo>
                      <a:pt x="0" y="78"/>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7" name=""/>
              <p:cNvSpPr/>
              <p:nvPr/>
            </p:nvSpPr>
            <p:spPr>
              <a:xfrm>
                <a:off x="5641200" y="4452840"/>
                <a:ext cx="221760" cy="167040"/>
              </a:xfrm>
              <a:custGeom>
                <a:avLst/>
                <a:gdLst/>
                <a:ahLst/>
                <a:rect l="l" t="t" r="r" b="b"/>
                <a:pathLst>
                  <a:path w="122" h="92">
                    <a:moveTo>
                      <a:pt x="0" y="92"/>
                    </a:moveTo>
                    <a:lnTo>
                      <a:pt x="6" y="85"/>
                    </a:lnTo>
                    <a:lnTo>
                      <a:pt x="122" y="0"/>
                    </a:lnTo>
                    <a:lnTo>
                      <a:pt x="116" y="7"/>
                    </a:lnTo>
                    <a:lnTo>
                      <a:pt x="0" y="92"/>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8" name=""/>
              <p:cNvSpPr/>
              <p:nvPr/>
            </p:nvSpPr>
            <p:spPr>
              <a:xfrm>
                <a:off x="5852520" y="4232520"/>
                <a:ext cx="219600" cy="232920"/>
              </a:xfrm>
              <a:custGeom>
                <a:avLst/>
                <a:gdLst/>
                <a:ahLst/>
                <a:rect l="l" t="t" r="r" b="b"/>
                <a:pathLst>
                  <a:path w="121" h="128">
                    <a:moveTo>
                      <a:pt x="0" y="128"/>
                    </a:moveTo>
                    <a:lnTo>
                      <a:pt x="6" y="121"/>
                    </a:lnTo>
                    <a:lnTo>
                      <a:pt x="121" y="0"/>
                    </a:lnTo>
                    <a:lnTo>
                      <a:pt x="115" y="7"/>
                    </a:lnTo>
                    <a:lnTo>
                      <a:pt x="0" y="128"/>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9" name=""/>
              <p:cNvSpPr/>
              <p:nvPr/>
            </p:nvSpPr>
            <p:spPr>
              <a:xfrm>
                <a:off x="6061680" y="3974040"/>
                <a:ext cx="219600" cy="270720"/>
              </a:xfrm>
              <a:custGeom>
                <a:avLst/>
                <a:gdLst/>
                <a:ahLst/>
                <a:rect l="l" t="t" r="r" b="b"/>
                <a:pathLst>
                  <a:path w="121" h="149">
                    <a:moveTo>
                      <a:pt x="0" y="149"/>
                    </a:moveTo>
                    <a:lnTo>
                      <a:pt x="6" y="142"/>
                    </a:lnTo>
                    <a:lnTo>
                      <a:pt x="121" y="0"/>
                    </a:lnTo>
                    <a:lnTo>
                      <a:pt x="115" y="7"/>
                    </a:lnTo>
                    <a:lnTo>
                      <a:pt x="0" y="149"/>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0" name=""/>
              <p:cNvSpPr/>
              <p:nvPr/>
            </p:nvSpPr>
            <p:spPr>
              <a:xfrm>
                <a:off x="6270840" y="3781440"/>
                <a:ext cx="210600" cy="205200"/>
              </a:xfrm>
              <a:custGeom>
                <a:avLst/>
                <a:gdLst/>
                <a:ahLst/>
                <a:rect l="l" t="t" r="r" b="b"/>
                <a:pathLst>
                  <a:path w="116" h="113">
                    <a:moveTo>
                      <a:pt x="0" y="113"/>
                    </a:moveTo>
                    <a:lnTo>
                      <a:pt x="6" y="106"/>
                    </a:lnTo>
                    <a:lnTo>
                      <a:pt x="116" y="0"/>
                    </a:lnTo>
                    <a:lnTo>
                      <a:pt x="110" y="7"/>
                    </a:lnTo>
                    <a:lnTo>
                      <a:pt x="0" y="113"/>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1" name=""/>
              <p:cNvSpPr/>
              <p:nvPr/>
            </p:nvSpPr>
            <p:spPr>
              <a:xfrm>
                <a:off x="6471000" y="3586680"/>
                <a:ext cx="219600" cy="207000"/>
              </a:xfrm>
              <a:custGeom>
                <a:avLst/>
                <a:gdLst/>
                <a:ahLst/>
                <a:rect l="l" t="t" r="r" b="b"/>
                <a:pathLst>
                  <a:path w="121" h="114">
                    <a:moveTo>
                      <a:pt x="0" y="114"/>
                    </a:moveTo>
                    <a:lnTo>
                      <a:pt x="6" y="107"/>
                    </a:lnTo>
                    <a:lnTo>
                      <a:pt x="121" y="0"/>
                    </a:lnTo>
                    <a:lnTo>
                      <a:pt x="115" y="0"/>
                    </a:lnTo>
                    <a:lnTo>
                      <a:pt x="0" y="114"/>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2" name=""/>
              <p:cNvSpPr/>
              <p:nvPr/>
            </p:nvSpPr>
            <p:spPr>
              <a:xfrm>
                <a:off x="6680160" y="3510360"/>
                <a:ext cx="221760" cy="75960"/>
              </a:xfrm>
              <a:custGeom>
                <a:avLst/>
                <a:gdLst/>
                <a:ahLst/>
                <a:rect l="l" t="t" r="r" b="b"/>
                <a:pathLst>
                  <a:path w="122" h="42">
                    <a:moveTo>
                      <a:pt x="0" y="42"/>
                    </a:moveTo>
                    <a:lnTo>
                      <a:pt x="6" y="42"/>
                    </a:lnTo>
                    <a:lnTo>
                      <a:pt x="122" y="0"/>
                    </a:lnTo>
                    <a:lnTo>
                      <a:pt x="115" y="7"/>
                    </a:lnTo>
                    <a:lnTo>
                      <a:pt x="0" y="42"/>
                    </a:lnTo>
                    <a:close/>
                  </a:path>
                </a:pathLst>
              </a:custGeom>
              <a:noFill/>
              <a:ln w="127080">
                <a:solidFill>
                  <a:srgbClr val="00c25c"/>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63" name=""/>
              <p:cNvSpPr/>
              <p:nvPr/>
            </p:nvSpPr>
            <p:spPr>
              <a:xfrm>
                <a:off x="6889320" y="3353760"/>
                <a:ext cx="221760" cy="168840"/>
              </a:xfrm>
              <a:custGeom>
                <a:avLst/>
                <a:gdLst/>
                <a:ahLst/>
                <a:rect l="l" t="t" r="r" b="b"/>
                <a:pathLst>
                  <a:path w="122" h="93">
                    <a:moveTo>
                      <a:pt x="0" y="93"/>
                    </a:moveTo>
                    <a:lnTo>
                      <a:pt x="7" y="86"/>
                    </a:lnTo>
                    <a:lnTo>
                      <a:pt x="122" y="0"/>
                    </a:lnTo>
                    <a:lnTo>
                      <a:pt x="116" y="7"/>
                    </a:lnTo>
                    <a:lnTo>
                      <a:pt x="0" y="93"/>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4" name=""/>
              <p:cNvSpPr/>
              <p:nvPr/>
            </p:nvSpPr>
            <p:spPr>
              <a:xfrm>
                <a:off x="7100640" y="3224520"/>
                <a:ext cx="219600" cy="141840"/>
              </a:xfrm>
              <a:custGeom>
                <a:avLst/>
                <a:gdLst/>
                <a:ahLst/>
                <a:rect l="l" t="t" r="r" b="b"/>
                <a:pathLst>
                  <a:path w="121" h="78">
                    <a:moveTo>
                      <a:pt x="0" y="78"/>
                    </a:moveTo>
                    <a:lnTo>
                      <a:pt x="6" y="71"/>
                    </a:lnTo>
                    <a:lnTo>
                      <a:pt x="121" y="0"/>
                    </a:lnTo>
                    <a:lnTo>
                      <a:pt x="115" y="7"/>
                    </a:lnTo>
                    <a:lnTo>
                      <a:pt x="0" y="78"/>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5" name=""/>
              <p:cNvSpPr/>
              <p:nvPr/>
            </p:nvSpPr>
            <p:spPr>
              <a:xfrm>
                <a:off x="7309800" y="3031920"/>
                <a:ext cx="221760" cy="205200"/>
              </a:xfrm>
              <a:custGeom>
                <a:avLst/>
                <a:gdLst/>
                <a:ahLst/>
                <a:rect l="l" t="t" r="r" b="b"/>
                <a:pathLst>
                  <a:path w="122" h="113">
                    <a:moveTo>
                      <a:pt x="0" y="113"/>
                    </a:moveTo>
                    <a:lnTo>
                      <a:pt x="6" y="106"/>
                    </a:lnTo>
                    <a:lnTo>
                      <a:pt x="122" y="0"/>
                    </a:lnTo>
                    <a:lnTo>
                      <a:pt x="116" y="7"/>
                    </a:lnTo>
                    <a:lnTo>
                      <a:pt x="0" y="113"/>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6" name=""/>
              <p:cNvSpPr/>
              <p:nvPr/>
            </p:nvSpPr>
            <p:spPr>
              <a:xfrm>
                <a:off x="7520760" y="2811600"/>
                <a:ext cx="220320" cy="232920"/>
              </a:xfrm>
              <a:custGeom>
                <a:avLst/>
                <a:gdLst/>
                <a:ahLst/>
                <a:rect l="l" t="t" r="r" b="b"/>
                <a:pathLst>
                  <a:path w="121" h="128">
                    <a:moveTo>
                      <a:pt x="0" y="128"/>
                    </a:moveTo>
                    <a:lnTo>
                      <a:pt x="6" y="121"/>
                    </a:lnTo>
                    <a:lnTo>
                      <a:pt x="121" y="0"/>
                    </a:lnTo>
                    <a:lnTo>
                      <a:pt x="115" y="7"/>
                    </a:lnTo>
                    <a:lnTo>
                      <a:pt x="0" y="128"/>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7" name=""/>
              <p:cNvSpPr/>
              <p:nvPr/>
            </p:nvSpPr>
            <p:spPr>
              <a:xfrm>
                <a:off x="7729920" y="2540880"/>
                <a:ext cx="221760" cy="283680"/>
              </a:xfrm>
              <a:custGeom>
                <a:avLst/>
                <a:gdLst/>
                <a:ahLst/>
                <a:rect l="l" t="t" r="r" b="b"/>
                <a:pathLst>
                  <a:path w="122" h="156">
                    <a:moveTo>
                      <a:pt x="0" y="156"/>
                    </a:moveTo>
                    <a:lnTo>
                      <a:pt x="6" y="149"/>
                    </a:lnTo>
                    <a:lnTo>
                      <a:pt x="122" y="0"/>
                    </a:lnTo>
                    <a:lnTo>
                      <a:pt x="115" y="7"/>
                    </a:lnTo>
                    <a:lnTo>
                      <a:pt x="0" y="156"/>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8" name=""/>
              <p:cNvSpPr/>
              <p:nvPr/>
            </p:nvSpPr>
            <p:spPr>
              <a:xfrm>
                <a:off x="7939080" y="2282400"/>
                <a:ext cx="210960" cy="270720"/>
              </a:xfrm>
              <a:custGeom>
                <a:avLst/>
                <a:gdLst/>
                <a:ahLst/>
                <a:rect l="l" t="t" r="r" b="b"/>
                <a:pathLst>
                  <a:path w="116" h="149">
                    <a:moveTo>
                      <a:pt x="0" y="149"/>
                    </a:moveTo>
                    <a:lnTo>
                      <a:pt x="7" y="142"/>
                    </a:lnTo>
                    <a:lnTo>
                      <a:pt x="116" y="0"/>
                    </a:lnTo>
                    <a:lnTo>
                      <a:pt x="110" y="7"/>
                    </a:lnTo>
                    <a:lnTo>
                      <a:pt x="0" y="149"/>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9" name=""/>
              <p:cNvSpPr/>
              <p:nvPr/>
            </p:nvSpPr>
            <p:spPr>
              <a:xfrm>
                <a:off x="8139600" y="1986120"/>
                <a:ext cx="219600" cy="309240"/>
              </a:xfrm>
              <a:custGeom>
                <a:avLst/>
                <a:gdLst/>
                <a:ahLst/>
                <a:rect l="l" t="t" r="r" b="b"/>
                <a:pathLst>
                  <a:path w="121" h="170">
                    <a:moveTo>
                      <a:pt x="0" y="170"/>
                    </a:moveTo>
                    <a:lnTo>
                      <a:pt x="6" y="163"/>
                    </a:lnTo>
                    <a:lnTo>
                      <a:pt x="121" y="0"/>
                    </a:lnTo>
                    <a:lnTo>
                      <a:pt x="115" y="0"/>
                    </a:lnTo>
                    <a:lnTo>
                      <a:pt x="0" y="170"/>
                    </a:lnTo>
                    <a:close/>
                  </a:path>
                </a:pathLst>
              </a:custGeom>
              <a:noFill/>
              <a:ln w="127080">
                <a:solidFill>
                  <a:srgbClr val="00c25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070" name=""/>
            <p:cNvGrpSpPr/>
            <p:nvPr/>
          </p:nvGrpSpPr>
          <p:grpSpPr>
            <a:xfrm>
              <a:off x="1061280" y="1946160"/>
              <a:ext cx="7303320" cy="3653640"/>
              <a:chOff x="1061280" y="1946160"/>
              <a:chExt cx="7303320" cy="3653640"/>
            </a:xfrm>
          </p:grpSpPr>
          <p:sp>
            <p:nvSpPr>
              <p:cNvPr id="1071" name=""/>
              <p:cNvSpPr/>
              <p:nvPr/>
            </p:nvSpPr>
            <p:spPr>
              <a:xfrm>
                <a:off x="1061280" y="5574960"/>
                <a:ext cx="209520" cy="24840"/>
              </a:xfrm>
              <a:custGeom>
                <a:avLst/>
                <a:gdLst/>
                <a:ahLst/>
                <a:rect l="l" t="t" r="r" b="b"/>
                <a:pathLst>
                  <a:path w="115" h="14">
                    <a:moveTo>
                      <a:pt x="0" y="14"/>
                    </a:moveTo>
                    <a:lnTo>
                      <a:pt x="6" y="7"/>
                    </a:lnTo>
                    <a:lnTo>
                      <a:pt x="115" y="0"/>
                    </a:lnTo>
                    <a:lnTo>
                      <a:pt x="109" y="7"/>
                    </a:lnTo>
                    <a:lnTo>
                      <a:pt x="0" y="14"/>
                    </a:lnTo>
                    <a:close/>
                  </a:path>
                </a:pathLst>
              </a:custGeom>
              <a:noFill/>
              <a:ln w="28440">
                <a:solidFill>
                  <a:srgbClr val="41ff9b"/>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072" name=""/>
              <p:cNvSpPr/>
              <p:nvPr/>
            </p:nvSpPr>
            <p:spPr>
              <a:xfrm>
                <a:off x="1259640" y="5562360"/>
                <a:ext cx="220320" cy="24840"/>
              </a:xfrm>
              <a:custGeom>
                <a:avLst/>
                <a:gdLst/>
                <a:ahLst/>
                <a:rect l="l" t="t" r="r" b="b"/>
                <a:pathLst>
                  <a:path w="121" h="14">
                    <a:moveTo>
                      <a:pt x="0" y="14"/>
                    </a:moveTo>
                    <a:lnTo>
                      <a:pt x="6" y="7"/>
                    </a:lnTo>
                    <a:lnTo>
                      <a:pt x="121" y="0"/>
                    </a:lnTo>
                    <a:lnTo>
                      <a:pt x="115" y="7"/>
                    </a:lnTo>
                    <a:lnTo>
                      <a:pt x="0" y="14"/>
                    </a:lnTo>
                    <a:close/>
                  </a:path>
                </a:pathLst>
              </a:custGeom>
              <a:noFill/>
              <a:ln w="28440">
                <a:solidFill>
                  <a:srgbClr val="41ff9b"/>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073" name=""/>
              <p:cNvSpPr/>
              <p:nvPr/>
            </p:nvSpPr>
            <p:spPr>
              <a:xfrm>
                <a:off x="1468800" y="5549400"/>
                <a:ext cx="221760" cy="25560"/>
              </a:xfrm>
              <a:custGeom>
                <a:avLst/>
                <a:gdLst/>
                <a:ahLst/>
                <a:rect l="l" t="t" r="r" b="b"/>
                <a:pathLst>
                  <a:path w="122" h="14">
                    <a:moveTo>
                      <a:pt x="0" y="14"/>
                    </a:moveTo>
                    <a:lnTo>
                      <a:pt x="6" y="7"/>
                    </a:lnTo>
                    <a:lnTo>
                      <a:pt x="122" y="0"/>
                    </a:lnTo>
                    <a:lnTo>
                      <a:pt x="116" y="7"/>
                    </a:lnTo>
                    <a:lnTo>
                      <a:pt x="0" y="14"/>
                    </a:lnTo>
                    <a:close/>
                  </a:path>
                </a:pathLst>
              </a:custGeom>
              <a:noFill/>
              <a:ln w="28440">
                <a:solidFill>
                  <a:srgbClr val="41ff9b"/>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74" name=""/>
              <p:cNvSpPr/>
              <p:nvPr/>
            </p:nvSpPr>
            <p:spPr>
              <a:xfrm>
                <a:off x="1680120" y="5549400"/>
                <a:ext cx="219600" cy="12600"/>
              </a:xfrm>
              <a:custGeom>
                <a:avLst/>
                <a:gdLst/>
                <a:ahLst/>
                <a:rect l="l" t="t" r="r" b="b"/>
                <a:pathLst>
                  <a:path w="121" h="7">
                    <a:moveTo>
                      <a:pt x="0" y="7"/>
                    </a:moveTo>
                    <a:lnTo>
                      <a:pt x="6" y="0"/>
                    </a:lnTo>
                    <a:lnTo>
                      <a:pt x="121" y="0"/>
                    </a:lnTo>
                    <a:lnTo>
                      <a:pt x="115" y="0"/>
                    </a:lnTo>
                    <a:lnTo>
                      <a:pt x="0" y="7"/>
                    </a:lnTo>
                    <a:close/>
                  </a:path>
                </a:pathLst>
              </a:custGeom>
              <a:noFill/>
              <a:ln w="28440">
                <a:solidFill>
                  <a:srgbClr val="41ff9b"/>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075" name=""/>
              <p:cNvSpPr/>
              <p:nvPr/>
            </p:nvSpPr>
            <p:spPr>
              <a:xfrm>
                <a:off x="1889280" y="5536800"/>
                <a:ext cx="221760" cy="12600"/>
              </a:xfrm>
              <a:custGeom>
                <a:avLst/>
                <a:gdLst/>
                <a:ahLst/>
                <a:rect l="l" t="t" r="r" b="b"/>
                <a:pathLst>
                  <a:path w="122" h="7">
                    <a:moveTo>
                      <a:pt x="0" y="7"/>
                    </a:moveTo>
                    <a:lnTo>
                      <a:pt x="6" y="7"/>
                    </a:lnTo>
                    <a:lnTo>
                      <a:pt x="122" y="0"/>
                    </a:lnTo>
                    <a:lnTo>
                      <a:pt x="116" y="7"/>
                    </a:lnTo>
                    <a:lnTo>
                      <a:pt x="0" y="7"/>
                    </a:lnTo>
                    <a:close/>
                  </a:path>
                </a:pathLst>
              </a:custGeom>
              <a:noFill/>
              <a:ln w="28440">
                <a:solidFill>
                  <a:srgbClr val="41ff9b"/>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076" name=""/>
              <p:cNvSpPr/>
              <p:nvPr/>
            </p:nvSpPr>
            <p:spPr>
              <a:xfrm>
                <a:off x="2100240" y="5523840"/>
                <a:ext cx="220320" cy="25560"/>
              </a:xfrm>
              <a:custGeom>
                <a:avLst/>
                <a:gdLst/>
                <a:ahLst/>
                <a:rect l="l" t="t" r="r" b="b"/>
                <a:pathLst>
                  <a:path w="121" h="14">
                    <a:moveTo>
                      <a:pt x="0" y="14"/>
                    </a:moveTo>
                    <a:lnTo>
                      <a:pt x="6" y="7"/>
                    </a:lnTo>
                    <a:lnTo>
                      <a:pt x="121" y="0"/>
                    </a:lnTo>
                    <a:lnTo>
                      <a:pt x="115" y="7"/>
                    </a:lnTo>
                    <a:lnTo>
                      <a:pt x="0" y="14"/>
                    </a:lnTo>
                    <a:close/>
                  </a:path>
                </a:pathLst>
              </a:custGeom>
              <a:noFill/>
              <a:ln w="28440">
                <a:solidFill>
                  <a:srgbClr val="41ff9b"/>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77" name=""/>
              <p:cNvSpPr/>
              <p:nvPr/>
            </p:nvSpPr>
            <p:spPr>
              <a:xfrm>
                <a:off x="2309760" y="5511240"/>
                <a:ext cx="219600" cy="25560"/>
              </a:xfrm>
              <a:custGeom>
                <a:avLst/>
                <a:gdLst/>
                <a:ahLst/>
                <a:rect l="l" t="t" r="r" b="b"/>
                <a:pathLst>
                  <a:path w="121" h="14">
                    <a:moveTo>
                      <a:pt x="0" y="14"/>
                    </a:moveTo>
                    <a:lnTo>
                      <a:pt x="6" y="7"/>
                    </a:lnTo>
                    <a:lnTo>
                      <a:pt x="121" y="0"/>
                    </a:lnTo>
                    <a:lnTo>
                      <a:pt x="115" y="7"/>
                    </a:lnTo>
                    <a:lnTo>
                      <a:pt x="0" y="14"/>
                    </a:lnTo>
                    <a:close/>
                  </a:path>
                </a:pathLst>
              </a:custGeom>
              <a:noFill/>
              <a:ln w="28440">
                <a:solidFill>
                  <a:srgbClr val="41ff9b"/>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1078" name=""/>
              <p:cNvSpPr/>
              <p:nvPr/>
            </p:nvSpPr>
            <p:spPr>
              <a:xfrm>
                <a:off x="2518920" y="5483880"/>
                <a:ext cx="221760" cy="39960"/>
              </a:xfrm>
              <a:custGeom>
                <a:avLst/>
                <a:gdLst/>
                <a:ahLst/>
                <a:rect l="l" t="t" r="r" b="b"/>
                <a:pathLst>
                  <a:path w="122" h="22">
                    <a:moveTo>
                      <a:pt x="0" y="22"/>
                    </a:moveTo>
                    <a:lnTo>
                      <a:pt x="6" y="15"/>
                    </a:lnTo>
                    <a:lnTo>
                      <a:pt x="122" y="0"/>
                    </a:lnTo>
                    <a:lnTo>
                      <a:pt x="116" y="7"/>
                    </a:lnTo>
                    <a:lnTo>
                      <a:pt x="0" y="22"/>
                    </a:lnTo>
                    <a:close/>
                  </a:path>
                </a:pathLst>
              </a:custGeom>
              <a:noFill/>
              <a:ln w="28440">
                <a:solidFill>
                  <a:srgbClr val="41ff9b"/>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079" name=""/>
              <p:cNvSpPr/>
              <p:nvPr/>
            </p:nvSpPr>
            <p:spPr>
              <a:xfrm>
                <a:off x="2729880" y="5458320"/>
                <a:ext cx="209160" cy="38160"/>
              </a:xfrm>
              <a:custGeom>
                <a:avLst/>
                <a:gdLst/>
                <a:ahLst/>
                <a:rect l="l" t="t" r="r" b="b"/>
                <a:pathLst>
                  <a:path w="115" h="21">
                    <a:moveTo>
                      <a:pt x="0" y="21"/>
                    </a:moveTo>
                    <a:lnTo>
                      <a:pt x="6" y="14"/>
                    </a:lnTo>
                    <a:lnTo>
                      <a:pt x="115" y="0"/>
                    </a:lnTo>
                    <a:lnTo>
                      <a:pt x="109" y="7"/>
                    </a:lnTo>
                    <a:lnTo>
                      <a:pt x="0" y="21"/>
                    </a:lnTo>
                    <a:close/>
                  </a:path>
                </a:pathLst>
              </a:custGeom>
              <a:noFill/>
              <a:ln w="28440">
                <a:solidFill>
                  <a:srgbClr val="41ff9b"/>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80" name=""/>
              <p:cNvSpPr/>
              <p:nvPr/>
            </p:nvSpPr>
            <p:spPr>
              <a:xfrm>
                <a:off x="2928240" y="5446080"/>
                <a:ext cx="221760" cy="24840"/>
              </a:xfrm>
              <a:custGeom>
                <a:avLst/>
                <a:gdLst/>
                <a:ahLst/>
                <a:rect l="l" t="t" r="r" b="b"/>
                <a:pathLst>
                  <a:path w="122" h="14">
                    <a:moveTo>
                      <a:pt x="0" y="14"/>
                    </a:moveTo>
                    <a:lnTo>
                      <a:pt x="6" y="7"/>
                    </a:lnTo>
                    <a:lnTo>
                      <a:pt x="122" y="0"/>
                    </a:lnTo>
                    <a:lnTo>
                      <a:pt x="115" y="7"/>
                    </a:lnTo>
                    <a:lnTo>
                      <a:pt x="0" y="14"/>
                    </a:lnTo>
                    <a:close/>
                  </a:path>
                </a:pathLst>
              </a:custGeom>
              <a:noFill/>
              <a:ln w="28440">
                <a:solidFill>
                  <a:srgbClr val="41ff9b"/>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081" name=""/>
              <p:cNvSpPr/>
              <p:nvPr/>
            </p:nvSpPr>
            <p:spPr>
              <a:xfrm>
                <a:off x="3137400" y="5420520"/>
                <a:ext cx="221760" cy="37800"/>
              </a:xfrm>
              <a:custGeom>
                <a:avLst/>
                <a:gdLst/>
                <a:ahLst/>
                <a:rect l="l" t="t" r="r" b="b"/>
                <a:pathLst>
                  <a:path w="122" h="21">
                    <a:moveTo>
                      <a:pt x="0" y="21"/>
                    </a:moveTo>
                    <a:lnTo>
                      <a:pt x="7" y="14"/>
                    </a:lnTo>
                    <a:lnTo>
                      <a:pt x="122" y="0"/>
                    </a:lnTo>
                    <a:lnTo>
                      <a:pt x="116" y="7"/>
                    </a:lnTo>
                    <a:lnTo>
                      <a:pt x="0" y="21"/>
                    </a:lnTo>
                    <a:close/>
                  </a:path>
                </a:pathLst>
              </a:custGeom>
              <a:noFill/>
              <a:ln w="28440">
                <a:solidFill>
                  <a:srgbClr val="41ff9b"/>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82" name=""/>
              <p:cNvSpPr/>
              <p:nvPr/>
            </p:nvSpPr>
            <p:spPr>
              <a:xfrm>
                <a:off x="3348720" y="5382000"/>
                <a:ext cx="219600" cy="51120"/>
              </a:xfrm>
              <a:custGeom>
                <a:avLst/>
                <a:gdLst/>
                <a:ahLst/>
                <a:rect l="l" t="t" r="r" b="b"/>
                <a:pathLst>
                  <a:path w="121" h="28">
                    <a:moveTo>
                      <a:pt x="0" y="28"/>
                    </a:moveTo>
                    <a:lnTo>
                      <a:pt x="6" y="21"/>
                    </a:lnTo>
                    <a:lnTo>
                      <a:pt x="121" y="0"/>
                    </a:lnTo>
                    <a:lnTo>
                      <a:pt x="115" y="7"/>
                    </a:lnTo>
                    <a:lnTo>
                      <a:pt x="0" y="28"/>
                    </a:lnTo>
                    <a:close/>
                  </a:path>
                </a:pathLst>
              </a:custGeom>
              <a:noFill/>
              <a:ln w="28440">
                <a:solidFill>
                  <a:srgbClr val="41ff9b"/>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083" name=""/>
              <p:cNvSpPr/>
              <p:nvPr/>
            </p:nvSpPr>
            <p:spPr>
              <a:xfrm>
                <a:off x="3557880" y="5342040"/>
                <a:ext cx="221760" cy="52560"/>
              </a:xfrm>
              <a:custGeom>
                <a:avLst/>
                <a:gdLst/>
                <a:ahLst/>
                <a:rect l="l" t="t" r="r" b="b"/>
                <a:pathLst>
                  <a:path w="122" h="29">
                    <a:moveTo>
                      <a:pt x="0" y="29"/>
                    </a:moveTo>
                    <a:lnTo>
                      <a:pt x="6" y="22"/>
                    </a:lnTo>
                    <a:lnTo>
                      <a:pt x="122" y="0"/>
                    </a:lnTo>
                    <a:lnTo>
                      <a:pt x="116" y="7"/>
                    </a:lnTo>
                    <a:lnTo>
                      <a:pt x="0" y="29"/>
                    </a:lnTo>
                    <a:close/>
                  </a:path>
                </a:pathLst>
              </a:custGeom>
              <a:noFill/>
              <a:ln w="28440">
                <a:solidFill>
                  <a:srgbClr val="41ff9b"/>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84" name=""/>
              <p:cNvSpPr/>
              <p:nvPr/>
            </p:nvSpPr>
            <p:spPr>
              <a:xfrm>
                <a:off x="3768840" y="5291280"/>
                <a:ext cx="220320" cy="63360"/>
              </a:xfrm>
              <a:custGeom>
                <a:avLst/>
                <a:gdLst/>
                <a:ahLst/>
                <a:rect l="l" t="t" r="r" b="b"/>
                <a:pathLst>
                  <a:path w="121" h="35">
                    <a:moveTo>
                      <a:pt x="0" y="35"/>
                    </a:moveTo>
                    <a:lnTo>
                      <a:pt x="6" y="28"/>
                    </a:lnTo>
                    <a:lnTo>
                      <a:pt x="121" y="0"/>
                    </a:lnTo>
                    <a:lnTo>
                      <a:pt x="115" y="0"/>
                    </a:lnTo>
                    <a:lnTo>
                      <a:pt x="0" y="35"/>
                    </a:lnTo>
                    <a:close/>
                  </a:path>
                </a:pathLst>
              </a:custGeom>
              <a:noFill/>
              <a:ln w="28440">
                <a:solidFill>
                  <a:srgbClr val="41ff9b"/>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085" name=""/>
              <p:cNvSpPr/>
              <p:nvPr/>
            </p:nvSpPr>
            <p:spPr>
              <a:xfrm>
                <a:off x="3978000" y="5212800"/>
                <a:ext cx="221760" cy="78120"/>
              </a:xfrm>
              <a:custGeom>
                <a:avLst/>
                <a:gdLst/>
                <a:ahLst/>
                <a:rect l="l" t="t" r="r" b="b"/>
                <a:pathLst>
                  <a:path w="122" h="43">
                    <a:moveTo>
                      <a:pt x="0" y="43"/>
                    </a:moveTo>
                    <a:lnTo>
                      <a:pt x="6" y="43"/>
                    </a:lnTo>
                    <a:lnTo>
                      <a:pt x="122" y="0"/>
                    </a:lnTo>
                    <a:lnTo>
                      <a:pt x="115" y="7"/>
                    </a:lnTo>
                    <a:lnTo>
                      <a:pt x="0" y="43"/>
                    </a:lnTo>
                    <a:close/>
                  </a:path>
                </a:pathLst>
              </a:custGeom>
              <a:noFill/>
              <a:ln w="28440">
                <a:solidFill>
                  <a:srgbClr val="41ff9b"/>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086" name=""/>
              <p:cNvSpPr/>
              <p:nvPr/>
            </p:nvSpPr>
            <p:spPr>
              <a:xfrm>
                <a:off x="4187160" y="5149440"/>
                <a:ext cx="221760" cy="75960"/>
              </a:xfrm>
              <a:custGeom>
                <a:avLst/>
                <a:gdLst/>
                <a:ahLst/>
                <a:rect l="l" t="t" r="r" b="b"/>
                <a:pathLst>
                  <a:path w="122" h="42">
                    <a:moveTo>
                      <a:pt x="0" y="42"/>
                    </a:moveTo>
                    <a:lnTo>
                      <a:pt x="7" y="35"/>
                    </a:lnTo>
                    <a:lnTo>
                      <a:pt x="122" y="0"/>
                    </a:lnTo>
                    <a:lnTo>
                      <a:pt x="116" y="7"/>
                    </a:lnTo>
                    <a:lnTo>
                      <a:pt x="0" y="42"/>
                    </a:lnTo>
                    <a:close/>
                  </a:path>
                </a:pathLst>
              </a:custGeom>
              <a:noFill/>
              <a:ln w="28440">
                <a:solidFill>
                  <a:srgbClr val="41ff9b"/>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87" name=""/>
              <p:cNvSpPr/>
              <p:nvPr/>
            </p:nvSpPr>
            <p:spPr>
              <a:xfrm>
                <a:off x="4398480" y="5096520"/>
                <a:ext cx="220320" cy="65520"/>
              </a:xfrm>
              <a:custGeom>
                <a:avLst/>
                <a:gdLst/>
                <a:ahLst/>
                <a:rect l="l" t="t" r="r" b="b"/>
                <a:pathLst>
                  <a:path w="121" h="36">
                    <a:moveTo>
                      <a:pt x="0" y="36"/>
                    </a:moveTo>
                    <a:lnTo>
                      <a:pt x="6" y="29"/>
                    </a:lnTo>
                    <a:lnTo>
                      <a:pt x="121" y="0"/>
                    </a:lnTo>
                    <a:lnTo>
                      <a:pt x="109" y="7"/>
                    </a:lnTo>
                    <a:lnTo>
                      <a:pt x="0" y="36"/>
                    </a:lnTo>
                    <a:close/>
                  </a:path>
                </a:pathLst>
              </a:custGeom>
              <a:noFill/>
              <a:ln w="28440">
                <a:solidFill>
                  <a:srgbClr val="41ff9b"/>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1088" name=""/>
              <p:cNvSpPr/>
              <p:nvPr/>
            </p:nvSpPr>
            <p:spPr>
              <a:xfrm>
                <a:off x="4596840" y="5045400"/>
                <a:ext cx="221760" cy="63720"/>
              </a:xfrm>
              <a:custGeom>
                <a:avLst/>
                <a:gdLst/>
                <a:ahLst/>
                <a:rect l="l" t="t" r="r" b="b"/>
                <a:pathLst>
                  <a:path w="122" h="35">
                    <a:moveTo>
                      <a:pt x="0" y="35"/>
                    </a:moveTo>
                    <a:lnTo>
                      <a:pt x="12" y="28"/>
                    </a:lnTo>
                    <a:lnTo>
                      <a:pt x="122" y="0"/>
                    </a:lnTo>
                    <a:lnTo>
                      <a:pt x="116" y="7"/>
                    </a:lnTo>
                    <a:lnTo>
                      <a:pt x="0" y="35"/>
                    </a:lnTo>
                    <a:close/>
                  </a:path>
                </a:pathLst>
              </a:custGeom>
              <a:noFill/>
              <a:ln w="28440">
                <a:solidFill>
                  <a:srgbClr val="41ff9b"/>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089" name=""/>
              <p:cNvSpPr/>
              <p:nvPr/>
            </p:nvSpPr>
            <p:spPr>
              <a:xfrm>
                <a:off x="4807800" y="4942080"/>
                <a:ext cx="220320" cy="116280"/>
              </a:xfrm>
              <a:custGeom>
                <a:avLst/>
                <a:gdLst/>
                <a:ahLst/>
                <a:rect l="l" t="t" r="r" b="b"/>
                <a:pathLst>
                  <a:path w="121" h="64">
                    <a:moveTo>
                      <a:pt x="0" y="64"/>
                    </a:moveTo>
                    <a:lnTo>
                      <a:pt x="6" y="57"/>
                    </a:lnTo>
                    <a:lnTo>
                      <a:pt x="121" y="0"/>
                    </a:lnTo>
                    <a:lnTo>
                      <a:pt x="115" y="7"/>
                    </a:lnTo>
                    <a:lnTo>
                      <a:pt x="0" y="64"/>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0" name=""/>
              <p:cNvSpPr/>
              <p:nvPr/>
            </p:nvSpPr>
            <p:spPr>
              <a:xfrm>
                <a:off x="5016960" y="4851360"/>
                <a:ext cx="220320" cy="103320"/>
              </a:xfrm>
              <a:custGeom>
                <a:avLst/>
                <a:gdLst/>
                <a:ahLst/>
                <a:rect l="l" t="t" r="r" b="b"/>
                <a:pathLst>
                  <a:path w="121" h="57">
                    <a:moveTo>
                      <a:pt x="0" y="57"/>
                    </a:moveTo>
                    <a:lnTo>
                      <a:pt x="6" y="50"/>
                    </a:lnTo>
                    <a:lnTo>
                      <a:pt x="121" y="0"/>
                    </a:lnTo>
                    <a:lnTo>
                      <a:pt x="115" y="7"/>
                    </a:lnTo>
                    <a:lnTo>
                      <a:pt x="0" y="57"/>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1" name=""/>
              <p:cNvSpPr/>
              <p:nvPr/>
            </p:nvSpPr>
            <p:spPr>
              <a:xfrm>
                <a:off x="5226120" y="4696560"/>
                <a:ext cx="221760" cy="167040"/>
              </a:xfrm>
              <a:custGeom>
                <a:avLst/>
                <a:gdLst/>
                <a:ahLst/>
                <a:rect l="l" t="t" r="r" b="b"/>
                <a:pathLst>
                  <a:path w="122" h="92">
                    <a:moveTo>
                      <a:pt x="0" y="92"/>
                    </a:moveTo>
                    <a:lnTo>
                      <a:pt x="6" y="85"/>
                    </a:lnTo>
                    <a:lnTo>
                      <a:pt x="122" y="0"/>
                    </a:lnTo>
                    <a:lnTo>
                      <a:pt x="116" y="7"/>
                    </a:lnTo>
                    <a:lnTo>
                      <a:pt x="0" y="92"/>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2" name=""/>
              <p:cNvSpPr/>
              <p:nvPr/>
            </p:nvSpPr>
            <p:spPr>
              <a:xfrm>
                <a:off x="5437440" y="4567320"/>
                <a:ext cx="219600" cy="141840"/>
              </a:xfrm>
              <a:custGeom>
                <a:avLst/>
                <a:gdLst/>
                <a:ahLst/>
                <a:rect l="l" t="t" r="r" b="b"/>
                <a:pathLst>
                  <a:path w="121" h="78">
                    <a:moveTo>
                      <a:pt x="0" y="78"/>
                    </a:moveTo>
                    <a:lnTo>
                      <a:pt x="6" y="71"/>
                    </a:lnTo>
                    <a:lnTo>
                      <a:pt x="121" y="0"/>
                    </a:lnTo>
                    <a:lnTo>
                      <a:pt x="115" y="7"/>
                    </a:lnTo>
                    <a:lnTo>
                      <a:pt x="0" y="78"/>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3" name=""/>
              <p:cNvSpPr/>
              <p:nvPr/>
            </p:nvSpPr>
            <p:spPr>
              <a:xfrm>
                <a:off x="5646600" y="4412880"/>
                <a:ext cx="221760" cy="167040"/>
              </a:xfrm>
              <a:custGeom>
                <a:avLst/>
                <a:gdLst/>
                <a:ahLst/>
                <a:rect l="l" t="t" r="r" b="b"/>
                <a:pathLst>
                  <a:path w="122" h="92">
                    <a:moveTo>
                      <a:pt x="0" y="92"/>
                    </a:moveTo>
                    <a:lnTo>
                      <a:pt x="6" y="85"/>
                    </a:lnTo>
                    <a:lnTo>
                      <a:pt x="122" y="0"/>
                    </a:lnTo>
                    <a:lnTo>
                      <a:pt x="116" y="7"/>
                    </a:lnTo>
                    <a:lnTo>
                      <a:pt x="0" y="92"/>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4" name=""/>
              <p:cNvSpPr/>
              <p:nvPr/>
            </p:nvSpPr>
            <p:spPr>
              <a:xfrm>
                <a:off x="5857920" y="4192560"/>
                <a:ext cx="219600" cy="232920"/>
              </a:xfrm>
              <a:custGeom>
                <a:avLst/>
                <a:gdLst/>
                <a:ahLst/>
                <a:rect l="l" t="t" r="r" b="b"/>
                <a:pathLst>
                  <a:path w="121" h="128">
                    <a:moveTo>
                      <a:pt x="0" y="128"/>
                    </a:moveTo>
                    <a:lnTo>
                      <a:pt x="6" y="121"/>
                    </a:lnTo>
                    <a:lnTo>
                      <a:pt x="121" y="0"/>
                    </a:lnTo>
                    <a:lnTo>
                      <a:pt x="115" y="7"/>
                    </a:lnTo>
                    <a:lnTo>
                      <a:pt x="0" y="128"/>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5" name=""/>
              <p:cNvSpPr/>
              <p:nvPr/>
            </p:nvSpPr>
            <p:spPr>
              <a:xfrm>
                <a:off x="6067080" y="3934080"/>
                <a:ext cx="219600" cy="270720"/>
              </a:xfrm>
              <a:custGeom>
                <a:avLst/>
                <a:gdLst/>
                <a:ahLst/>
                <a:rect l="l" t="t" r="r" b="b"/>
                <a:pathLst>
                  <a:path w="121" h="149">
                    <a:moveTo>
                      <a:pt x="0" y="149"/>
                    </a:moveTo>
                    <a:lnTo>
                      <a:pt x="6" y="142"/>
                    </a:lnTo>
                    <a:lnTo>
                      <a:pt x="121" y="0"/>
                    </a:lnTo>
                    <a:lnTo>
                      <a:pt x="115" y="7"/>
                    </a:lnTo>
                    <a:lnTo>
                      <a:pt x="0" y="149"/>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6" name=""/>
              <p:cNvSpPr/>
              <p:nvPr/>
            </p:nvSpPr>
            <p:spPr>
              <a:xfrm>
                <a:off x="6276240" y="3741480"/>
                <a:ext cx="210600" cy="205200"/>
              </a:xfrm>
              <a:custGeom>
                <a:avLst/>
                <a:gdLst/>
                <a:ahLst/>
                <a:rect l="l" t="t" r="r" b="b"/>
                <a:pathLst>
                  <a:path w="116" h="113">
                    <a:moveTo>
                      <a:pt x="0" y="113"/>
                    </a:moveTo>
                    <a:lnTo>
                      <a:pt x="6" y="106"/>
                    </a:lnTo>
                    <a:lnTo>
                      <a:pt x="116" y="0"/>
                    </a:lnTo>
                    <a:lnTo>
                      <a:pt x="110" y="7"/>
                    </a:lnTo>
                    <a:lnTo>
                      <a:pt x="0" y="113"/>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7" name=""/>
              <p:cNvSpPr/>
              <p:nvPr/>
            </p:nvSpPr>
            <p:spPr>
              <a:xfrm>
                <a:off x="6476400" y="3546720"/>
                <a:ext cx="219600" cy="207000"/>
              </a:xfrm>
              <a:custGeom>
                <a:avLst/>
                <a:gdLst/>
                <a:ahLst/>
                <a:rect l="l" t="t" r="r" b="b"/>
                <a:pathLst>
                  <a:path w="121" h="114">
                    <a:moveTo>
                      <a:pt x="0" y="114"/>
                    </a:moveTo>
                    <a:lnTo>
                      <a:pt x="6" y="107"/>
                    </a:lnTo>
                    <a:lnTo>
                      <a:pt x="121" y="0"/>
                    </a:lnTo>
                    <a:lnTo>
                      <a:pt x="115" y="0"/>
                    </a:lnTo>
                    <a:lnTo>
                      <a:pt x="0" y="114"/>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8" name=""/>
              <p:cNvSpPr/>
              <p:nvPr/>
            </p:nvSpPr>
            <p:spPr>
              <a:xfrm>
                <a:off x="6685560" y="3470400"/>
                <a:ext cx="221760" cy="75960"/>
              </a:xfrm>
              <a:custGeom>
                <a:avLst/>
                <a:gdLst/>
                <a:ahLst/>
                <a:rect l="l" t="t" r="r" b="b"/>
                <a:pathLst>
                  <a:path w="122" h="42">
                    <a:moveTo>
                      <a:pt x="0" y="42"/>
                    </a:moveTo>
                    <a:lnTo>
                      <a:pt x="6" y="42"/>
                    </a:lnTo>
                    <a:lnTo>
                      <a:pt x="122" y="0"/>
                    </a:lnTo>
                    <a:lnTo>
                      <a:pt x="115" y="7"/>
                    </a:lnTo>
                    <a:lnTo>
                      <a:pt x="0" y="42"/>
                    </a:lnTo>
                    <a:close/>
                  </a:path>
                </a:pathLst>
              </a:custGeom>
              <a:noFill/>
              <a:ln w="28440">
                <a:solidFill>
                  <a:srgbClr val="41ff9b"/>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99" name=""/>
              <p:cNvSpPr/>
              <p:nvPr/>
            </p:nvSpPr>
            <p:spPr>
              <a:xfrm>
                <a:off x="6894720" y="3313800"/>
                <a:ext cx="221760" cy="168840"/>
              </a:xfrm>
              <a:custGeom>
                <a:avLst/>
                <a:gdLst/>
                <a:ahLst/>
                <a:rect l="l" t="t" r="r" b="b"/>
                <a:pathLst>
                  <a:path w="122" h="93">
                    <a:moveTo>
                      <a:pt x="0" y="93"/>
                    </a:moveTo>
                    <a:lnTo>
                      <a:pt x="7" y="86"/>
                    </a:lnTo>
                    <a:lnTo>
                      <a:pt x="122" y="0"/>
                    </a:lnTo>
                    <a:lnTo>
                      <a:pt x="116" y="7"/>
                    </a:lnTo>
                    <a:lnTo>
                      <a:pt x="0" y="93"/>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0" name=""/>
              <p:cNvSpPr/>
              <p:nvPr/>
            </p:nvSpPr>
            <p:spPr>
              <a:xfrm>
                <a:off x="7106040" y="3184560"/>
                <a:ext cx="219600" cy="141840"/>
              </a:xfrm>
              <a:custGeom>
                <a:avLst/>
                <a:gdLst/>
                <a:ahLst/>
                <a:rect l="l" t="t" r="r" b="b"/>
                <a:pathLst>
                  <a:path w="121" h="78">
                    <a:moveTo>
                      <a:pt x="0" y="78"/>
                    </a:moveTo>
                    <a:lnTo>
                      <a:pt x="6" y="71"/>
                    </a:lnTo>
                    <a:lnTo>
                      <a:pt x="121" y="0"/>
                    </a:lnTo>
                    <a:lnTo>
                      <a:pt x="115" y="7"/>
                    </a:lnTo>
                    <a:lnTo>
                      <a:pt x="0" y="78"/>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1" name=""/>
              <p:cNvSpPr/>
              <p:nvPr/>
            </p:nvSpPr>
            <p:spPr>
              <a:xfrm>
                <a:off x="7315200" y="2991960"/>
                <a:ext cx="221760" cy="205200"/>
              </a:xfrm>
              <a:custGeom>
                <a:avLst/>
                <a:gdLst/>
                <a:ahLst/>
                <a:rect l="l" t="t" r="r" b="b"/>
                <a:pathLst>
                  <a:path w="122" h="113">
                    <a:moveTo>
                      <a:pt x="0" y="113"/>
                    </a:moveTo>
                    <a:lnTo>
                      <a:pt x="6" y="106"/>
                    </a:lnTo>
                    <a:lnTo>
                      <a:pt x="122" y="0"/>
                    </a:lnTo>
                    <a:lnTo>
                      <a:pt x="116" y="7"/>
                    </a:lnTo>
                    <a:lnTo>
                      <a:pt x="0" y="113"/>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2" name=""/>
              <p:cNvSpPr/>
              <p:nvPr/>
            </p:nvSpPr>
            <p:spPr>
              <a:xfrm>
                <a:off x="7526160" y="2771640"/>
                <a:ext cx="220320" cy="232920"/>
              </a:xfrm>
              <a:custGeom>
                <a:avLst/>
                <a:gdLst/>
                <a:ahLst/>
                <a:rect l="l" t="t" r="r" b="b"/>
                <a:pathLst>
                  <a:path w="121" h="128">
                    <a:moveTo>
                      <a:pt x="0" y="128"/>
                    </a:moveTo>
                    <a:lnTo>
                      <a:pt x="6" y="121"/>
                    </a:lnTo>
                    <a:lnTo>
                      <a:pt x="121" y="0"/>
                    </a:lnTo>
                    <a:lnTo>
                      <a:pt x="115" y="7"/>
                    </a:lnTo>
                    <a:lnTo>
                      <a:pt x="0" y="128"/>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3" name=""/>
              <p:cNvSpPr/>
              <p:nvPr/>
            </p:nvSpPr>
            <p:spPr>
              <a:xfrm>
                <a:off x="7735320" y="2500920"/>
                <a:ext cx="221760" cy="283680"/>
              </a:xfrm>
              <a:custGeom>
                <a:avLst/>
                <a:gdLst/>
                <a:ahLst/>
                <a:rect l="l" t="t" r="r" b="b"/>
                <a:pathLst>
                  <a:path w="122" h="156">
                    <a:moveTo>
                      <a:pt x="0" y="156"/>
                    </a:moveTo>
                    <a:lnTo>
                      <a:pt x="6" y="149"/>
                    </a:lnTo>
                    <a:lnTo>
                      <a:pt x="122" y="0"/>
                    </a:lnTo>
                    <a:lnTo>
                      <a:pt x="115" y="7"/>
                    </a:lnTo>
                    <a:lnTo>
                      <a:pt x="0" y="156"/>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4" name=""/>
              <p:cNvSpPr/>
              <p:nvPr/>
            </p:nvSpPr>
            <p:spPr>
              <a:xfrm>
                <a:off x="7944480" y="2242440"/>
                <a:ext cx="210960" cy="270720"/>
              </a:xfrm>
              <a:custGeom>
                <a:avLst/>
                <a:gdLst/>
                <a:ahLst/>
                <a:rect l="l" t="t" r="r" b="b"/>
                <a:pathLst>
                  <a:path w="116" h="149">
                    <a:moveTo>
                      <a:pt x="0" y="149"/>
                    </a:moveTo>
                    <a:lnTo>
                      <a:pt x="7" y="142"/>
                    </a:lnTo>
                    <a:lnTo>
                      <a:pt x="116" y="0"/>
                    </a:lnTo>
                    <a:lnTo>
                      <a:pt x="110" y="7"/>
                    </a:lnTo>
                    <a:lnTo>
                      <a:pt x="0" y="149"/>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5" name=""/>
              <p:cNvSpPr/>
              <p:nvPr/>
            </p:nvSpPr>
            <p:spPr>
              <a:xfrm>
                <a:off x="8145000" y="1946160"/>
                <a:ext cx="219600" cy="309240"/>
              </a:xfrm>
              <a:custGeom>
                <a:avLst/>
                <a:gdLst/>
                <a:ahLst/>
                <a:rect l="l" t="t" r="r" b="b"/>
                <a:pathLst>
                  <a:path w="121" h="170">
                    <a:moveTo>
                      <a:pt x="0" y="170"/>
                    </a:moveTo>
                    <a:lnTo>
                      <a:pt x="6" y="163"/>
                    </a:lnTo>
                    <a:lnTo>
                      <a:pt x="121" y="0"/>
                    </a:lnTo>
                    <a:lnTo>
                      <a:pt x="115" y="0"/>
                    </a:lnTo>
                    <a:lnTo>
                      <a:pt x="0" y="170"/>
                    </a:lnTo>
                    <a:close/>
                  </a:path>
                </a:pathLst>
              </a:custGeom>
              <a:noFill/>
              <a:ln w="28440">
                <a:solidFill>
                  <a:srgbClr val="41ff9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1106" name=""/>
          <p:cNvSpPr/>
          <p:nvPr/>
        </p:nvSpPr>
        <p:spPr>
          <a:xfrm>
            <a:off x="374040" y="1244520"/>
            <a:ext cx="627120" cy="378360"/>
          </a:xfrm>
          <a:prstGeom prst="rect">
            <a:avLst/>
          </a:prstGeom>
          <a:noFill/>
          <a:ln w="0">
            <a:noFill/>
          </a:ln>
        </p:spPr>
        <p:style>
          <a:lnRef idx="0"/>
          <a:fillRef idx="0"/>
          <a:effectRef idx="0"/>
          <a:fontRef idx="minor"/>
        </p:style>
        <p:txBody>
          <a:bodyPr wrap="none" lIns="103680" rIns="103680" tIns="51840" bIns="51840" anchor="t">
            <a:spAutoFit/>
          </a:bodyPr>
          <a:p>
            <a:pPr algn="ctr">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1800" strike="noStrike" u="none">
                <a:solidFill>
                  <a:srgbClr val="ffffff"/>
                </a:solidFill>
                <a:effectLst/>
                <a:uFillTx/>
                <a:latin typeface="Times New Roman"/>
              </a:rPr>
              <a:t>($B)</a:t>
            </a:r>
            <a:endParaRPr b="0" lang="en-US" sz="1800" strike="noStrike" u="none">
              <a:solidFill>
                <a:srgbClr val="000000"/>
              </a:solidFill>
              <a:effectLst/>
              <a:uFillTx/>
              <a:latin typeface="Times New Roman"/>
            </a:endParaRPr>
          </a:p>
        </p:txBody>
      </p:sp>
      <p:sp>
        <p:nvSpPr>
          <p:cNvPr id="1107" name=""/>
          <p:cNvSpPr/>
          <p:nvPr/>
        </p:nvSpPr>
        <p:spPr>
          <a:xfrm>
            <a:off x="6848640" y="4227480"/>
            <a:ext cx="1895400" cy="408960"/>
          </a:xfrm>
          <a:prstGeom prst="rect">
            <a:avLst/>
          </a:prstGeom>
          <a:noFill/>
          <a:ln w="0">
            <a:noFill/>
          </a:ln>
        </p:spPr>
        <p:style>
          <a:lnRef idx="0"/>
          <a:fillRef idx="0"/>
          <a:effectRef idx="0"/>
          <a:fontRef idx="minor"/>
        </p:style>
        <p:txBody>
          <a:bodyPr lIns="103680" rIns="103680" tIns="51840" bIns="51840" anchor="t">
            <a:spAutoFit/>
          </a:bodyPr>
          <a:p>
            <a:pPr algn="ctr">
              <a:spcBef>
                <a:spcPts val="1250"/>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2000" strike="noStrike" u="none">
                <a:solidFill>
                  <a:srgbClr val="eaeaea"/>
                </a:solidFill>
                <a:effectLst/>
                <a:uFillTx/>
                <a:latin typeface="Times New Roman"/>
              </a:rPr>
              <a:t>Competitors</a:t>
            </a:r>
            <a:endParaRPr b="0" lang="en-US" sz="2000" strike="noStrike" u="none">
              <a:solidFill>
                <a:srgbClr val="000000"/>
              </a:solidFill>
              <a:effectLst/>
              <a:uFillTx/>
              <a:latin typeface="Times New Roman"/>
            </a:endParaRPr>
          </a:p>
        </p:txBody>
      </p:sp>
      <p:sp>
        <p:nvSpPr>
          <p:cNvPr id="1108" name=""/>
          <p:cNvSpPr/>
          <p:nvPr/>
        </p:nvSpPr>
        <p:spPr>
          <a:xfrm>
            <a:off x="6760800" y="6621480"/>
            <a:ext cx="1540800" cy="210600"/>
          </a:xfrm>
          <a:prstGeom prst="rect">
            <a:avLst/>
          </a:prstGeom>
          <a:noFill/>
          <a:ln w="0">
            <a:noFill/>
          </a:ln>
        </p:spPr>
        <p:style>
          <a:lnRef idx="0"/>
          <a:fillRef idx="0"/>
          <a:effectRef idx="0"/>
          <a:fontRef idx="minor"/>
        </p:style>
        <p:txBody>
          <a:bodyPr wrap="none" lIns="73080" rIns="73080" tIns="36360" bIns="3636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eaeaea"/>
                </a:solidFill>
                <a:effectLst/>
                <a:uFillTx/>
                <a:latin typeface="Times New Roman"/>
              </a:rPr>
              <a:t>Cisco Systems copyright 2000</a:t>
            </a:r>
            <a:endParaRPr b="0" lang="en-US" sz="900" strike="noStrike" u="none">
              <a:solidFill>
                <a:srgbClr val="000000"/>
              </a:solidFill>
              <a:effectLst/>
              <a:uFillTx/>
              <a:latin typeface="Times New Roman"/>
            </a:endParaRPr>
          </a:p>
        </p:txBody>
      </p:sp>
      <p:pic>
        <p:nvPicPr>
          <p:cNvPr id="1109" name="" descr=""/>
          <p:cNvPicPr/>
          <p:nvPr/>
        </p:nvPicPr>
        <p:blipFill>
          <a:blip r:embed="rId2"/>
          <a:stretch/>
        </p:blipFill>
        <p:spPr>
          <a:xfrm>
            <a:off x="7419960" y="3714840"/>
            <a:ext cx="1504800" cy="411120"/>
          </a:xfrm>
          <a:prstGeom prst="rect">
            <a:avLst/>
          </a:prstGeom>
          <a:noFill/>
          <a:ln w="0">
            <a:noFill/>
          </a:ln>
        </p:spPr>
      </p:pic>
      <p:grpSp>
        <p:nvGrpSpPr>
          <p:cNvPr id="1110" name=""/>
          <p:cNvGrpSpPr/>
          <p:nvPr/>
        </p:nvGrpSpPr>
        <p:grpSpPr>
          <a:xfrm>
            <a:off x="4404960" y="3173400"/>
            <a:ext cx="4262040" cy="2309400"/>
            <a:chOff x="4404960" y="3173400"/>
            <a:chExt cx="4262040" cy="2309400"/>
          </a:xfrm>
        </p:grpSpPr>
        <p:grpSp>
          <p:nvGrpSpPr>
            <p:cNvPr id="1111" name=""/>
            <p:cNvGrpSpPr/>
            <p:nvPr/>
          </p:nvGrpSpPr>
          <p:grpSpPr>
            <a:xfrm>
              <a:off x="4404960" y="3173400"/>
              <a:ext cx="4173840" cy="2206440"/>
              <a:chOff x="4404960" y="3173400"/>
              <a:chExt cx="4173840" cy="2206440"/>
            </a:xfrm>
          </p:grpSpPr>
          <p:sp>
            <p:nvSpPr>
              <p:cNvPr id="1112" name=""/>
              <p:cNvSpPr/>
              <p:nvPr/>
            </p:nvSpPr>
            <p:spPr>
              <a:xfrm flipH="1" rot="8346000">
                <a:off x="4396680" y="5199480"/>
                <a:ext cx="307800" cy="90360"/>
              </a:xfrm>
              <a:custGeom>
                <a:avLst/>
                <a:gdLst/>
                <a:ahLst/>
                <a:rect l="l" t="t" r="r" b="b"/>
                <a:pathLst>
                  <a:path w="121" h="22">
                    <a:moveTo>
                      <a:pt x="0" y="22"/>
                    </a:moveTo>
                    <a:lnTo>
                      <a:pt x="6" y="15"/>
                    </a:lnTo>
                    <a:lnTo>
                      <a:pt x="121" y="0"/>
                    </a:lnTo>
                    <a:lnTo>
                      <a:pt x="115" y="8"/>
                    </a:lnTo>
                    <a:lnTo>
                      <a:pt x="0" y="22"/>
                    </a:lnTo>
                    <a:close/>
                  </a:path>
                </a:pathLst>
              </a:custGeom>
              <a:noFill/>
              <a:ln w="12708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113" name=""/>
              <p:cNvSpPr/>
              <p:nvPr/>
            </p:nvSpPr>
            <p:spPr>
              <a:xfrm flipH="1" rot="8346000">
                <a:off x="4654800" y="5051880"/>
                <a:ext cx="307800" cy="90360"/>
              </a:xfrm>
              <a:custGeom>
                <a:avLst/>
                <a:gdLst/>
                <a:ahLst/>
                <a:rect l="l" t="t" r="r" b="b"/>
                <a:pathLst>
                  <a:path w="121" h="22">
                    <a:moveTo>
                      <a:pt x="0" y="22"/>
                    </a:moveTo>
                    <a:lnTo>
                      <a:pt x="6" y="14"/>
                    </a:lnTo>
                    <a:lnTo>
                      <a:pt x="121" y="0"/>
                    </a:lnTo>
                    <a:lnTo>
                      <a:pt x="115" y="7"/>
                    </a:lnTo>
                    <a:lnTo>
                      <a:pt x="0" y="22"/>
                    </a:lnTo>
                    <a:close/>
                  </a:path>
                </a:pathLst>
              </a:custGeom>
              <a:noFill/>
              <a:ln w="12708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114" name=""/>
              <p:cNvSpPr/>
              <p:nvPr/>
            </p:nvSpPr>
            <p:spPr>
              <a:xfrm flipH="1" rot="8346000">
                <a:off x="4924080" y="4903560"/>
                <a:ext cx="309960" cy="114480"/>
              </a:xfrm>
              <a:custGeom>
                <a:avLst/>
                <a:gdLst/>
                <a:ahLst/>
                <a:rect l="l" t="t" r="r" b="b"/>
                <a:pathLst>
                  <a:path w="122" h="28">
                    <a:moveTo>
                      <a:pt x="0" y="28"/>
                    </a:moveTo>
                    <a:lnTo>
                      <a:pt x="6" y="21"/>
                    </a:lnTo>
                    <a:lnTo>
                      <a:pt x="122" y="0"/>
                    </a:lnTo>
                    <a:lnTo>
                      <a:pt x="116" y="7"/>
                    </a:lnTo>
                    <a:lnTo>
                      <a:pt x="0" y="28"/>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5" name=""/>
              <p:cNvSpPr/>
              <p:nvPr/>
            </p:nvSpPr>
            <p:spPr>
              <a:xfrm flipH="1" rot="8346000">
                <a:off x="5213520" y="4772160"/>
                <a:ext cx="307080" cy="144720"/>
              </a:xfrm>
              <a:custGeom>
                <a:avLst/>
                <a:gdLst/>
                <a:ahLst/>
                <a:rect l="l" t="t" r="r" b="b"/>
                <a:pathLst>
                  <a:path w="121" h="35">
                    <a:moveTo>
                      <a:pt x="0" y="35"/>
                    </a:moveTo>
                    <a:lnTo>
                      <a:pt x="6" y="28"/>
                    </a:lnTo>
                    <a:lnTo>
                      <a:pt x="121" y="0"/>
                    </a:lnTo>
                    <a:lnTo>
                      <a:pt x="115" y="7"/>
                    </a:lnTo>
                    <a:lnTo>
                      <a:pt x="0" y="35"/>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6" name=""/>
              <p:cNvSpPr/>
              <p:nvPr/>
            </p:nvSpPr>
            <p:spPr>
              <a:xfrm flipH="1" rot="8346000">
                <a:off x="5529960" y="4660200"/>
                <a:ext cx="309960" cy="205200"/>
              </a:xfrm>
              <a:custGeom>
                <a:avLst/>
                <a:gdLst/>
                <a:ahLst/>
                <a:rect l="l" t="t" r="r" b="b"/>
                <a:pathLst>
                  <a:path w="122" h="50">
                    <a:moveTo>
                      <a:pt x="0" y="50"/>
                    </a:moveTo>
                    <a:lnTo>
                      <a:pt x="6" y="43"/>
                    </a:lnTo>
                    <a:lnTo>
                      <a:pt x="122" y="0"/>
                    </a:lnTo>
                    <a:lnTo>
                      <a:pt x="116" y="7"/>
                    </a:lnTo>
                    <a:lnTo>
                      <a:pt x="0" y="50"/>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7" name=""/>
              <p:cNvSpPr/>
              <p:nvPr/>
            </p:nvSpPr>
            <p:spPr>
              <a:xfrm flipH="1" rot="8346000">
                <a:off x="5849280" y="4609440"/>
                <a:ext cx="307080" cy="143640"/>
              </a:xfrm>
              <a:custGeom>
                <a:avLst/>
                <a:gdLst/>
                <a:ahLst/>
                <a:rect l="l" t="t" r="r" b="b"/>
                <a:pathLst>
                  <a:path w="121" h="35">
                    <a:moveTo>
                      <a:pt x="0" y="35"/>
                    </a:moveTo>
                    <a:lnTo>
                      <a:pt x="6" y="28"/>
                    </a:lnTo>
                    <a:lnTo>
                      <a:pt x="121" y="0"/>
                    </a:lnTo>
                    <a:lnTo>
                      <a:pt x="115" y="7"/>
                    </a:lnTo>
                    <a:lnTo>
                      <a:pt x="0" y="35"/>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8" name=""/>
              <p:cNvSpPr/>
              <p:nvPr/>
            </p:nvSpPr>
            <p:spPr>
              <a:xfrm flipH="1" rot="8346000">
                <a:off x="6148080" y="4509000"/>
                <a:ext cx="291960" cy="148320"/>
              </a:xfrm>
              <a:custGeom>
                <a:avLst/>
                <a:gdLst/>
                <a:ahLst/>
                <a:rect l="l" t="t" r="r" b="b"/>
                <a:pathLst>
                  <a:path w="115" h="36">
                    <a:moveTo>
                      <a:pt x="0" y="36"/>
                    </a:moveTo>
                    <a:lnTo>
                      <a:pt x="6" y="29"/>
                    </a:lnTo>
                    <a:lnTo>
                      <a:pt x="115" y="0"/>
                    </a:lnTo>
                    <a:lnTo>
                      <a:pt x="109" y="7"/>
                    </a:lnTo>
                    <a:lnTo>
                      <a:pt x="0" y="36"/>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9" name=""/>
              <p:cNvSpPr/>
              <p:nvPr/>
            </p:nvSpPr>
            <p:spPr>
              <a:xfrm flipH="1" rot="8346000">
                <a:off x="6394320" y="4426920"/>
                <a:ext cx="309960" cy="28800"/>
              </a:xfrm>
              <a:custGeom>
                <a:avLst/>
                <a:gdLst/>
                <a:ahLst/>
                <a:rect l="l" t="t" r="r" b="b"/>
                <a:pathLst>
                  <a:path w="122" h="7">
                    <a:moveTo>
                      <a:pt x="0" y="7"/>
                    </a:moveTo>
                    <a:lnTo>
                      <a:pt x="6" y="0"/>
                    </a:lnTo>
                    <a:lnTo>
                      <a:pt x="122" y="0"/>
                    </a:lnTo>
                    <a:lnTo>
                      <a:pt x="116" y="0"/>
                    </a:lnTo>
                    <a:lnTo>
                      <a:pt x="0" y="7"/>
                    </a:lnTo>
                    <a:close/>
                  </a:path>
                </a:pathLst>
              </a:custGeom>
              <a:noFill/>
              <a:ln w="127080">
                <a:solidFill>
                  <a:srgbClr val="000000"/>
                </a:solidFill>
                <a:round/>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120" name=""/>
              <p:cNvSpPr/>
              <p:nvPr/>
            </p:nvSpPr>
            <p:spPr>
              <a:xfrm flipH="1" rot="8346000">
                <a:off x="6646680" y="4253400"/>
                <a:ext cx="307080" cy="57600"/>
              </a:xfrm>
              <a:custGeom>
                <a:avLst/>
                <a:gdLst/>
                <a:ahLst/>
                <a:rect l="l" t="t" r="r" b="b"/>
                <a:pathLst>
                  <a:path w="121" h="14">
                    <a:moveTo>
                      <a:pt x="0" y="14"/>
                    </a:moveTo>
                    <a:lnTo>
                      <a:pt x="6" y="14"/>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121" name=""/>
              <p:cNvSpPr/>
              <p:nvPr/>
            </p:nvSpPr>
            <p:spPr>
              <a:xfrm flipH="1" rot="8346000">
                <a:off x="6838560" y="3984840"/>
                <a:ext cx="309960" cy="144360"/>
              </a:xfrm>
              <a:custGeom>
                <a:avLst/>
                <a:gdLst/>
                <a:ahLst/>
                <a:rect l="l" t="t" r="r" b="b"/>
                <a:pathLst>
                  <a:path w="122" h="35">
                    <a:moveTo>
                      <a:pt x="0" y="7"/>
                    </a:moveTo>
                    <a:lnTo>
                      <a:pt x="6" y="0"/>
                    </a:lnTo>
                    <a:lnTo>
                      <a:pt x="122" y="28"/>
                    </a:lnTo>
                    <a:lnTo>
                      <a:pt x="115" y="35"/>
                    </a:lnTo>
                    <a:lnTo>
                      <a:pt x="0" y="7"/>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2" name=""/>
              <p:cNvSpPr/>
              <p:nvPr/>
            </p:nvSpPr>
            <p:spPr>
              <a:xfrm flipH="1" rot="8346000">
                <a:off x="7040520" y="3800160"/>
                <a:ext cx="309960" cy="86760"/>
              </a:xfrm>
              <a:custGeom>
                <a:avLst/>
                <a:gdLst/>
                <a:ahLst/>
                <a:rect l="l" t="t" r="r" b="b"/>
                <a:pathLst>
                  <a:path w="122" h="21">
                    <a:moveTo>
                      <a:pt x="0" y="21"/>
                    </a:moveTo>
                    <a:lnTo>
                      <a:pt x="7" y="14"/>
                    </a:lnTo>
                    <a:lnTo>
                      <a:pt x="122" y="0"/>
                    </a:lnTo>
                    <a:lnTo>
                      <a:pt x="116" y="0"/>
                    </a:lnTo>
                    <a:lnTo>
                      <a:pt x="0" y="21"/>
                    </a:lnTo>
                    <a:close/>
                  </a:path>
                </a:pathLst>
              </a:custGeom>
              <a:noFill/>
              <a:ln w="127080">
                <a:solidFill>
                  <a:srgbClr val="000000"/>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1123" name=""/>
              <p:cNvSpPr/>
              <p:nvPr/>
            </p:nvSpPr>
            <p:spPr>
              <a:xfrm flipH="1" rot="8346000">
                <a:off x="7311600" y="3677400"/>
                <a:ext cx="307080" cy="57600"/>
              </a:xfrm>
              <a:custGeom>
                <a:avLst/>
                <a:gdLst/>
                <a:ahLst/>
                <a:rect l="l" t="t" r="r" b="b"/>
                <a:pathLst>
                  <a:path w="121" h="14">
                    <a:moveTo>
                      <a:pt x="0" y="14"/>
                    </a:moveTo>
                    <a:lnTo>
                      <a:pt x="6" y="14"/>
                    </a:lnTo>
                    <a:lnTo>
                      <a:pt x="121" y="0"/>
                    </a:lnTo>
                    <a:lnTo>
                      <a:pt x="115" y="7"/>
                    </a:lnTo>
                    <a:lnTo>
                      <a:pt x="0" y="14"/>
                    </a:lnTo>
                    <a:close/>
                  </a:path>
                </a:pathLst>
              </a:custGeom>
              <a:noFill/>
              <a:ln w="127080">
                <a:solidFill>
                  <a:srgbClr val="000000"/>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124" name=""/>
              <p:cNvSpPr/>
              <p:nvPr/>
            </p:nvSpPr>
            <p:spPr>
              <a:xfrm flipH="1" rot="8346000">
                <a:off x="7560000" y="3503520"/>
                <a:ext cx="309960" cy="85680"/>
              </a:xfrm>
              <a:custGeom>
                <a:avLst/>
                <a:gdLst/>
                <a:ahLst/>
                <a:rect l="l" t="t" r="r" b="b"/>
                <a:pathLst>
                  <a:path w="122" h="21">
                    <a:moveTo>
                      <a:pt x="0" y="21"/>
                    </a:moveTo>
                    <a:lnTo>
                      <a:pt x="6" y="14"/>
                    </a:lnTo>
                    <a:lnTo>
                      <a:pt x="122" y="0"/>
                    </a:lnTo>
                    <a:lnTo>
                      <a:pt x="116" y="7"/>
                    </a:lnTo>
                    <a:lnTo>
                      <a:pt x="0" y="21"/>
                    </a:lnTo>
                    <a:close/>
                  </a:path>
                </a:pathLst>
              </a:custGeom>
              <a:noFill/>
              <a:ln w="127080">
                <a:solidFill>
                  <a:srgbClr val="000000"/>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25" name=""/>
              <p:cNvSpPr/>
              <p:nvPr/>
            </p:nvSpPr>
            <p:spPr>
              <a:xfrm flipH="1" rot="8346000">
                <a:off x="7840800" y="3346920"/>
                <a:ext cx="307800" cy="147960"/>
              </a:xfrm>
              <a:custGeom>
                <a:avLst/>
                <a:gdLst/>
                <a:ahLst/>
                <a:rect l="l" t="t" r="r" b="b"/>
                <a:pathLst>
                  <a:path w="121" h="36">
                    <a:moveTo>
                      <a:pt x="0" y="36"/>
                    </a:moveTo>
                    <a:lnTo>
                      <a:pt x="6" y="29"/>
                    </a:lnTo>
                    <a:lnTo>
                      <a:pt x="121" y="0"/>
                    </a:lnTo>
                    <a:lnTo>
                      <a:pt x="115" y="7"/>
                    </a:lnTo>
                    <a:lnTo>
                      <a:pt x="0" y="36"/>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6" name=""/>
              <p:cNvSpPr/>
              <p:nvPr/>
            </p:nvSpPr>
            <p:spPr>
              <a:xfrm flipH="1" rot="8346000">
                <a:off x="8207640" y="3226320"/>
                <a:ext cx="291960" cy="349920"/>
              </a:xfrm>
              <a:custGeom>
                <a:avLst/>
                <a:gdLst/>
                <a:ahLst/>
                <a:rect l="l" t="t" r="r" b="b"/>
                <a:pathLst>
                  <a:path w="115" h="85">
                    <a:moveTo>
                      <a:pt x="0" y="85"/>
                    </a:moveTo>
                    <a:lnTo>
                      <a:pt x="6" y="78"/>
                    </a:lnTo>
                    <a:lnTo>
                      <a:pt x="115" y="0"/>
                    </a:lnTo>
                    <a:lnTo>
                      <a:pt x="109" y="7"/>
                    </a:lnTo>
                    <a:lnTo>
                      <a:pt x="0" y="85"/>
                    </a:lnTo>
                    <a:close/>
                  </a:path>
                </a:pathLst>
              </a:custGeom>
              <a:noFill/>
              <a:ln w="12708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127" name=""/>
            <p:cNvGrpSpPr/>
            <p:nvPr/>
          </p:nvGrpSpPr>
          <p:grpSpPr>
            <a:xfrm>
              <a:off x="4413600" y="3225960"/>
              <a:ext cx="4253400" cy="2256840"/>
              <a:chOff x="4413600" y="3225960"/>
              <a:chExt cx="4253400" cy="2256840"/>
            </a:xfrm>
          </p:grpSpPr>
          <p:grpSp>
            <p:nvGrpSpPr>
              <p:cNvPr id="1128" name=""/>
              <p:cNvGrpSpPr/>
              <p:nvPr/>
            </p:nvGrpSpPr>
            <p:grpSpPr>
              <a:xfrm>
                <a:off x="4413600" y="3225960"/>
                <a:ext cx="4173120" cy="2206800"/>
                <a:chOff x="4413600" y="3225960"/>
                <a:chExt cx="4173120" cy="2206800"/>
              </a:xfrm>
            </p:grpSpPr>
            <p:sp>
              <p:nvSpPr>
                <p:cNvPr id="1129" name=""/>
                <p:cNvSpPr/>
                <p:nvPr/>
              </p:nvSpPr>
              <p:spPr>
                <a:xfrm flipH="1" rot="8346000">
                  <a:off x="4405320" y="5252400"/>
                  <a:ext cx="307800" cy="90360"/>
                </a:xfrm>
                <a:custGeom>
                  <a:avLst/>
                  <a:gdLst/>
                  <a:ahLst/>
                  <a:rect l="l" t="t" r="r" b="b"/>
                  <a:pathLst>
                    <a:path w="121" h="22">
                      <a:moveTo>
                        <a:pt x="0" y="22"/>
                      </a:moveTo>
                      <a:lnTo>
                        <a:pt x="6" y="15"/>
                      </a:lnTo>
                      <a:lnTo>
                        <a:pt x="121" y="0"/>
                      </a:lnTo>
                      <a:lnTo>
                        <a:pt x="115" y="8"/>
                      </a:lnTo>
                      <a:lnTo>
                        <a:pt x="0" y="22"/>
                      </a:lnTo>
                      <a:close/>
                    </a:path>
                  </a:pathLst>
                </a:custGeom>
                <a:noFill/>
                <a:ln w="127080">
                  <a:solidFill>
                    <a:srgbClr val="3333cc"/>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130" name=""/>
                <p:cNvSpPr/>
                <p:nvPr/>
              </p:nvSpPr>
              <p:spPr>
                <a:xfrm flipH="1" rot="8346000">
                  <a:off x="4663800" y="5105160"/>
                  <a:ext cx="307800" cy="90360"/>
                </a:xfrm>
                <a:custGeom>
                  <a:avLst/>
                  <a:gdLst/>
                  <a:ahLst/>
                  <a:rect l="l" t="t" r="r" b="b"/>
                  <a:pathLst>
                    <a:path w="121" h="22">
                      <a:moveTo>
                        <a:pt x="0" y="22"/>
                      </a:moveTo>
                      <a:lnTo>
                        <a:pt x="6" y="14"/>
                      </a:lnTo>
                      <a:lnTo>
                        <a:pt x="121" y="0"/>
                      </a:lnTo>
                      <a:lnTo>
                        <a:pt x="115" y="7"/>
                      </a:lnTo>
                      <a:lnTo>
                        <a:pt x="0" y="22"/>
                      </a:lnTo>
                      <a:close/>
                    </a:path>
                  </a:pathLst>
                </a:custGeom>
                <a:noFill/>
                <a:ln w="127080">
                  <a:solidFill>
                    <a:srgbClr val="3333cc"/>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131" name=""/>
                <p:cNvSpPr/>
                <p:nvPr/>
              </p:nvSpPr>
              <p:spPr>
                <a:xfrm flipH="1" rot="8346000">
                  <a:off x="4932720" y="4956480"/>
                  <a:ext cx="309960" cy="114480"/>
                </a:xfrm>
                <a:custGeom>
                  <a:avLst/>
                  <a:gdLst/>
                  <a:ahLst/>
                  <a:rect l="l" t="t" r="r" b="b"/>
                  <a:pathLst>
                    <a:path w="122" h="28">
                      <a:moveTo>
                        <a:pt x="0" y="28"/>
                      </a:moveTo>
                      <a:lnTo>
                        <a:pt x="6" y="21"/>
                      </a:lnTo>
                      <a:lnTo>
                        <a:pt x="122" y="0"/>
                      </a:lnTo>
                      <a:lnTo>
                        <a:pt x="116" y="7"/>
                      </a:lnTo>
                      <a:lnTo>
                        <a:pt x="0" y="28"/>
                      </a:lnTo>
                      <a:close/>
                    </a:path>
                  </a:pathLst>
                </a:custGeom>
                <a:noFill/>
                <a:ln w="127080">
                  <a:solidFill>
                    <a:srgbClr val="3333c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2" name=""/>
                <p:cNvSpPr/>
                <p:nvPr/>
              </p:nvSpPr>
              <p:spPr>
                <a:xfrm flipH="1" rot="8346000">
                  <a:off x="5222160" y="4825080"/>
                  <a:ext cx="307080" cy="144720"/>
                </a:xfrm>
                <a:custGeom>
                  <a:avLst/>
                  <a:gdLst/>
                  <a:ahLst/>
                  <a:rect l="l" t="t" r="r" b="b"/>
                  <a:pathLst>
                    <a:path w="121" h="35">
                      <a:moveTo>
                        <a:pt x="0" y="35"/>
                      </a:moveTo>
                      <a:lnTo>
                        <a:pt x="6" y="28"/>
                      </a:lnTo>
                      <a:lnTo>
                        <a:pt x="121" y="0"/>
                      </a:lnTo>
                      <a:lnTo>
                        <a:pt x="115" y="7"/>
                      </a:lnTo>
                      <a:lnTo>
                        <a:pt x="0" y="35"/>
                      </a:lnTo>
                      <a:close/>
                    </a:path>
                  </a:pathLst>
                </a:custGeom>
                <a:noFill/>
                <a:ln w="127080">
                  <a:solidFill>
                    <a:srgbClr val="3333c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3" name=""/>
                <p:cNvSpPr/>
                <p:nvPr/>
              </p:nvSpPr>
              <p:spPr>
                <a:xfrm flipH="1" rot="8346000">
                  <a:off x="5538240" y="4713120"/>
                  <a:ext cx="309960" cy="204840"/>
                </a:xfrm>
                <a:custGeom>
                  <a:avLst/>
                  <a:gdLst/>
                  <a:ahLst/>
                  <a:rect l="l" t="t" r="r" b="b"/>
                  <a:pathLst>
                    <a:path w="122" h="50">
                      <a:moveTo>
                        <a:pt x="0" y="50"/>
                      </a:moveTo>
                      <a:lnTo>
                        <a:pt x="6" y="43"/>
                      </a:lnTo>
                      <a:lnTo>
                        <a:pt x="122" y="0"/>
                      </a:lnTo>
                      <a:lnTo>
                        <a:pt x="116" y="7"/>
                      </a:lnTo>
                      <a:lnTo>
                        <a:pt x="0" y="50"/>
                      </a:lnTo>
                      <a:close/>
                    </a:path>
                  </a:pathLst>
                </a:custGeom>
                <a:noFill/>
                <a:ln w="127080">
                  <a:solidFill>
                    <a:srgbClr val="3333c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4" name=""/>
                <p:cNvSpPr/>
                <p:nvPr/>
              </p:nvSpPr>
              <p:spPr>
                <a:xfrm flipH="1" rot="8346000">
                  <a:off x="5857560" y="4662360"/>
                  <a:ext cx="307080" cy="143280"/>
                </a:xfrm>
                <a:custGeom>
                  <a:avLst/>
                  <a:gdLst/>
                  <a:ahLst/>
                  <a:rect l="l" t="t" r="r" b="b"/>
                  <a:pathLst>
                    <a:path w="121" h="35">
                      <a:moveTo>
                        <a:pt x="0" y="35"/>
                      </a:moveTo>
                      <a:lnTo>
                        <a:pt x="6" y="28"/>
                      </a:lnTo>
                      <a:lnTo>
                        <a:pt x="121" y="0"/>
                      </a:lnTo>
                      <a:lnTo>
                        <a:pt x="115" y="7"/>
                      </a:lnTo>
                      <a:lnTo>
                        <a:pt x="0" y="35"/>
                      </a:lnTo>
                      <a:close/>
                    </a:path>
                  </a:pathLst>
                </a:custGeom>
                <a:noFill/>
                <a:ln w="127080">
                  <a:solidFill>
                    <a:srgbClr val="3333c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5" name=""/>
                <p:cNvSpPr/>
                <p:nvPr/>
              </p:nvSpPr>
              <p:spPr>
                <a:xfrm flipH="1" rot="8346000">
                  <a:off x="6157080" y="4562280"/>
                  <a:ext cx="291960" cy="147960"/>
                </a:xfrm>
                <a:custGeom>
                  <a:avLst/>
                  <a:gdLst/>
                  <a:ahLst/>
                  <a:rect l="l" t="t" r="r" b="b"/>
                  <a:pathLst>
                    <a:path w="115" h="36">
                      <a:moveTo>
                        <a:pt x="0" y="36"/>
                      </a:moveTo>
                      <a:lnTo>
                        <a:pt x="6" y="29"/>
                      </a:lnTo>
                      <a:lnTo>
                        <a:pt x="115" y="0"/>
                      </a:lnTo>
                      <a:lnTo>
                        <a:pt x="109" y="7"/>
                      </a:lnTo>
                      <a:lnTo>
                        <a:pt x="0" y="36"/>
                      </a:lnTo>
                      <a:close/>
                    </a:path>
                  </a:pathLst>
                </a:custGeom>
                <a:noFill/>
                <a:ln w="127080">
                  <a:solidFill>
                    <a:srgbClr val="3333c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6" name=""/>
                <p:cNvSpPr/>
                <p:nvPr/>
              </p:nvSpPr>
              <p:spPr>
                <a:xfrm flipH="1" rot="8346000">
                  <a:off x="6402960" y="4479840"/>
                  <a:ext cx="309960" cy="28800"/>
                </a:xfrm>
                <a:custGeom>
                  <a:avLst/>
                  <a:gdLst/>
                  <a:ahLst/>
                  <a:rect l="l" t="t" r="r" b="b"/>
                  <a:pathLst>
                    <a:path w="122" h="7">
                      <a:moveTo>
                        <a:pt x="0" y="7"/>
                      </a:moveTo>
                      <a:lnTo>
                        <a:pt x="6" y="0"/>
                      </a:lnTo>
                      <a:lnTo>
                        <a:pt x="122" y="0"/>
                      </a:lnTo>
                      <a:lnTo>
                        <a:pt x="116" y="0"/>
                      </a:lnTo>
                      <a:lnTo>
                        <a:pt x="0" y="7"/>
                      </a:lnTo>
                      <a:close/>
                    </a:path>
                  </a:pathLst>
                </a:custGeom>
                <a:noFill/>
                <a:ln w="127080">
                  <a:solidFill>
                    <a:srgbClr val="3333cc"/>
                  </a:solidFill>
                  <a:round/>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137" name=""/>
                <p:cNvSpPr/>
                <p:nvPr/>
              </p:nvSpPr>
              <p:spPr>
                <a:xfrm flipH="1" rot="8346000">
                  <a:off x="6654960" y="4305960"/>
                  <a:ext cx="307080" cy="57600"/>
                </a:xfrm>
                <a:custGeom>
                  <a:avLst/>
                  <a:gdLst/>
                  <a:ahLst/>
                  <a:rect l="l" t="t" r="r" b="b"/>
                  <a:pathLst>
                    <a:path w="121" h="14">
                      <a:moveTo>
                        <a:pt x="0" y="14"/>
                      </a:moveTo>
                      <a:lnTo>
                        <a:pt x="6" y="14"/>
                      </a:lnTo>
                      <a:lnTo>
                        <a:pt x="121" y="0"/>
                      </a:lnTo>
                      <a:lnTo>
                        <a:pt x="115" y="7"/>
                      </a:lnTo>
                      <a:lnTo>
                        <a:pt x="0" y="14"/>
                      </a:lnTo>
                      <a:close/>
                    </a:path>
                  </a:pathLst>
                </a:custGeom>
                <a:noFill/>
                <a:ln w="127080">
                  <a:solidFill>
                    <a:srgbClr val="3333cc"/>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138" name=""/>
                <p:cNvSpPr/>
                <p:nvPr/>
              </p:nvSpPr>
              <p:spPr>
                <a:xfrm flipH="1" rot="8346000">
                  <a:off x="6847200" y="4037760"/>
                  <a:ext cx="309960" cy="144360"/>
                </a:xfrm>
                <a:custGeom>
                  <a:avLst/>
                  <a:gdLst/>
                  <a:ahLst/>
                  <a:rect l="l" t="t" r="r" b="b"/>
                  <a:pathLst>
                    <a:path w="122" h="35">
                      <a:moveTo>
                        <a:pt x="0" y="7"/>
                      </a:moveTo>
                      <a:lnTo>
                        <a:pt x="6" y="0"/>
                      </a:lnTo>
                      <a:lnTo>
                        <a:pt x="122" y="28"/>
                      </a:lnTo>
                      <a:lnTo>
                        <a:pt x="115" y="35"/>
                      </a:lnTo>
                      <a:lnTo>
                        <a:pt x="0" y="7"/>
                      </a:lnTo>
                      <a:close/>
                    </a:path>
                  </a:pathLst>
                </a:custGeom>
                <a:noFill/>
                <a:ln w="127080">
                  <a:solidFill>
                    <a:srgbClr val="3333c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9" name=""/>
                <p:cNvSpPr/>
                <p:nvPr/>
              </p:nvSpPr>
              <p:spPr>
                <a:xfrm flipH="1" rot="8346000">
                  <a:off x="7048800" y="3853440"/>
                  <a:ext cx="309960" cy="86400"/>
                </a:xfrm>
                <a:custGeom>
                  <a:avLst/>
                  <a:gdLst/>
                  <a:ahLst/>
                  <a:rect l="l" t="t" r="r" b="b"/>
                  <a:pathLst>
                    <a:path w="122" h="21">
                      <a:moveTo>
                        <a:pt x="0" y="21"/>
                      </a:moveTo>
                      <a:lnTo>
                        <a:pt x="7" y="14"/>
                      </a:lnTo>
                      <a:lnTo>
                        <a:pt x="122" y="0"/>
                      </a:lnTo>
                      <a:lnTo>
                        <a:pt x="116" y="0"/>
                      </a:lnTo>
                      <a:lnTo>
                        <a:pt x="0" y="21"/>
                      </a:lnTo>
                      <a:close/>
                    </a:path>
                  </a:pathLst>
                </a:custGeom>
                <a:noFill/>
                <a:ln w="127080">
                  <a:solidFill>
                    <a:srgbClr val="3333cc"/>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140" name=""/>
                <p:cNvSpPr/>
                <p:nvPr/>
              </p:nvSpPr>
              <p:spPr>
                <a:xfrm flipH="1" rot="8346000">
                  <a:off x="7319880" y="3730320"/>
                  <a:ext cx="307080" cy="57600"/>
                </a:xfrm>
                <a:custGeom>
                  <a:avLst/>
                  <a:gdLst/>
                  <a:ahLst/>
                  <a:rect l="l" t="t" r="r" b="b"/>
                  <a:pathLst>
                    <a:path w="121" h="14">
                      <a:moveTo>
                        <a:pt x="0" y="14"/>
                      </a:moveTo>
                      <a:lnTo>
                        <a:pt x="6" y="14"/>
                      </a:lnTo>
                      <a:lnTo>
                        <a:pt x="121" y="0"/>
                      </a:lnTo>
                      <a:lnTo>
                        <a:pt x="115" y="7"/>
                      </a:lnTo>
                      <a:lnTo>
                        <a:pt x="0" y="14"/>
                      </a:lnTo>
                      <a:close/>
                    </a:path>
                  </a:pathLst>
                </a:custGeom>
                <a:noFill/>
                <a:ln w="127080">
                  <a:solidFill>
                    <a:srgbClr val="3333cc"/>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141" name=""/>
                <p:cNvSpPr/>
                <p:nvPr/>
              </p:nvSpPr>
              <p:spPr>
                <a:xfrm flipH="1" rot="8346000">
                  <a:off x="7568280" y="3556440"/>
                  <a:ext cx="309960" cy="85680"/>
                </a:xfrm>
                <a:custGeom>
                  <a:avLst/>
                  <a:gdLst/>
                  <a:ahLst/>
                  <a:rect l="l" t="t" r="r" b="b"/>
                  <a:pathLst>
                    <a:path w="122" h="21">
                      <a:moveTo>
                        <a:pt x="0" y="21"/>
                      </a:moveTo>
                      <a:lnTo>
                        <a:pt x="6" y="14"/>
                      </a:lnTo>
                      <a:lnTo>
                        <a:pt x="122" y="0"/>
                      </a:lnTo>
                      <a:lnTo>
                        <a:pt x="116" y="7"/>
                      </a:lnTo>
                      <a:lnTo>
                        <a:pt x="0" y="21"/>
                      </a:lnTo>
                      <a:close/>
                    </a:path>
                  </a:pathLst>
                </a:custGeom>
                <a:noFill/>
                <a:ln w="127080">
                  <a:solidFill>
                    <a:srgbClr val="3333cc"/>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42" name=""/>
                <p:cNvSpPr/>
                <p:nvPr/>
              </p:nvSpPr>
              <p:spPr>
                <a:xfrm flipH="1" rot="8346000">
                  <a:off x="7848360" y="3399840"/>
                  <a:ext cx="307800" cy="147600"/>
                </a:xfrm>
                <a:custGeom>
                  <a:avLst/>
                  <a:gdLst/>
                  <a:ahLst/>
                  <a:rect l="l" t="t" r="r" b="b"/>
                  <a:pathLst>
                    <a:path w="121" h="36">
                      <a:moveTo>
                        <a:pt x="0" y="36"/>
                      </a:moveTo>
                      <a:lnTo>
                        <a:pt x="6" y="29"/>
                      </a:lnTo>
                      <a:lnTo>
                        <a:pt x="121" y="0"/>
                      </a:lnTo>
                      <a:lnTo>
                        <a:pt x="115" y="7"/>
                      </a:lnTo>
                      <a:lnTo>
                        <a:pt x="0" y="36"/>
                      </a:lnTo>
                      <a:close/>
                    </a:path>
                  </a:pathLst>
                </a:custGeom>
                <a:noFill/>
                <a:ln w="127080">
                  <a:solidFill>
                    <a:srgbClr val="3333c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3" name=""/>
                <p:cNvSpPr/>
                <p:nvPr/>
              </p:nvSpPr>
              <p:spPr>
                <a:xfrm flipH="1" rot="8346000">
                  <a:off x="8215200" y="3278880"/>
                  <a:ext cx="291960" cy="349560"/>
                </a:xfrm>
                <a:custGeom>
                  <a:avLst/>
                  <a:gdLst/>
                  <a:ahLst/>
                  <a:rect l="l" t="t" r="r" b="b"/>
                  <a:pathLst>
                    <a:path w="115" h="85">
                      <a:moveTo>
                        <a:pt x="0" y="85"/>
                      </a:moveTo>
                      <a:lnTo>
                        <a:pt x="6" y="78"/>
                      </a:lnTo>
                      <a:lnTo>
                        <a:pt x="115" y="0"/>
                      </a:lnTo>
                      <a:lnTo>
                        <a:pt x="109" y="7"/>
                      </a:lnTo>
                      <a:lnTo>
                        <a:pt x="0" y="85"/>
                      </a:lnTo>
                      <a:close/>
                    </a:path>
                  </a:pathLst>
                </a:custGeom>
                <a:noFill/>
                <a:ln w="127080">
                  <a:solidFill>
                    <a:srgbClr val="3333cc"/>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144" name=""/>
              <p:cNvGrpSpPr/>
              <p:nvPr/>
            </p:nvGrpSpPr>
            <p:grpSpPr>
              <a:xfrm>
                <a:off x="4493880" y="3276000"/>
                <a:ext cx="4173120" cy="2206800"/>
                <a:chOff x="4493880" y="3276000"/>
                <a:chExt cx="4173120" cy="2206800"/>
              </a:xfrm>
            </p:grpSpPr>
            <p:sp>
              <p:nvSpPr>
                <p:cNvPr id="1145" name=""/>
                <p:cNvSpPr/>
                <p:nvPr/>
              </p:nvSpPr>
              <p:spPr>
                <a:xfrm flipH="1" rot="8346000">
                  <a:off x="4485600" y="5302440"/>
                  <a:ext cx="307800" cy="90360"/>
                </a:xfrm>
                <a:custGeom>
                  <a:avLst/>
                  <a:gdLst/>
                  <a:ahLst/>
                  <a:rect l="l" t="t" r="r" b="b"/>
                  <a:pathLst>
                    <a:path w="121" h="22">
                      <a:moveTo>
                        <a:pt x="0" y="22"/>
                      </a:moveTo>
                      <a:lnTo>
                        <a:pt x="6" y="15"/>
                      </a:lnTo>
                      <a:lnTo>
                        <a:pt x="121" y="0"/>
                      </a:lnTo>
                      <a:lnTo>
                        <a:pt x="115" y="8"/>
                      </a:lnTo>
                      <a:lnTo>
                        <a:pt x="0" y="22"/>
                      </a:lnTo>
                      <a:close/>
                    </a:path>
                  </a:pathLst>
                </a:custGeom>
                <a:noFill/>
                <a:ln w="28440">
                  <a:solidFill>
                    <a:srgbClr val="f894a5"/>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146" name=""/>
                <p:cNvSpPr/>
                <p:nvPr/>
              </p:nvSpPr>
              <p:spPr>
                <a:xfrm flipH="1" rot="8346000">
                  <a:off x="4744080" y="5154840"/>
                  <a:ext cx="307800" cy="90360"/>
                </a:xfrm>
                <a:custGeom>
                  <a:avLst/>
                  <a:gdLst/>
                  <a:ahLst/>
                  <a:rect l="l" t="t" r="r" b="b"/>
                  <a:pathLst>
                    <a:path w="121" h="22">
                      <a:moveTo>
                        <a:pt x="0" y="22"/>
                      </a:moveTo>
                      <a:lnTo>
                        <a:pt x="6" y="14"/>
                      </a:lnTo>
                      <a:lnTo>
                        <a:pt x="121" y="0"/>
                      </a:lnTo>
                      <a:lnTo>
                        <a:pt x="115" y="7"/>
                      </a:lnTo>
                      <a:lnTo>
                        <a:pt x="0" y="22"/>
                      </a:lnTo>
                      <a:close/>
                    </a:path>
                  </a:pathLst>
                </a:custGeom>
                <a:noFill/>
                <a:ln w="28440">
                  <a:solidFill>
                    <a:srgbClr val="f894a5"/>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147" name=""/>
                <p:cNvSpPr/>
                <p:nvPr/>
              </p:nvSpPr>
              <p:spPr>
                <a:xfrm flipH="1" rot="8346000">
                  <a:off x="5013000" y="5006520"/>
                  <a:ext cx="309960" cy="114480"/>
                </a:xfrm>
                <a:custGeom>
                  <a:avLst/>
                  <a:gdLst/>
                  <a:ahLst/>
                  <a:rect l="l" t="t" r="r" b="b"/>
                  <a:pathLst>
                    <a:path w="122" h="28">
                      <a:moveTo>
                        <a:pt x="0" y="28"/>
                      </a:moveTo>
                      <a:lnTo>
                        <a:pt x="6" y="21"/>
                      </a:lnTo>
                      <a:lnTo>
                        <a:pt x="122" y="0"/>
                      </a:lnTo>
                      <a:lnTo>
                        <a:pt x="116" y="7"/>
                      </a:lnTo>
                      <a:lnTo>
                        <a:pt x="0" y="28"/>
                      </a:lnTo>
                      <a:close/>
                    </a:path>
                  </a:pathLst>
                </a:custGeom>
                <a:noFill/>
                <a:ln w="28440">
                  <a:solidFill>
                    <a:srgbClr val="f894a5"/>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8" name=""/>
                <p:cNvSpPr/>
                <p:nvPr/>
              </p:nvSpPr>
              <p:spPr>
                <a:xfrm flipH="1" rot="8346000">
                  <a:off x="5302800" y="4875120"/>
                  <a:ext cx="307080" cy="144720"/>
                </a:xfrm>
                <a:custGeom>
                  <a:avLst/>
                  <a:gdLst/>
                  <a:ahLst/>
                  <a:rect l="l" t="t" r="r" b="b"/>
                  <a:pathLst>
                    <a:path w="121" h="35">
                      <a:moveTo>
                        <a:pt x="0" y="35"/>
                      </a:moveTo>
                      <a:lnTo>
                        <a:pt x="6" y="28"/>
                      </a:lnTo>
                      <a:lnTo>
                        <a:pt x="121" y="0"/>
                      </a:lnTo>
                      <a:lnTo>
                        <a:pt x="115" y="7"/>
                      </a:lnTo>
                      <a:lnTo>
                        <a:pt x="0" y="35"/>
                      </a:lnTo>
                      <a:close/>
                    </a:path>
                  </a:pathLst>
                </a:custGeom>
                <a:noFill/>
                <a:ln w="28440">
                  <a:solidFill>
                    <a:srgbClr val="f894a5"/>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9" name=""/>
                <p:cNvSpPr/>
                <p:nvPr/>
              </p:nvSpPr>
              <p:spPr>
                <a:xfrm flipH="1" rot="8346000">
                  <a:off x="5618880" y="4763160"/>
                  <a:ext cx="309960" cy="204840"/>
                </a:xfrm>
                <a:custGeom>
                  <a:avLst/>
                  <a:gdLst/>
                  <a:ahLst/>
                  <a:rect l="l" t="t" r="r" b="b"/>
                  <a:pathLst>
                    <a:path w="122" h="50">
                      <a:moveTo>
                        <a:pt x="0" y="50"/>
                      </a:moveTo>
                      <a:lnTo>
                        <a:pt x="6" y="43"/>
                      </a:lnTo>
                      <a:lnTo>
                        <a:pt x="122" y="0"/>
                      </a:lnTo>
                      <a:lnTo>
                        <a:pt x="116" y="7"/>
                      </a:lnTo>
                      <a:lnTo>
                        <a:pt x="0" y="50"/>
                      </a:lnTo>
                      <a:close/>
                    </a:path>
                  </a:pathLst>
                </a:custGeom>
                <a:noFill/>
                <a:ln w="28440">
                  <a:solidFill>
                    <a:srgbClr val="f894a5"/>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0" name=""/>
                <p:cNvSpPr/>
                <p:nvPr/>
              </p:nvSpPr>
              <p:spPr>
                <a:xfrm flipH="1" rot="8346000">
                  <a:off x="5938200" y="4712400"/>
                  <a:ext cx="307080" cy="143280"/>
                </a:xfrm>
                <a:custGeom>
                  <a:avLst/>
                  <a:gdLst/>
                  <a:ahLst/>
                  <a:rect l="l" t="t" r="r" b="b"/>
                  <a:pathLst>
                    <a:path w="121" h="35">
                      <a:moveTo>
                        <a:pt x="0" y="35"/>
                      </a:moveTo>
                      <a:lnTo>
                        <a:pt x="6" y="28"/>
                      </a:lnTo>
                      <a:lnTo>
                        <a:pt x="121" y="0"/>
                      </a:lnTo>
                      <a:lnTo>
                        <a:pt x="115" y="7"/>
                      </a:lnTo>
                      <a:lnTo>
                        <a:pt x="0" y="35"/>
                      </a:lnTo>
                      <a:close/>
                    </a:path>
                  </a:pathLst>
                </a:custGeom>
                <a:noFill/>
                <a:ln w="28440">
                  <a:solidFill>
                    <a:srgbClr val="f894a5"/>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1" name=""/>
                <p:cNvSpPr/>
                <p:nvPr/>
              </p:nvSpPr>
              <p:spPr>
                <a:xfrm flipH="1" rot="8346000">
                  <a:off x="6237360" y="4612320"/>
                  <a:ext cx="291960" cy="147960"/>
                </a:xfrm>
                <a:custGeom>
                  <a:avLst/>
                  <a:gdLst/>
                  <a:ahLst/>
                  <a:rect l="l" t="t" r="r" b="b"/>
                  <a:pathLst>
                    <a:path w="115" h="36">
                      <a:moveTo>
                        <a:pt x="0" y="36"/>
                      </a:moveTo>
                      <a:lnTo>
                        <a:pt x="6" y="29"/>
                      </a:lnTo>
                      <a:lnTo>
                        <a:pt x="115" y="0"/>
                      </a:lnTo>
                      <a:lnTo>
                        <a:pt x="109" y="7"/>
                      </a:lnTo>
                      <a:lnTo>
                        <a:pt x="0" y="36"/>
                      </a:lnTo>
                      <a:close/>
                    </a:path>
                  </a:pathLst>
                </a:custGeom>
                <a:noFill/>
                <a:ln w="28440">
                  <a:solidFill>
                    <a:srgbClr val="f894a5"/>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2" name=""/>
                <p:cNvSpPr/>
                <p:nvPr/>
              </p:nvSpPr>
              <p:spPr>
                <a:xfrm flipH="1" rot="8346000">
                  <a:off x="6483240" y="4529520"/>
                  <a:ext cx="309960" cy="28800"/>
                </a:xfrm>
                <a:custGeom>
                  <a:avLst/>
                  <a:gdLst/>
                  <a:ahLst/>
                  <a:rect l="l" t="t" r="r" b="b"/>
                  <a:pathLst>
                    <a:path w="122" h="7">
                      <a:moveTo>
                        <a:pt x="0" y="7"/>
                      </a:moveTo>
                      <a:lnTo>
                        <a:pt x="6" y="0"/>
                      </a:lnTo>
                      <a:lnTo>
                        <a:pt x="122" y="0"/>
                      </a:lnTo>
                      <a:lnTo>
                        <a:pt x="116" y="0"/>
                      </a:lnTo>
                      <a:lnTo>
                        <a:pt x="0" y="7"/>
                      </a:lnTo>
                      <a:close/>
                    </a:path>
                  </a:pathLst>
                </a:custGeom>
                <a:noFill/>
                <a:ln w="28440">
                  <a:solidFill>
                    <a:srgbClr val="f894a5"/>
                  </a:solidFill>
                  <a:round/>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153" name=""/>
                <p:cNvSpPr/>
                <p:nvPr/>
              </p:nvSpPr>
              <p:spPr>
                <a:xfrm flipH="1" rot="8346000">
                  <a:off x="6735240" y="4356000"/>
                  <a:ext cx="307080" cy="57600"/>
                </a:xfrm>
                <a:custGeom>
                  <a:avLst/>
                  <a:gdLst/>
                  <a:ahLst/>
                  <a:rect l="l" t="t" r="r" b="b"/>
                  <a:pathLst>
                    <a:path w="121" h="14">
                      <a:moveTo>
                        <a:pt x="0" y="14"/>
                      </a:moveTo>
                      <a:lnTo>
                        <a:pt x="6" y="14"/>
                      </a:lnTo>
                      <a:lnTo>
                        <a:pt x="121" y="0"/>
                      </a:lnTo>
                      <a:lnTo>
                        <a:pt x="115" y="7"/>
                      </a:lnTo>
                      <a:lnTo>
                        <a:pt x="0" y="14"/>
                      </a:lnTo>
                      <a:close/>
                    </a:path>
                  </a:pathLst>
                </a:custGeom>
                <a:noFill/>
                <a:ln w="28440">
                  <a:solidFill>
                    <a:srgbClr val="f894a5"/>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154" name=""/>
                <p:cNvSpPr/>
                <p:nvPr/>
              </p:nvSpPr>
              <p:spPr>
                <a:xfrm flipH="1" rot="8346000">
                  <a:off x="6927480" y="4087440"/>
                  <a:ext cx="309960" cy="144360"/>
                </a:xfrm>
                <a:custGeom>
                  <a:avLst/>
                  <a:gdLst/>
                  <a:ahLst/>
                  <a:rect l="l" t="t" r="r" b="b"/>
                  <a:pathLst>
                    <a:path w="122" h="35">
                      <a:moveTo>
                        <a:pt x="0" y="7"/>
                      </a:moveTo>
                      <a:lnTo>
                        <a:pt x="6" y="0"/>
                      </a:lnTo>
                      <a:lnTo>
                        <a:pt x="122" y="28"/>
                      </a:lnTo>
                      <a:lnTo>
                        <a:pt x="115" y="35"/>
                      </a:lnTo>
                      <a:lnTo>
                        <a:pt x="0" y="7"/>
                      </a:lnTo>
                      <a:close/>
                    </a:path>
                  </a:pathLst>
                </a:custGeom>
                <a:noFill/>
                <a:ln w="28440">
                  <a:solidFill>
                    <a:srgbClr val="f894a5"/>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5" name=""/>
                <p:cNvSpPr/>
                <p:nvPr/>
              </p:nvSpPr>
              <p:spPr>
                <a:xfrm flipH="1" rot="8346000">
                  <a:off x="7129440" y="3903480"/>
                  <a:ext cx="309960" cy="86400"/>
                </a:xfrm>
                <a:custGeom>
                  <a:avLst/>
                  <a:gdLst/>
                  <a:ahLst/>
                  <a:rect l="l" t="t" r="r" b="b"/>
                  <a:pathLst>
                    <a:path w="122" h="21">
                      <a:moveTo>
                        <a:pt x="0" y="21"/>
                      </a:moveTo>
                      <a:lnTo>
                        <a:pt x="7" y="14"/>
                      </a:lnTo>
                      <a:lnTo>
                        <a:pt x="122" y="0"/>
                      </a:lnTo>
                      <a:lnTo>
                        <a:pt x="116" y="0"/>
                      </a:lnTo>
                      <a:lnTo>
                        <a:pt x="0" y="21"/>
                      </a:lnTo>
                      <a:close/>
                    </a:path>
                  </a:pathLst>
                </a:custGeom>
                <a:noFill/>
                <a:ln w="28440">
                  <a:solidFill>
                    <a:srgbClr val="f894a5"/>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156" name=""/>
                <p:cNvSpPr/>
                <p:nvPr/>
              </p:nvSpPr>
              <p:spPr>
                <a:xfrm flipH="1" rot="8346000">
                  <a:off x="7400160" y="3780360"/>
                  <a:ext cx="307080" cy="57600"/>
                </a:xfrm>
                <a:custGeom>
                  <a:avLst/>
                  <a:gdLst/>
                  <a:ahLst/>
                  <a:rect l="l" t="t" r="r" b="b"/>
                  <a:pathLst>
                    <a:path w="121" h="14">
                      <a:moveTo>
                        <a:pt x="0" y="14"/>
                      </a:moveTo>
                      <a:lnTo>
                        <a:pt x="6" y="14"/>
                      </a:lnTo>
                      <a:lnTo>
                        <a:pt x="121" y="0"/>
                      </a:lnTo>
                      <a:lnTo>
                        <a:pt x="115" y="7"/>
                      </a:lnTo>
                      <a:lnTo>
                        <a:pt x="0" y="14"/>
                      </a:lnTo>
                      <a:close/>
                    </a:path>
                  </a:pathLst>
                </a:custGeom>
                <a:noFill/>
                <a:ln w="28440">
                  <a:solidFill>
                    <a:srgbClr val="f894a5"/>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157" name=""/>
                <p:cNvSpPr/>
                <p:nvPr/>
              </p:nvSpPr>
              <p:spPr>
                <a:xfrm flipH="1" rot="8346000">
                  <a:off x="7648560" y="3606120"/>
                  <a:ext cx="309960" cy="85680"/>
                </a:xfrm>
                <a:custGeom>
                  <a:avLst/>
                  <a:gdLst/>
                  <a:ahLst/>
                  <a:rect l="l" t="t" r="r" b="b"/>
                  <a:pathLst>
                    <a:path w="122" h="21">
                      <a:moveTo>
                        <a:pt x="0" y="21"/>
                      </a:moveTo>
                      <a:lnTo>
                        <a:pt x="6" y="14"/>
                      </a:lnTo>
                      <a:lnTo>
                        <a:pt x="122" y="0"/>
                      </a:lnTo>
                      <a:lnTo>
                        <a:pt x="116" y="7"/>
                      </a:lnTo>
                      <a:lnTo>
                        <a:pt x="0" y="21"/>
                      </a:lnTo>
                      <a:close/>
                    </a:path>
                  </a:pathLst>
                </a:custGeom>
                <a:noFill/>
                <a:ln w="28440">
                  <a:solidFill>
                    <a:srgbClr val="f894a5"/>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158" name=""/>
                <p:cNvSpPr/>
                <p:nvPr/>
              </p:nvSpPr>
              <p:spPr>
                <a:xfrm flipH="1" rot="8346000">
                  <a:off x="7928640" y="3449880"/>
                  <a:ext cx="307800" cy="147600"/>
                </a:xfrm>
                <a:custGeom>
                  <a:avLst/>
                  <a:gdLst/>
                  <a:ahLst/>
                  <a:rect l="l" t="t" r="r" b="b"/>
                  <a:pathLst>
                    <a:path w="121" h="36">
                      <a:moveTo>
                        <a:pt x="0" y="36"/>
                      </a:moveTo>
                      <a:lnTo>
                        <a:pt x="6" y="29"/>
                      </a:lnTo>
                      <a:lnTo>
                        <a:pt x="121" y="0"/>
                      </a:lnTo>
                      <a:lnTo>
                        <a:pt x="115" y="7"/>
                      </a:lnTo>
                      <a:lnTo>
                        <a:pt x="0" y="36"/>
                      </a:lnTo>
                      <a:close/>
                    </a:path>
                  </a:pathLst>
                </a:custGeom>
                <a:noFill/>
                <a:ln w="28440">
                  <a:solidFill>
                    <a:srgbClr val="f894a5"/>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9" name=""/>
                <p:cNvSpPr/>
                <p:nvPr/>
              </p:nvSpPr>
              <p:spPr>
                <a:xfrm flipH="1" rot="8346000">
                  <a:off x="8295480" y="3328920"/>
                  <a:ext cx="291960" cy="349560"/>
                </a:xfrm>
                <a:custGeom>
                  <a:avLst/>
                  <a:gdLst/>
                  <a:ahLst/>
                  <a:rect l="l" t="t" r="r" b="b"/>
                  <a:pathLst>
                    <a:path w="115" h="85">
                      <a:moveTo>
                        <a:pt x="0" y="85"/>
                      </a:moveTo>
                      <a:lnTo>
                        <a:pt x="6" y="78"/>
                      </a:lnTo>
                      <a:lnTo>
                        <a:pt x="115" y="0"/>
                      </a:lnTo>
                      <a:lnTo>
                        <a:pt x="109" y="7"/>
                      </a:lnTo>
                      <a:lnTo>
                        <a:pt x="0" y="85"/>
                      </a:lnTo>
                      <a:close/>
                    </a:path>
                  </a:pathLst>
                </a:custGeom>
                <a:noFill/>
                <a:ln w="28440">
                  <a:solidFill>
                    <a:srgbClr val="f894a5"/>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0" name="PlaceHolder 1"/>
          <p:cNvSpPr>
            <a:spLocks noGrp="1"/>
          </p:cNvSpPr>
          <p:nvPr>
            <p:ph/>
          </p:nvPr>
        </p:nvSpPr>
        <p:spPr>
          <a:xfrm>
            <a:off x="685800" y="1447920"/>
            <a:ext cx="7772400" cy="4114800"/>
          </a:xfrm>
          <a:prstGeom prst="rect">
            <a:avLst/>
          </a:prstGeom>
          <a:noFill/>
          <a:ln w="0">
            <a:noFill/>
          </a:ln>
        </p:spPr>
        <p:txBody>
          <a:bodyPr lIns="90000" rIns="90000" tIns="46800" bIns="46800" anchor="t">
            <a:normAutofit fontScale="92500" lnSpcReduction="19999"/>
          </a:bodyPr>
          <a:p>
            <a:pPr marL="343080" indent="-343080">
              <a:lnSpc>
                <a:spcPct val="125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Cisco can presently enter a market with huge potential with relatively little capital  at risk</a:t>
            </a:r>
            <a:endParaRPr b="0" lang="en-US" sz="1800" strike="noStrike" u="none">
              <a:solidFill>
                <a:srgbClr val="000000"/>
              </a:solidFill>
              <a:effectLst/>
              <a:uFillTx/>
              <a:latin typeface="Times New Roman"/>
            </a:endParaRPr>
          </a:p>
          <a:p>
            <a:pPr marL="343080" indent="-343080">
              <a:lnSpc>
                <a:spcPct val="12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25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Effective marketing tool to attract additional business to Cisco</a:t>
            </a:r>
            <a:endParaRPr b="0" lang="en-US" sz="1800" strike="noStrike" u="none">
              <a:solidFill>
                <a:srgbClr val="000000"/>
              </a:solidFill>
              <a:effectLst/>
              <a:uFillTx/>
              <a:latin typeface="Times New Roman"/>
            </a:endParaRPr>
          </a:p>
          <a:p>
            <a:pPr marL="343080" indent="-343080">
              <a:lnSpc>
                <a:spcPct val="12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25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Can incorporate fuel cell technology into the communications market to provide competitive advantage and customer “stickiness”</a:t>
            </a:r>
            <a:endParaRPr b="0" lang="en-US" sz="1800" strike="noStrike" u="none">
              <a:solidFill>
                <a:srgbClr val="000000"/>
              </a:solidFill>
              <a:effectLst/>
              <a:uFillTx/>
              <a:latin typeface="Times New Roman"/>
            </a:endParaRPr>
          </a:p>
          <a:p>
            <a:pPr marL="343080" indent="-343080">
              <a:lnSpc>
                <a:spcPct val="12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25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opportunity to change and dominate the energy marketplace worldwide with a high margin product</a:t>
            </a:r>
            <a:endParaRPr b="0" lang="en-US" sz="1800" strike="noStrike" u="none">
              <a:solidFill>
                <a:srgbClr val="000000"/>
              </a:solidFill>
              <a:effectLst/>
              <a:uFillTx/>
              <a:latin typeface="Times New Roman"/>
            </a:endParaRPr>
          </a:p>
          <a:p>
            <a:pPr marL="343080" indent="-343080">
              <a:lnSpc>
                <a:spcPct val="12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25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Cisco can lead the convergence of the energy and telecommunications markets and provide a global platform for lucrative customer services</a:t>
            </a:r>
            <a:endParaRPr b="0" lang="en-US" sz="1800" strike="noStrike" u="none">
              <a:solidFill>
                <a:srgbClr val="000000"/>
              </a:solidFill>
              <a:effectLst/>
              <a:uFillTx/>
              <a:latin typeface="Times New Roman"/>
            </a:endParaRPr>
          </a:p>
          <a:p>
            <a:pPr marL="343080" indent="0">
              <a:lnSpc>
                <a:spcPct val="125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1161" name=""/>
          <p:cNvSpPr/>
          <p:nvPr/>
        </p:nvSpPr>
        <p:spPr>
          <a:xfrm>
            <a:off x="685800" y="914400"/>
            <a:ext cx="7772400" cy="447840"/>
          </a:xfrm>
          <a:prstGeom prst="rect">
            <a:avLst/>
          </a:prstGeom>
          <a:noFill/>
          <a:ln w="0">
            <a:noFill/>
          </a:ln>
        </p:spPr>
        <p:style>
          <a:lnRef idx="0"/>
          <a:fillRef idx="0"/>
          <a:effectRef idx="0"/>
          <a:fontRef idx="minor"/>
        </p:style>
        <p:txBody>
          <a:bodyPr lIns="90000" rIns="90000" tIns="46800" bIns="46800" anchor="b">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Conclusion</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2"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Why Enron?</a:t>
            </a:r>
            <a:endParaRPr b="1" i="1" lang="en-US" sz="3600" strike="noStrike" u="none">
              <a:solidFill>
                <a:srgbClr val="000000"/>
              </a:solidFill>
              <a:effectLst/>
              <a:uFillTx/>
              <a:latin typeface="Times New Roman"/>
            </a:endParaRPr>
          </a:p>
        </p:txBody>
      </p:sp>
      <p:sp>
        <p:nvSpPr>
          <p:cNvPr id="1163" name="PlaceHolder 2"/>
          <p:cNvSpPr>
            <a:spLocks noGrp="1"/>
          </p:cNvSpPr>
          <p:nvPr>
            <p:ph/>
          </p:nvPr>
        </p:nvSpPr>
        <p:spPr>
          <a:xfrm>
            <a:off x="685800" y="1981080"/>
            <a:ext cx="7772400" cy="281952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will provide the energy and infrastructure expertise to implement the fuel cell systems </a:t>
            </a:r>
            <a:endParaRPr b="0" lang="en-US" sz="2400" strike="noStrike" u="none">
              <a:solidFill>
                <a:srgbClr val="000000"/>
              </a:solidFill>
              <a:effectLst/>
              <a:uFillTx/>
              <a:latin typeface="Times New Roman"/>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Excellent Risk Management team to hedge customers’ exposure to fuel and power prices</a:t>
            </a:r>
            <a:endParaRPr b="0" lang="en-US" sz="2400" strike="noStrike" u="none">
              <a:solidFill>
                <a:srgbClr val="000000"/>
              </a:solidFill>
              <a:effectLst/>
              <a:uFillTx/>
              <a:latin typeface="Times New Roman"/>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Trading capability and proven market maker in other commodities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4" name=""/>
          <p:cNvSpPr/>
          <p:nvPr/>
        </p:nvSpPr>
        <p:spPr>
          <a:xfrm>
            <a:off x="3449520" y="3660840"/>
            <a:ext cx="4575240" cy="1157400"/>
          </a:xfrm>
          <a:custGeom>
            <a:avLst/>
            <a:gdLst/>
            <a:ahLst/>
            <a:rect l="l" t="t" r="r" b="b"/>
            <a:pathLst>
              <a:path w="4608" h="277">
                <a:moveTo>
                  <a:pt x="0" y="274"/>
                </a:moveTo>
                <a:lnTo>
                  <a:pt x="0" y="0"/>
                </a:lnTo>
                <a:lnTo>
                  <a:pt x="4606" y="0"/>
                </a:lnTo>
                <a:lnTo>
                  <a:pt x="4608" y="277"/>
                </a:lnTo>
              </a:path>
            </a:pathLst>
          </a:custGeom>
          <a:noFill/>
          <a:ln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5" name=""/>
          <p:cNvSpPr/>
          <p:nvPr/>
        </p:nvSpPr>
        <p:spPr>
          <a:xfrm>
            <a:off x="1200240" y="4443480"/>
            <a:ext cx="4510080" cy="425520"/>
          </a:xfrm>
          <a:custGeom>
            <a:avLst/>
            <a:gdLst/>
            <a:ahLst/>
            <a:rect l="l" t="t" r="r" b="b"/>
            <a:pathLst>
              <a:path w="4608" h="277">
                <a:moveTo>
                  <a:pt x="0" y="274"/>
                </a:moveTo>
                <a:lnTo>
                  <a:pt x="0" y="0"/>
                </a:lnTo>
                <a:lnTo>
                  <a:pt x="4606" y="0"/>
                </a:lnTo>
                <a:lnTo>
                  <a:pt x="4608" y="277"/>
                </a:lnTo>
              </a:path>
            </a:pathLst>
          </a:custGeom>
          <a:noFill/>
          <a:ln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6" name=""/>
          <p:cNvSpPr/>
          <p:nvPr/>
        </p:nvSpPr>
        <p:spPr>
          <a:xfrm>
            <a:off x="4611600" y="3394080"/>
            <a:ext cx="0" cy="2620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7" name=""/>
          <p:cNvSpPr/>
          <p:nvPr/>
        </p:nvSpPr>
        <p:spPr>
          <a:xfrm>
            <a:off x="1168560" y="3835440"/>
            <a:ext cx="4586040" cy="401760"/>
          </a:xfrm>
          <a:prstGeom prst="rect">
            <a:avLst/>
          </a:prstGeom>
          <a:solidFill>
            <a:srgbClr val="009900"/>
          </a:solidFill>
          <a:ln w="0">
            <a:noFill/>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8" name=""/>
          <p:cNvSpPr/>
          <p:nvPr/>
        </p:nvSpPr>
        <p:spPr>
          <a:xfrm>
            <a:off x="2471760" y="3875040"/>
            <a:ext cx="1978200" cy="32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Times New Roman"/>
              </a:rPr>
              <a:t>Energy Businesses</a:t>
            </a:r>
            <a:endParaRPr b="0" lang="en-US" sz="1800" strike="noStrike" u="none">
              <a:solidFill>
                <a:srgbClr val="000000"/>
              </a:solidFill>
              <a:effectLst/>
              <a:uFillTx/>
              <a:latin typeface="Times New Roman"/>
            </a:endParaRPr>
          </a:p>
        </p:txBody>
      </p:sp>
      <p:sp>
        <p:nvSpPr>
          <p:cNvPr id="1169" name=""/>
          <p:cNvSpPr/>
          <p:nvPr/>
        </p:nvSpPr>
        <p:spPr>
          <a:xfrm>
            <a:off x="7027920" y="3828960"/>
            <a:ext cx="1855800" cy="411120"/>
          </a:xfrm>
          <a:prstGeom prst="rect">
            <a:avLst/>
          </a:prstGeom>
          <a:solidFill>
            <a:srgbClr val="009900"/>
          </a:solidFill>
          <a:ln w="0">
            <a:noFill/>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0" name=""/>
          <p:cNvSpPr/>
          <p:nvPr/>
        </p:nvSpPr>
        <p:spPr>
          <a:xfrm>
            <a:off x="7202520" y="3875040"/>
            <a:ext cx="1508040" cy="3272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Times New Roman"/>
              </a:rPr>
              <a:t>New Business</a:t>
            </a:r>
            <a:endParaRPr b="0" lang="en-US" sz="1800" strike="noStrike" u="none">
              <a:solidFill>
                <a:srgbClr val="000000"/>
              </a:solidFill>
              <a:effectLst/>
              <a:uFillTx/>
              <a:latin typeface="Times New Roman"/>
            </a:endParaRPr>
          </a:p>
        </p:txBody>
      </p:sp>
      <p:sp>
        <p:nvSpPr>
          <p:cNvPr id="1171" name=""/>
          <p:cNvSpPr/>
          <p:nvPr/>
        </p:nvSpPr>
        <p:spPr>
          <a:xfrm>
            <a:off x="4784760" y="5737320"/>
            <a:ext cx="1631520" cy="642600"/>
          </a:xfrm>
          <a:prstGeom prst="rect">
            <a:avLst/>
          </a:prstGeom>
          <a:noFill/>
          <a:ln w="0">
            <a:noFill/>
          </a:ln>
        </p:spPr>
        <p:style>
          <a:lnRef idx="0"/>
          <a:fillRef idx="0"/>
          <a:effectRef idx="0"/>
          <a:fontRef idx="minor"/>
        </p:style>
        <p:txBody>
          <a:bodyPr wrap="none" lIns="90000" rIns="90000" tIns="46800" bIns="46800" anchor="t">
            <a:spAutoFit/>
          </a:bodyPr>
          <a:p>
            <a:pPr marL="117360" indent="-1173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Energy outsourcing</a:t>
            </a:r>
            <a:br>
              <a:rPr sz="1200"/>
            </a:br>
            <a:r>
              <a:rPr b="1" lang="en-US" sz="1200" strike="noStrike" u="none">
                <a:solidFill>
                  <a:srgbClr val="000000"/>
                </a:solidFill>
                <a:effectLst/>
                <a:uFillTx/>
                <a:latin typeface="Times New Roman"/>
              </a:rPr>
              <a:t>to commercial and </a:t>
            </a:r>
            <a:br>
              <a:rPr sz="1200"/>
            </a:br>
            <a:r>
              <a:rPr b="1" lang="en-US" sz="1200" strike="noStrike" u="none">
                <a:solidFill>
                  <a:srgbClr val="000000"/>
                </a:solidFill>
                <a:effectLst/>
                <a:uFillTx/>
                <a:latin typeface="Times New Roman"/>
              </a:rPr>
              <a:t>industrial customers</a:t>
            </a:r>
            <a:endParaRPr b="0" lang="en-US" sz="1200" strike="noStrike" u="none">
              <a:solidFill>
                <a:srgbClr val="000000"/>
              </a:solidFill>
              <a:effectLst/>
              <a:uFillTx/>
              <a:latin typeface="Times New Roman"/>
            </a:endParaRPr>
          </a:p>
        </p:txBody>
      </p:sp>
      <p:sp>
        <p:nvSpPr>
          <p:cNvPr id="1172" name=""/>
          <p:cNvSpPr/>
          <p:nvPr/>
        </p:nvSpPr>
        <p:spPr>
          <a:xfrm>
            <a:off x="295200" y="5737320"/>
            <a:ext cx="1614600" cy="642600"/>
          </a:xfrm>
          <a:prstGeom prst="rect">
            <a:avLst/>
          </a:prstGeom>
          <a:noFill/>
          <a:ln w="0">
            <a:noFill/>
          </a:ln>
        </p:spPr>
        <p:style>
          <a:lnRef idx="0"/>
          <a:fillRef idx="0"/>
          <a:effectRef idx="0"/>
          <a:fontRef idx="minor"/>
        </p:style>
        <p:txBody>
          <a:bodyPr wrap="none" lIns="90000" rIns="90000" tIns="46800" bIns="46800" anchor="t">
            <a:spAutoFit/>
          </a:bodyPr>
          <a:p>
            <a:pPr marL="117360" indent="-1173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Natural gas </a:t>
            </a:r>
            <a:br>
              <a:rPr sz="1200"/>
            </a:br>
            <a:r>
              <a:rPr b="1" lang="en-US" sz="1200" strike="noStrike" u="none">
                <a:solidFill>
                  <a:srgbClr val="000000"/>
                </a:solidFill>
                <a:effectLst/>
                <a:uFillTx/>
                <a:latin typeface="Times New Roman"/>
              </a:rPr>
              <a:t>transportation</a:t>
            </a:r>
            <a:endParaRPr b="0" lang="en-US" sz="1200" strike="noStrike" u="none">
              <a:solidFill>
                <a:srgbClr val="000000"/>
              </a:solidFill>
              <a:effectLst/>
              <a:uFillTx/>
              <a:latin typeface="Times New Roman"/>
            </a:endParaRPr>
          </a:p>
          <a:p>
            <a:pPr marL="117360" indent="-1173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Electric distribution</a:t>
            </a:r>
            <a:endParaRPr b="0" lang="en-US" sz="1200" strike="noStrike" u="none">
              <a:solidFill>
                <a:srgbClr val="000000"/>
              </a:solidFill>
              <a:effectLst/>
              <a:uFillTx/>
              <a:latin typeface="Times New Roman"/>
            </a:endParaRPr>
          </a:p>
        </p:txBody>
      </p:sp>
      <p:sp>
        <p:nvSpPr>
          <p:cNvPr id="1173" name=""/>
          <p:cNvSpPr/>
          <p:nvPr/>
        </p:nvSpPr>
        <p:spPr>
          <a:xfrm>
            <a:off x="2485440" y="5737320"/>
            <a:ext cx="1597680" cy="642600"/>
          </a:xfrm>
          <a:prstGeom prst="rect">
            <a:avLst/>
          </a:prstGeom>
          <a:noFill/>
          <a:ln w="0">
            <a:noFill/>
          </a:ln>
        </p:spPr>
        <p:style>
          <a:lnRef idx="0"/>
          <a:fillRef idx="0"/>
          <a:effectRef idx="0"/>
          <a:fontRef idx="minor"/>
        </p:style>
        <p:txBody>
          <a:bodyPr wrap="none" lIns="90000" rIns="90000" tIns="46800" bIns="46800" anchor="t">
            <a:spAutoFit/>
          </a:bodyPr>
          <a:p>
            <a:pPr marL="117360" indent="-1173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Marketing and </a:t>
            </a:r>
            <a:br>
              <a:rPr sz="1200"/>
            </a:br>
            <a:r>
              <a:rPr b="1" lang="en-US" sz="1200" strike="noStrike" u="none">
                <a:solidFill>
                  <a:srgbClr val="000000"/>
                </a:solidFill>
                <a:effectLst/>
                <a:uFillTx/>
                <a:latin typeface="Times New Roman"/>
              </a:rPr>
              <a:t>delivery of energy </a:t>
            </a:r>
            <a:br>
              <a:rPr sz="1200"/>
            </a:br>
            <a:r>
              <a:rPr b="1" lang="en-US" sz="1200" strike="noStrike" u="none">
                <a:solidFill>
                  <a:srgbClr val="000000"/>
                </a:solidFill>
                <a:effectLst/>
                <a:uFillTx/>
                <a:latin typeface="Times New Roman"/>
              </a:rPr>
              <a:t>products worldwide</a:t>
            </a:r>
            <a:endParaRPr b="0" lang="en-US" sz="1200" strike="noStrike" u="none">
              <a:solidFill>
                <a:srgbClr val="000000"/>
              </a:solidFill>
              <a:effectLst/>
              <a:uFillTx/>
              <a:latin typeface="Times New Roman"/>
            </a:endParaRPr>
          </a:p>
        </p:txBody>
      </p:sp>
      <p:sp>
        <p:nvSpPr>
          <p:cNvPr id="1174" name=""/>
          <p:cNvSpPr/>
          <p:nvPr/>
        </p:nvSpPr>
        <p:spPr>
          <a:xfrm>
            <a:off x="6978960" y="5737320"/>
            <a:ext cx="1894320" cy="642600"/>
          </a:xfrm>
          <a:prstGeom prst="rect">
            <a:avLst/>
          </a:prstGeom>
          <a:noFill/>
          <a:ln w="0">
            <a:noFill/>
          </a:ln>
        </p:spPr>
        <p:style>
          <a:lnRef idx="0"/>
          <a:fillRef idx="0"/>
          <a:effectRef idx="0"/>
          <a:fontRef idx="minor"/>
        </p:style>
        <p:txBody>
          <a:bodyPr wrap="none" lIns="90000" rIns="90000" tIns="46800" bIns="46800" anchor="t">
            <a:spAutoFit/>
          </a:bodyPr>
          <a:p>
            <a:pPr marL="117360" indent="-11736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Bandwidth management</a:t>
            </a:r>
            <a:br>
              <a:rPr sz="1200"/>
            </a:br>
            <a:r>
              <a:rPr b="1" lang="en-US" sz="1200" strike="noStrike" u="none">
                <a:solidFill>
                  <a:srgbClr val="000000"/>
                </a:solidFill>
                <a:effectLst/>
                <a:uFillTx/>
                <a:latin typeface="Times New Roman"/>
              </a:rPr>
              <a:t>and broadband delivery</a:t>
            </a:r>
            <a:br>
              <a:rPr sz="1200"/>
            </a:br>
            <a:r>
              <a:rPr b="1" lang="en-US" sz="1200" strike="noStrike" u="none">
                <a:solidFill>
                  <a:srgbClr val="000000"/>
                </a:solidFill>
                <a:effectLst/>
                <a:uFillTx/>
                <a:latin typeface="Times New Roman"/>
              </a:rPr>
              <a:t>services</a:t>
            </a:r>
            <a:endParaRPr b="0" lang="en-US" sz="1200" strike="noStrike" u="none">
              <a:solidFill>
                <a:srgbClr val="000000"/>
              </a:solidFill>
              <a:effectLst/>
              <a:uFillTx/>
              <a:latin typeface="Times New Roman"/>
            </a:endParaRPr>
          </a:p>
        </p:txBody>
      </p:sp>
      <p:sp>
        <p:nvSpPr>
          <p:cNvPr id="1175" name=""/>
          <p:cNvSpPr/>
          <p:nvPr/>
        </p:nvSpPr>
        <p:spPr>
          <a:xfrm>
            <a:off x="2513160" y="4622760"/>
            <a:ext cx="1896840" cy="984240"/>
          </a:xfrm>
          <a:prstGeom prst="bevel">
            <a:avLst>
              <a:gd name="adj" fmla="val 8546"/>
            </a:avLst>
          </a:prstGeom>
          <a:solidFill>
            <a:srgbClr val="003399"/>
          </a:solidFill>
          <a:ln w="0">
            <a:noFill/>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Wholesale</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Energy</a:t>
            </a:r>
            <a:endParaRPr b="0" lang="en-US" sz="1600" strike="noStrike" u="none">
              <a:solidFill>
                <a:srgbClr val="000000"/>
              </a:solidFill>
              <a:effectLst/>
              <a:uFillTx/>
              <a:latin typeface="Times New Roman"/>
            </a:endParaRPr>
          </a:p>
        </p:txBody>
      </p:sp>
      <p:sp>
        <p:nvSpPr>
          <p:cNvPr id="1176" name=""/>
          <p:cNvSpPr/>
          <p:nvPr/>
        </p:nvSpPr>
        <p:spPr>
          <a:xfrm>
            <a:off x="4761000" y="4622760"/>
            <a:ext cx="1896840" cy="984240"/>
          </a:xfrm>
          <a:prstGeom prst="bevel">
            <a:avLst>
              <a:gd name="adj" fmla="val 8546"/>
            </a:avLst>
          </a:prstGeom>
          <a:solidFill>
            <a:srgbClr val="003399"/>
          </a:solidFill>
          <a:ln w="0">
            <a:noFill/>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Retail</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Energy</a:t>
            </a:r>
            <a:endParaRPr b="0" lang="en-US" sz="1600" strike="noStrike" u="none">
              <a:solidFill>
                <a:srgbClr val="000000"/>
              </a:solidFill>
              <a:effectLst/>
              <a:uFillTx/>
              <a:latin typeface="Times New Roman"/>
            </a:endParaRPr>
          </a:p>
        </p:txBody>
      </p:sp>
      <p:sp>
        <p:nvSpPr>
          <p:cNvPr id="1177" name=""/>
          <p:cNvSpPr/>
          <p:nvPr/>
        </p:nvSpPr>
        <p:spPr>
          <a:xfrm>
            <a:off x="7007400" y="4622760"/>
            <a:ext cx="1896840" cy="984240"/>
          </a:xfrm>
          <a:prstGeom prst="bevel">
            <a:avLst>
              <a:gd name="adj" fmla="val 8546"/>
            </a:avLst>
          </a:prstGeom>
          <a:solidFill>
            <a:srgbClr val="003399"/>
          </a:solidFill>
          <a:ln w="0">
            <a:noFill/>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Broadband</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Services</a:t>
            </a:r>
            <a:endParaRPr b="0" lang="en-US" sz="1600" strike="noStrike" u="none">
              <a:solidFill>
                <a:srgbClr val="000000"/>
              </a:solidFill>
              <a:effectLst/>
              <a:uFillTx/>
              <a:latin typeface="Times New Roman"/>
            </a:endParaRPr>
          </a:p>
        </p:txBody>
      </p:sp>
      <p:sp>
        <p:nvSpPr>
          <p:cNvPr id="1178" name=""/>
          <p:cNvSpPr/>
          <p:nvPr/>
        </p:nvSpPr>
        <p:spPr>
          <a:xfrm>
            <a:off x="271440" y="4622760"/>
            <a:ext cx="1897200" cy="984240"/>
          </a:xfrm>
          <a:prstGeom prst="bevel">
            <a:avLst>
              <a:gd name="adj" fmla="val 8546"/>
            </a:avLst>
          </a:prstGeom>
          <a:solidFill>
            <a:srgbClr val="003399"/>
          </a:solidFill>
          <a:ln w="0">
            <a:noFill/>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Transportation</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&amp;</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Distribution</a:t>
            </a:r>
            <a:endParaRPr b="0" lang="en-US" sz="1600" strike="noStrike" u="none">
              <a:solidFill>
                <a:srgbClr val="000000"/>
              </a:solidFill>
              <a:effectLst/>
              <a:uFillTx/>
              <a:latin typeface="Times New Roman"/>
            </a:endParaRPr>
          </a:p>
        </p:txBody>
      </p:sp>
      <p:pic>
        <p:nvPicPr>
          <p:cNvPr id="1179" name="LogoWh" descr=""/>
          <p:cNvPicPr/>
          <p:nvPr/>
        </p:nvPicPr>
        <p:blipFill>
          <a:blip r:embed="rId1"/>
          <a:stretch/>
        </p:blipFill>
        <p:spPr>
          <a:xfrm>
            <a:off x="4075200" y="2286000"/>
            <a:ext cx="1069920" cy="1074600"/>
          </a:xfrm>
          <a:prstGeom prst="rect">
            <a:avLst/>
          </a:prstGeom>
          <a:noFill/>
          <a:ln w="0">
            <a:noFill/>
          </a:ln>
        </p:spPr>
      </p:pic>
      <p:sp>
        <p:nvSpPr>
          <p:cNvPr id="1180" name=""/>
          <p:cNvSpPr/>
          <p:nvPr/>
        </p:nvSpPr>
        <p:spPr>
          <a:xfrm>
            <a:off x="677880" y="1940040"/>
            <a:ext cx="2600280" cy="1009440"/>
          </a:xfrm>
          <a:prstGeom prst="rect">
            <a:avLst/>
          </a:prstGeom>
          <a:solidFill>
            <a:srgbClr val="ffffff"/>
          </a:solidFill>
          <a:ln w="12600">
            <a:solidFill>
              <a:srgbClr val="000000"/>
            </a:solidFill>
            <a:miter/>
          </a:ln>
          <a:effectLst>
            <a:outerShdw dist="107932" dir="13500000" blurRad="0" rotWithShape="0">
              <a:srgbClr val="808080"/>
            </a:outerShdw>
          </a:effectLst>
        </p:spPr>
        <p:style>
          <a:lnRef idx="0"/>
          <a:fillRef idx="0"/>
          <a:effectRef idx="0"/>
          <a:fontRef idx="minor"/>
        </p:style>
        <p:txBody>
          <a:bodyPr lIns="96840" rIns="96840" tIns="48240" bIns="48240" anchor="ctr" anchorCtr="1">
            <a:noAutofit/>
          </a:bodyPr>
          <a:p>
            <a:pPr marL="117360" indent="-117360">
              <a:spcBef>
                <a:spcPts val="249"/>
              </a:spcBef>
              <a:buClr>
                <a:srgbClr val="000000"/>
              </a:buClr>
              <a:buFont typeface="Times New Roman"/>
              <a:buChar char="•"/>
              <a:tabLst>
                <a:tab algn="l" pos="966960"/>
                <a:tab algn="l" pos="1933560"/>
                <a:tab algn="l" pos="2900520"/>
                <a:tab algn="l" pos="3867120"/>
                <a:tab algn="l" pos="4834080"/>
                <a:tab algn="l" pos="5800680"/>
                <a:tab algn="l" pos="6767640"/>
                <a:tab algn="l" pos="7734240"/>
                <a:tab algn="l" pos="8701200"/>
                <a:tab algn="l" pos="9667800"/>
                <a:tab algn="l" pos="10634760"/>
              </a:tabLst>
            </a:pPr>
            <a:r>
              <a:rPr b="1" lang="en-US" sz="1000" strike="noStrike" u="none">
                <a:solidFill>
                  <a:srgbClr val="000000"/>
                </a:solidFill>
                <a:effectLst/>
                <a:uFillTx/>
                <a:latin typeface="Times New Roman"/>
              </a:rPr>
              <a:t>Revenue - $52.8 Billion</a:t>
            </a:r>
            <a:endParaRPr b="0" lang="en-US" sz="1000" strike="noStrike" u="none">
              <a:solidFill>
                <a:srgbClr val="000000"/>
              </a:solidFill>
              <a:effectLst/>
              <a:uFillTx/>
              <a:latin typeface="Times New Roman"/>
            </a:endParaRPr>
          </a:p>
          <a:p>
            <a:pPr marL="117360" indent="-117360">
              <a:spcBef>
                <a:spcPts val="249"/>
              </a:spcBef>
              <a:buClr>
                <a:srgbClr val="000000"/>
              </a:buClr>
              <a:buFont typeface="Times New Roman"/>
              <a:buChar char="•"/>
              <a:tabLst>
                <a:tab algn="l" pos="966960"/>
                <a:tab algn="l" pos="1933560"/>
                <a:tab algn="l" pos="2900520"/>
                <a:tab algn="l" pos="3867120"/>
                <a:tab algn="l" pos="4834080"/>
                <a:tab algn="l" pos="5800680"/>
                <a:tab algn="l" pos="6767640"/>
                <a:tab algn="l" pos="7734240"/>
                <a:tab algn="l" pos="8701200"/>
                <a:tab algn="l" pos="9667800"/>
                <a:tab algn="l" pos="10634760"/>
              </a:tabLst>
            </a:pPr>
            <a:r>
              <a:rPr b="1" lang="en-US" sz="1000" strike="noStrike" u="none">
                <a:solidFill>
                  <a:srgbClr val="000000"/>
                </a:solidFill>
                <a:effectLst/>
                <a:uFillTx/>
                <a:latin typeface="Times New Roman"/>
              </a:rPr>
              <a:t>Assets - $45.6 Billion</a:t>
            </a:r>
            <a:endParaRPr b="0" lang="en-US" sz="1000" strike="noStrike" u="none">
              <a:solidFill>
                <a:srgbClr val="000000"/>
              </a:solidFill>
              <a:effectLst/>
              <a:uFillTx/>
              <a:latin typeface="Times New Roman"/>
            </a:endParaRPr>
          </a:p>
          <a:p>
            <a:pPr marL="117360" indent="-117360">
              <a:spcBef>
                <a:spcPts val="249"/>
              </a:spcBef>
              <a:buClr>
                <a:srgbClr val="000000"/>
              </a:buClr>
              <a:buFont typeface="Times New Roman"/>
              <a:buChar char="•"/>
              <a:tabLst>
                <a:tab algn="l" pos="966960"/>
                <a:tab algn="l" pos="1933560"/>
                <a:tab algn="l" pos="2900520"/>
                <a:tab algn="l" pos="3867120"/>
                <a:tab algn="l" pos="4834080"/>
                <a:tab algn="l" pos="5800680"/>
                <a:tab algn="l" pos="6767640"/>
                <a:tab algn="l" pos="7734240"/>
                <a:tab algn="l" pos="8701200"/>
                <a:tab algn="l" pos="9667800"/>
                <a:tab algn="l" pos="10634760"/>
              </a:tabLst>
            </a:pPr>
            <a:r>
              <a:rPr b="1" lang="en-US" sz="1000" strike="noStrike" u="none">
                <a:solidFill>
                  <a:srgbClr val="000000"/>
                </a:solidFill>
                <a:effectLst/>
                <a:uFillTx/>
                <a:latin typeface="Times New Roman"/>
              </a:rPr>
              <a:t>Largest Marketer of Natural Gas and Electricity in North America</a:t>
            </a:r>
            <a:endParaRPr b="0" lang="en-US" sz="1000" strike="noStrike" u="none">
              <a:solidFill>
                <a:srgbClr val="000000"/>
              </a:solidFill>
              <a:effectLst/>
              <a:uFillTx/>
              <a:latin typeface="Times New Roman"/>
            </a:endParaRPr>
          </a:p>
          <a:p>
            <a:pPr marL="117360" indent="-117360">
              <a:spcBef>
                <a:spcPts val="249"/>
              </a:spcBef>
              <a:buClr>
                <a:srgbClr val="000000"/>
              </a:buClr>
              <a:buFont typeface="Times New Roman"/>
              <a:buChar char="•"/>
              <a:tabLst>
                <a:tab algn="l" pos="966960"/>
                <a:tab algn="l" pos="1933560"/>
                <a:tab algn="l" pos="2900520"/>
                <a:tab algn="l" pos="3867120"/>
                <a:tab algn="l" pos="4834080"/>
                <a:tab algn="l" pos="5800680"/>
                <a:tab algn="l" pos="6767640"/>
                <a:tab algn="l" pos="7734240"/>
                <a:tab algn="l" pos="8701200"/>
                <a:tab algn="l" pos="9667800"/>
                <a:tab algn="l" pos="10634760"/>
              </a:tabLst>
            </a:pPr>
            <a:r>
              <a:rPr b="1" lang="en-US" sz="1000" strike="noStrike" u="none">
                <a:solidFill>
                  <a:srgbClr val="000000"/>
                </a:solidFill>
                <a:effectLst/>
                <a:uFillTx/>
                <a:latin typeface="Times New Roman"/>
              </a:rPr>
              <a:t>Ranked #18 on Fortune 500</a:t>
            </a:r>
            <a:endParaRPr b="0" lang="en-US" sz="1000" strike="noStrike" u="none">
              <a:solidFill>
                <a:srgbClr val="000000"/>
              </a:solidFill>
              <a:effectLst/>
              <a:uFillTx/>
              <a:latin typeface="Times New Roman"/>
            </a:endParaRPr>
          </a:p>
        </p:txBody>
      </p:sp>
      <p:sp>
        <p:nvSpPr>
          <p:cNvPr id="1181" name=""/>
          <p:cNvSpPr/>
          <p:nvPr/>
        </p:nvSpPr>
        <p:spPr>
          <a:xfrm>
            <a:off x="5438880" y="1798560"/>
            <a:ext cx="3265560" cy="1263600"/>
          </a:xfrm>
          <a:prstGeom prst="rect">
            <a:avLst/>
          </a:prstGeom>
          <a:solidFill>
            <a:srgbClr val="ffffff"/>
          </a:solidFill>
          <a:ln w="12600">
            <a:solidFill>
              <a:srgbClr val="000000"/>
            </a:solidFill>
            <a:miter/>
          </a:ln>
          <a:effectLst>
            <a:outerShdw dist="107932" dir="13500000" blurRad="0" rotWithShape="0">
              <a:srgbClr val="808080"/>
            </a:outerShdw>
          </a:effectLst>
        </p:spPr>
        <p:style>
          <a:lnRef idx="0"/>
          <a:fillRef idx="0"/>
          <a:effectRef idx="0"/>
          <a:fontRef idx="minor"/>
        </p:style>
        <p:txBody>
          <a:bodyPr wrap="none" lIns="147240" rIns="147240" tIns="72360" bIns="72360" anchor="t">
            <a:noAutofit/>
          </a:bodyPr>
          <a:p>
            <a:endParaRPr b="0" lang="en-US" sz="2400" strike="noStrike" u="none">
              <a:solidFill>
                <a:srgbClr val="000000"/>
              </a:solidFill>
              <a:effectLst/>
              <a:uFillTx/>
              <a:latin typeface="Times New Roman"/>
            </a:endParaRPr>
          </a:p>
        </p:txBody>
      </p:sp>
      <p:sp>
        <p:nvSpPr>
          <p:cNvPr id="1182" name=""/>
          <p:cNvSpPr/>
          <p:nvPr/>
        </p:nvSpPr>
        <p:spPr>
          <a:xfrm>
            <a:off x="5727600" y="2282760"/>
            <a:ext cx="738360" cy="135000"/>
          </a:xfrm>
          <a:prstGeom prst="rect">
            <a:avLst/>
          </a:prstGeom>
          <a:solidFill>
            <a:srgbClr val="fafd00"/>
          </a:solidFill>
          <a:ln w="0">
            <a:noFill/>
          </a:ln>
        </p:spPr>
        <p:style>
          <a:lnRef idx="0"/>
          <a:fillRef idx="0"/>
          <a:effectRef idx="0"/>
          <a:fontRef idx="minor"/>
        </p:style>
        <p:txBody>
          <a:bodyPr wrap="none" lIns="147240" rIns="147240" tIns="62640" bIns="62640" anchor="t">
            <a:noAutofit/>
          </a:bodyPr>
          <a:p>
            <a:endParaRPr b="0" lang="en-US" sz="2400" strike="noStrike" u="none">
              <a:solidFill>
                <a:srgbClr val="000000"/>
              </a:solidFill>
              <a:effectLst/>
              <a:uFillTx/>
              <a:latin typeface="Times New Roman"/>
            </a:endParaRPr>
          </a:p>
        </p:txBody>
      </p:sp>
      <p:sp>
        <p:nvSpPr>
          <p:cNvPr id="1183" name=""/>
          <p:cNvSpPr/>
          <p:nvPr/>
        </p:nvSpPr>
        <p:spPr>
          <a:xfrm>
            <a:off x="7413480" y="2282760"/>
            <a:ext cx="741600" cy="130320"/>
          </a:xfrm>
          <a:prstGeom prst="rect">
            <a:avLst/>
          </a:prstGeom>
          <a:solidFill>
            <a:srgbClr val="fafd00"/>
          </a:solidFill>
          <a:ln w="0">
            <a:noFill/>
          </a:ln>
        </p:spPr>
        <p:style>
          <a:lnRef idx="0"/>
          <a:fillRef idx="0"/>
          <a:effectRef idx="0"/>
          <a:fontRef idx="minor"/>
        </p:style>
        <p:txBody>
          <a:bodyPr wrap="none" lIns="147240" rIns="147240" tIns="57960" bIns="57960" anchor="t">
            <a:noAutofit/>
          </a:bodyPr>
          <a:p>
            <a:endParaRPr b="0" lang="en-US" sz="2400" strike="noStrike" u="none">
              <a:solidFill>
                <a:srgbClr val="000000"/>
              </a:solidFill>
              <a:effectLst/>
              <a:uFillTx/>
              <a:latin typeface="Times New Roman"/>
            </a:endParaRPr>
          </a:p>
        </p:txBody>
      </p:sp>
      <p:sp>
        <p:nvSpPr>
          <p:cNvPr id="1184" name=""/>
          <p:cNvSpPr/>
          <p:nvPr/>
        </p:nvSpPr>
        <p:spPr>
          <a:xfrm>
            <a:off x="7202520" y="2008080"/>
            <a:ext cx="1174680" cy="193680"/>
          </a:xfrm>
          <a:prstGeom prst="rect">
            <a:avLst/>
          </a:prstGeom>
          <a:noFill/>
          <a:ln w="0">
            <a:noFill/>
          </a:ln>
        </p:spPr>
        <p:style>
          <a:lnRef idx="0"/>
          <a:fillRef idx="0"/>
          <a:effectRef idx="0"/>
          <a:fontRef idx="minor"/>
        </p:style>
        <p:txBody>
          <a:bodyPr wrap="none" lIns="147600" rIns="147600" tIns="72720" bIns="72720" anchor="t">
            <a:noAutofit/>
          </a:bodyPr>
          <a:p>
            <a:pP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1000" strike="noStrike" u="none">
                <a:solidFill>
                  <a:srgbClr val="000000"/>
                </a:solidFill>
                <a:effectLst/>
                <a:uFillTx/>
                <a:latin typeface="Times New Roman"/>
              </a:rPr>
              <a:t>PEER GROUP</a:t>
            </a:r>
            <a:endParaRPr b="0" lang="en-US" sz="1000" strike="noStrike" u="none">
              <a:solidFill>
                <a:srgbClr val="000000"/>
              </a:solidFill>
              <a:effectLst/>
              <a:uFillTx/>
              <a:latin typeface="Times New Roman"/>
            </a:endParaRPr>
          </a:p>
        </p:txBody>
      </p:sp>
      <p:sp>
        <p:nvSpPr>
          <p:cNvPr id="1185" name=""/>
          <p:cNvSpPr/>
          <p:nvPr/>
        </p:nvSpPr>
        <p:spPr>
          <a:xfrm>
            <a:off x="5435640" y="1982880"/>
            <a:ext cx="1433520" cy="176040"/>
          </a:xfrm>
          <a:prstGeom prst="rect">
            <a:avLst/>
          </a:prstGeom>
          <a:noFill/>
          <a:ln w="0">
            <a:noFill/>
          </a:ln>
        </p:spPr>
        <p:style>
          <a:lnRef idx="0"/>
          <a:fillRef idx="0"/>
          <a:effectRef idx="0"/>
          <a:fontRef idx="minor"/>
        </p:style>
        <p:txBody>
          <a:bodyPr wrap="none" lIns="147600" rIns="147600" tIns="72720" bIns="72720" anchor="t">
            <a:noAutofit/>
          </a:bodyPr>
          <a:p>
            <a:pPr>
              <a:tabLst>
                <a:tab algn="l" pos="0"/>
                <a:tab algn="l" pos="1170000"/>
                <a:tab algn="l" pos="2340000"/>
                <a:tab algn="l" pos="3510000"/>
                <a:tab algn="l" pos="4680000"/>
                <a:tab algn="l" pos="5850000"/>
                <a:tab algn="l" pos="7020000"/>
                <a:tab algn="l" pos="8190000"/>
                <a:tab algn="l" pos="9360000"/>
                <a:tab algn="l" pos="10530000"/>
              </a:tabLst>
            </a:pPr>
            <a:r>
              <a:rPr b="1" lang="en-US" sz="1000" strike="noStrike" u="none">
                <a:solidFill>
                  <a:srgbClr val="000000"/>
                </a:solidFill>
                <a:effectLst/>
                <a:uFillTx/>
                <a:latin typeface="Times New Roman"/>
              </a:rPr>
              <a:t>INNOVATIVENESS</a:t>
            </a:r>
            <a:endParaRPr b="0" lang="en-US" sz="1000" strike="noStrike" u="none">
              <a:solidFill>
                <a:srgbClr val="000000"/>
              </a:solidFill>
              <a:effectLst/>
              <a:uFillTx/>
              <a:latin typeface="Times New Roman"/>
            </a:endParaRPr>
          </a:p>
        </p:txBody>
      </p:sp>
      <p:sp>
        <p:nvSpPr>
          <p:cNvPr id="1186" name=""/>
          <p:cNvSpPr/>
          <p:nvPr/>
        </p:nvSpPr>
        <p:spPr>
          <a:xfrm>
            <a:off x="7331040" y="2189160"/>
            <a:ext cx="1050840" cy="455760"/>
          </a:xfrm>
          <a:prstGeom prst="rect">
            <a:avLst/>
          </a:prstGeom>
          <a:noFill/>
          <a:ln w="0">
            <a:noFill/>
          </a:ln>
        </p:spPr>
        <p:style>
          <a:lnRef idx="0"/>
          <a:fillRef idx="0"/>
          <a:effectRef idx="0"/>
          <a:fontRef idx="minor"/>
        </p:style>
        <p:txBody>
          <a:bodyPr wrap="none" lIns="147600" rIns="147600" tIns="72720" bIns="72720" anchor="t">
            <a:noAutofit/>
          </a:bodyPr>
          <a:p>
            <a:pPr>
              <a:lnSpc>
                <a:spcPct val="105000"/>
              </a:lnSpc>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1000" strike="noStrike" u="none">
                <a:solidFill>
                  <a:srgbClr val="000000"/>
                </a:solidFill>
                <a:effectLst/>
                <a:uFillTx/>
                <a:latin typeface="Times New Roman"/>
              </a:rPr>
              <a:t>1.  Enron</a:t>
            </a:r>
            <a:endParaRPr b="0" lang="en-US" sz="1000" strike="noStrike" u="none">
              <a:solidFill>
                <a:srgbClr val="000000"/>
              </a:solidFill>
              <a:effectLst/>
              <a:uFillTx/>
              <a:latin typeface="Times New Roman"/>
            </a:endParaRPr>
          </a:p>
          <a:p>
            <a:pPr>
              <a:lnSpc>
                <a:spcPct val="105000"/>
              </a:lnSpc>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1000" strike="noStrike" u="none">
                <a:solidFill>
                  <a:srgbClr val="000000"/>
                </a:solidFill>
                <a:effectLst/>
                <a:uFillTx/>
                <a:latin typeface="Times New Roman"/>
              </a:rPr>
              <a:t>2.  Williams</a:t>
            </a:r>
            <a:endParaRPr b="0" lang="en-US" sz="1000" strike="noStrike" u="none">
              <a:solidFill>
                <a:srgbClr val="000000"/>
              </a:solidFill>
              <a:effectLst/>
              <a:uFillTx/>
              <a:latin typeface="Times New Roman"/>
            </a:endParaRPr>
          </a:p>
          <a:p>
            <a:pPr>
              <a:lnSpc>
                <a:spcPct val="105000"/>
              </a:lnSpc>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1000" strike="noStrike" u="none">
                <a:solidFill>
                  <a:srgbClr val="000000"/>
                </a:solidFill>
                <a:effectLst/>
                <a:uFillTx/>
                <a:latin typeface="Times New Roman"/>
              </a:rPr>
              <a:t>3.  El Paso</a:t>
            </a:r>
            <a:endParaRPr b="0" lang="en-US" sz="1000" strike="noStrike" u="none">
              <a:solidFill>
                <a:srgbClr val="000000"/>
              </a:solidFill>
              <a:effectLst/>
              <a:uFillTx/>
              <a:latin typeface="Times New Roman"/>
            </a:endParaRPr>
          </a:p>
        </p:txBody>
      </p:sp>
      <p:sp>
        <p:nvSpPr>
          <p:cNvPr id="1187" name=""/>
          <p:cNvSpPr/>
          <p:nvPr/>
        </p:nvSpPr>
        <p:spPr>
          <a:xfrm>
            <a:off x="5672160" y="2189160"/>
            <a:ext cx="1352520" cy="460440"/>
          </a:xfrm>
          <a:prstGeom prst="rect">
            <a:avLst/>
          </a:prstGeom>
          <a:noFill/>
          <a:ln w="0">
            <a:noFill/>
          </a:ln>
        </p:spPr>
        <p:style>
          <a:lnRef idx="0"/>
          <a:fillRef idx="0"/>
          <a:effectRef idx="0"/>
          <a:fontRef idx="minor"/>
        </p:style>
        <p:txBody>
          <a:bodyPr wrap="none" lIns="147600" rIns="147600" tIns="72720" bIns="72720" anchor="t">
            <a:noAutofit/>
          </a:bodyPr>
          <a:p>
            <a:pPr>
              <a:lnSpc>
                <a:spcPct val="105000"/>
              </a:lnSpc>
              <a:tabLst>
                <a:tab algn="l" pos="0"/>
                <a:tab algn="l" pos="1170000"/>
                <a:tab algn="l" pos="2340000"/>
                <a:tab algn="l" pos="3510000"/>
                <a:tab algn="l" pos="4680000"/>
                <a:tab algn="l" pos="5850000"/>
                <a:tab algn="l" pos="7020000"/>
                <a:tab algn="l" pos="8190000"/>
                <a:tab algn="l" pos="9360000"/>
                <a:tab algn="l" pos="10530000"/>
              </a:tabLst>
            </a:pPr>
            <a:r>
              <a:rPr b="1" lang="en-US" sz="1000" strike="noStrike" u="none">
                <a:solidFill>
                  <a:srgbClr val="000000"/>
                </a:solidFill>
                <a:effectLst/>
                <a:uFillTx/>
                <a:latin typeface="Times New Roman"/>
              </a:rPr>
              <a:t>1. Enron</a:t>
            </a:r>
            <a:endParaRPr b="0" lang="en-US" sz="1000" strike="noStrike" u="none">
              <a:solidFill>
                <a:srgbClr val="000000"/>
              </a:solidFill>
              <a:effectLst/>
              <a:uFillTx/>
              <a:latin typeface="Times New Roman"/>
            </a:endParaRPr>
          </a:p>
          <a:p>
            <a:pPr>
              <a:lnSpc>
                <a:spcPct val="105000"/>
              </a:lnSpc>
              <a:tabLst>
                <a:tab algn="l" pos="0"/>
                <a:tab algn="l" pos="1170000"/>
                <a:tab algn="l" pos="2340000"/>
                <a:tab algn="l" pos="3510000"/>
                <a:tab algn="l" pos="4680000"/>
                <a:tab algn="l" pos="5850000"/>
                <a:tab algn="l" pos="7020000"/>
                <a:tab algn="l" pos="8190000"/>
                <a:tab algn="l" pos="9360000"/>
                <a:tab algn="l" pos="10530000"/>
              </a:tabLst>
            </a:pPr>
            <a:r>
              <a:rPr b="1" lang="en-US" sz="1000" strike="noStrike" u="none">
                <a:solidFill>
                  <a:srgbClr val="000000"/>
                </a:solidFill>
                <a:effectLst/>
                <a:uFillTx/>
                <a:latin typeface="Times New Roman"/>
              </a:rPr>
              <a:t>2. Charles Schwab</a:t>
            </a:r>
            <a:endParaRPr b="0" lang="en-US" sz="1000" strike="noStrike" u="none">
              <a:solidFill>
                <a:srgbClr val="000000"/>
              </a:solidFill>
              <a:effectLst/>
              <a:uFillTx/>
              <a:latin typeface="Times New Roman"/>
            </a:endParaRPr>
          </a:p>
          <a:p>
            <a:pPr>
              <a:lnSpc>
                <a:spcPct val="105000"/>
              </a:lnSpc>
              <a:tabLst>
                <a:tab algn="l" pos="0"/>
                <a:tab algn="l" pos="1170000"/>
                <a:tab algn="l" pos="2340000"/>
                <a:tab algn="l" pos="3510000"/>
                <a:tab algn="l" pos="4680000"/>
                <a:tab algn="l" pos="5850000"/>
                <a:tab algn="l" pos="7020000"/>
                <a:tab algn="l" pos="8190000"/>
                <a:tab algn="l" pos="9360000"/>
                <a:tab algn="l" pos="10530000"/>
              </a:tabLst>
            </a:pPr>
            <a:r>
              <a:rPr b="1" lang="en-US" sz="1000" strike="noStrike" u="none">
                <a:solidFill>
                  <a:srgbClr val="000000"/>
                </a:solidFill>
                <a:effectLst/>
                <a:uFillTx/>
                <a:latin typeface="Times New Roman"/>
              </a:rPr>
              <a:t>3. Herman Miller</a:t>
            </a:r>
            <a:endParaRPr b="0" lang="en-US" sz="1000" strike="noStrike" u="none">
              <a:solidFill>
                <a:srgbClr val="000000"/>
              </a:solidFill>
              <a:effectLst/>
              <a:uFillTx/>
              <a:latin typeface="Times New Roman"/>
            </a:endParaRPr>
          </a:p>
        </p:txBody>
      </p:sp>
      <p:sp>
        <p:nvSpPr>
          <p:cNvPr id="1188" name=""/>
          <p:cNvSpPr/>
          <p:nvPr/>
        </p:nvSpPr>
        <p:spPr>
          <a:xfrm>
            <a:off x="6396120" y="1766880"/>
            <a:ext cx="1407960" cy="206280"/>
          </a:xfrm>
          <a:prstGeom prst="rect">
            <a:avLst/>
          </a:prstGeom>
          <a:noFill/>
          <a:ln w="0">
            <a:noFill/>
          </a:ln>
        </p:spPr>
        <p:style>
          <a:lnRef idx="0"/>
          <a:fillRef idx="0"/>
          <a:effectRef idx="0"/>
          <a:fontRef idx="minor"/>
        </p:style>
        <p:txBody>
          <a:bodyPr wrap="none" lIns="147600" rIns="147600" tIns="72720" bIns="72720" anchor="t">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i="1" lang="en-US" sz="1000" strike="noStrike" u="none">
                <a:solidFill>
                  <a:srgbClr val="000000"/>
                </a:solidFill>
                <a:effectLst/>
                <a:uFillTx/>
                <a:latin typeface="Times New Roman"/>
              </a:rPr>
              <a:t>Fortune’s</a:t>
            </a:r>
            <a:r>
              <a:rPr b="1" lang="en-US" sz="1000" strike="noStrike" u="none">
                <a:solidFill>
                  <a:srgbClr val="000000"/>
                </a:solidFill>
                <a:effectLst/>
                <a:uFillTx/>
                <a:latin typeface="Times New Roman"/>
              </a:rPr>
              <a:t> Most Admired Companies</a:t>
            </a:r>
            <a:endParaRPr b="0" lang="en-US" sz="1000" strike="noStrike" u="none">
              <a:solidFill>
                <a:srgbClr val="000000"/>
              </a:solidFill>
              <a:effectLst/>
              <a:uFillTx/>
              <a:latin typeface="Times New Roman"/>
            </a:endParaRPr>
          </a:p>
        </p:txBody>
      </p:sp>
      <p:sp>
        <p:nvSpPr>
          <p:cNvPr id="1189" name=""/>
          <p:cNvSpPr/>
          <p:nvPr/>
        </p:nvSpPr>
        <p:spPr>
          <a:xfrm>
            <a:off x="7138080" y="2725560"/>
            <a:ext cx="138924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#1 for 7 years in a row</a:t>
            </a:r>
            <a:endParaRPr b="0" lang="en-US" sz="1000" strike="noStrike" u="none">
              <a:solidFill>
                <a:srgbClr val="000000"/>
              </a:solidFill>
              <a:effectLst/>
              <a:uFillTx/>
              <a:latin typeface="Times New Roman"/>
            </a:endParaRPr>
          </a:p>
        </p:txBody>
      </p:sp>
      <p:sp>
        <p:nvSpPr>
          <p:cNvPr id="1190" name=""/>
          <p:cNvSpPr/>
          <p:nvPr/>
        </p:nvSpPr>
        <p:spPr>
          <a:xfrm>
            <a:off x="5537880" y="2725560"/>
            <a:ext cx="138924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#1 for 5 years in a row</a:t>
            </a:r>
            <a:endParaRPr b="0" lang="en-US" sz="1000" strike="noStrike" u="none">
              <a:solidFill>
                <a:srgbClr val="000000"/>
              </a:solidFill>
              <a:effectLst/>
              <a:uFillTx/>
              <a:latin typeface="Times New Roman"/>
            </a:endParaRPr>
          </a:p>
        </p:txBody>
      </p:sp>
      <p:sp>
        <p:nvSpPr>
          <p:cNvPr id="1191" name=""/>
          <p:cNvSpPr/>
          <p:nvPr/>
        </p:nvSpPr>
        <p:spPr>
          <a:xfrm>
            <a:off x="5856120" y="3019320"/>
            <a:ext cx="2395800" cy="2444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92"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Enron Corp.</a:t>
            </a:r>
            <a:endParaRPr b="1" i="1" lang="en-US" sz="3600" strike="noStrike" u="none">
              <a:solidFill>
                <a:srgbClr val="000000"/>
              </a:solidFill>
              <a:effectLst/>
              <a:uFillTx/>
              <a:latin typeface="Times New Roman"/>
            </a:endParaRPr>
          </a:p>
        </p:txBody>
      </p:sp>
    </p:spTree>
  </p:cSld>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193" name=""/>
          <p:cNvGraphicFramePr/>
          <p:nvPr/>
        </p:nvGraphicFramePr>
        <p:xfrm>
          <a:off x="533520" y="838080"/>
          <a:ext cx="7848360" cy="5410440"/>
        </p:xfrm>
        <a:graphic>
          <a:graphicData uri="http://schemas.openxmlformats.org/presentationml/2006/ole">
            <p:oleObj progId="Excel.Sheet.12" r:id="rId1" spid="">
              <p:embed/>
              <p:pic>
                <p:nvPicPr>
                  <p:cNvPr id="1194" name="" descr=""/>
                  <p:cNvPicPr/>
                  <p:nvPr/>
                </p:nvPicPr>
                <p:blipFill>
                  <a:blip r:embed="rId2"/>
                  <a:stretch/>
                </p:blipFill>
                <p:spPr>
                  <a:xfrm>
                    <a:off x="533520" y="838080"/>
                    <a:ext cx="7848360" cy="5410440"/>
                  </a:xfrm>
                  <a:prstGeom prst="rect">
                    <a:avLst/>
                  </a:prstGeom>
                  <a:noFill/>
                  <a:ln w="0">
                    <a:noFill/>
                  </a:ln>
                </p:spPr>
              </p:pic>
            </p:oleObj>
          </a:graphicData>
        </a:graphic>
      </p:graphicFrame>
      <p:sp>
        <p:nvSpPr>
          <p:cNvPr id="1195"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Enron Wholesale Volumes</a:t>
            </a:r>
            <a:endParaRPr b="1" i="1" lang="en-US" sz="3600" strike="noStrike" u="none">
              <a:solidFill>
                <a:srgbClr val="000000"/>
              </a:solidFill>
              <a:effectLst/>
              <a:uFillTx/>
              <a:latin typeface="Times New Roman"/>
            </a:endParaRPr>
          </a:p>
        </p:txBody>
      </p:sp>
      <p:sp>
        <p:nvSpPr>
          <p:cNvPr id="1196" name=""/>
          <p:cNvSpPr/>
          <p:nvPr/>
        </p:nvSpPr>
        <p:spPr>
          <a:xfrm>
            <a:off x="152280" y="6643800"/>
            <a:ext cx="7315200" cy="2156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Enron, Oil Daily(8/29/00), Power Markets Week (8/21/00), 3Q Power and Gas from 10/18/00 Merrill Lynch Analyst Report</a:t>
            </a:r>
            <a:endParaRPr b="0" lang="en-US" sz="800" strike="noStrike" u="none">
              <a:solidFill>
                <a:srgbClr val="000000"/>
              </a:solidFill>
              <a:effectLst/>
              <a:uFillTx/>
              <a:latin typeface="Times New Roman"/>
            </a:endParaRPr>
          </a:p>
        </p:txBody>
      </p:sp>
      <p:sp>
        <p:nvSpPr>
          <p:cNvPr id="1197" name=""/>
          <p:cNvSpPr/>
          <p:nvPr/>
        </p:nvSpPr>
        <p:spPr>
          <a:xfrm>
            <a:off x="1371600" y="6000840"/>
            <a:ext cx="6477120" cy="399240"/>
          </a:xfrm>
          <a:prstGeom prst="rect">
            <a:avLst/>
          </a:prstGeom>
          <a:solidFill>
            <a:srgbClr val="ffffff"/>
          </a:solidFill>
          <a:ln w="3240">
            <a:solidFill>
              <a:srgbClr val="000000"/>
            </a:solidFill>
            <a:miter/>
          </a:ln>
          <a:effectLst>
            <a:outerShdw dist="81185" dir="3078030" blurRad="0" rotWithShape="0">
              <a:srgbClr val="808080"/>
            </a:outerShdw>
          </a:effectLst>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Businesses</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        ECT                                                                                    EES                         EBS   TNPC</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Launched:</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                                              Enron Online</a:t>
            </a:r>
            <a:endParaRPr b="0" lang="en-US" sz="1000" strike="noStrike" u="none">
              <a:solidFill>
                <a:srgbClr val="000000"/>
              </a:solidFill>
              <a:effectLst/>
              <a:uFillTx/>
              <a:latin typeface="Times New Roman"/>
            </a:endParaRPr>
          </a:p>
        </p:txBody>
      </p:sp>
    </p:spTree>
  </p:cSld>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8" name=""/>
          <p:cNvSpPr/>
          <p:nvPr/>
        </p:nvSpPr>
        <p:spPr>
          <a:xfrm>
            <a:off x="685800" y="45720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Why PowerTek?</a:t>
            </a:r>
            <a:endParaRPr b="0" lang="en-US" sz="3600" strike="noStrike" u="none">
              <a:solidFill>
                <a:srgbClr val="000000"/>
              </a:solidFill>
              <a:effectLst/>
              <a:uFillTx/>
              <a:latin typeface="Times New Roman"/>
            </a:endParaRPr>
          </a:p>
        </p:txBody>
      </p:sp>
      <p:sp>
        <p:nvSpPr>
          <p:cNvPr id="1199" name=""/>
          <p:cNvSpPr/>
          <p:nvPr/>
        </p:nvSpPr>
        <p:spPr>
          <a:xfrm>
            <a:off x="685800" y="1600200"/>
            <a:ext cx="7772400" cy="411480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Experience with Avionics fuel system technology</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Proven Management &amp; Technical Team</a:t>
            </a:r>
            <a:endParaRPr b="0" lang="en-US" sz="1800" strike="noStrike" u="none">
              <a:solidFill>
                <a:srgbClr val="000000"/>
              </a:solidFill>
              <a:effectLst/>
              <a:uFillTx/>
              <a:latin typeface="Times New Roman"/>
            </a:endParaRPr>
          </a:p>
          <a:p>
            <a:pPr lvl="1" marL="743040" indent="-28584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19 team members averaging  18 years experience</a:t>
            </a:r>
            <a:endParaRPr b="0" lang="en-US" sz="1800" strike="noStrike" u="none">
              <a:solidFill>
                <a:srgbClr val="000000"/>
              </a:solidFill>
              <a:effectLst/>
              <a:uFillTx/>
              <a:latin typeface="Times New Roman"/>
            </a:endParaRPr>
          </a:p>
          <a:p>
            <a:pPr lvl="1" marL="743040" indent="-28584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From Notable Financial Institutions and World Class Technology Companies</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Company is focused on commercializing fuel cells in the stationary market rather than the transportation market</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Small enough to leverage</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Advanced Technology &amp; Products</a:t>
            </a:r>
            <a:endParaRPr b="0" lang="en-US" sz="1800" strike="noStrike" u="none">
              <a:solidFill>
                <a:srgbClr val="000000"/>
              </a:solidFill>
              <a:effectLst/>
              <a:uFillTx/>
              <a:latin typeface="Times New Roman"/>
            </a:endParaRPr>
          </a:p>
          <a:p>
            <a:pPr lvl="1" marL="743040" indent="-28584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High Performance, Low Cost Fuel Cells</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World Class Design &amp; Manufacturing Expertise</a:t>
            </a:r>
            <a:endParaRPr b="0" lang="en-US" sz="1800" strike="noStrike" u="none">
              <a:solidFill>
                <a:srgbClr val="000000"/>
              </a:solidFill>
              <a:effectLst/>
              <a:uFillTx/>
              <a:latin typeface="Times New Roman"/>
            </a:endParaRPr>
          </a:p>
          <a:p>
            <a:pPr lvl="1" marL="743040" indent="-28584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Achieved Significant Fuel Cell Product Cost Reductions through inventing patented technology</a:t>
            </a:r>
            <a:endParaRPr b="0" lang="en-US" sz="18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grpSp>
        <p:nvGrpSpPr>
          <p:cNvPr id="1200" name=""/>
          <p:cNvGrpSpPr/>
          <p:nvPr/>
        </p:nvGrpSpPr>
        <p:grpSpPr>
          <a:xfrm>
            <a:off x="3978360" y="146160"/>
            <a:ext cx="946080" cy="676080"/>
            <a:chOff x="3978360" y="146160"/>
            <a:chExt cx="946080" cy="676080"/>
          </a:xfrm>
        </p:grpSpPr>
        <p:sp>
          <p:nvSpPr>
            <p:cNvPr id="1201" name=""/>
            <p:cNvSpPr/>
            <p:nvPr/>
          </p:nvSpPr>
          <p:spPr>
            <a:xfrm>
              <a:off x="3978360" y="146160"/>
              <a:ext cx="946080" cy="676080"/>
            </a:xfrm>
            <a:prstGeom prst="roundRect">
              <a:avLst>
                <a:gd name="adj" fmla="val 16667"/>
              </a:avLst>
            </a:prstGeom>
            <a:solidFill>
              <a:srgbClr val="ffffff"/>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pic>
          <p:nvPicPr>
            <p:cNvPr id="1202" name="cisco%20systems" descr=""/>
            <p:cNvPicPr/>
            <p:nvPr/>
          </p:nvPicPr>
          <p:blipFill>
            <a:blip r:embed="rId1"/>
            <a:stretch/>
          </p:blipFill>
          <p:spPr>
            <a:xfrm>
              <a:off x="4023720" y="206280"/>
              <a:ext cx="843480" cy="556200"/>
            </a:xfrm>
            <a:prstGeom prst="rect">
              <a:avLst/>
            </a:prstGeom>
            <a:noFill/>
            <a:ln w="0">
              <a:noFill/>
            </a:ln>
          </p:spPr>
        </p:pic>
      </p:gr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3" name=""/>
          <p:cNvSpPr/>
          <p:nvPr/>
        </p:nvSpPr>
        <p:spPr>
          <a:xfrm>
            <a:off x="533520" y="1143000"/>
            <a:ext cx="6333840" cy="10666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PowerTek--</a:t>
            </a:r>
            <a:r>
              <a:rPr b="1" lang="en-US" sz="3000" strike="noStrike" u="none">
                <a:solidFill>
                  <a:srgbClr val="000000"/>
                </a:solidFill>
                <a:effectLst/>
                <a:uFillTx/>
                <a:latin typeface="Times New Roman"/>
              </a:rPr>
              <a:t>First To Market</a:t>
            </a:r>
            <a:br>
              <a:rPr sz="3000"/>
            </a:br>
            <a:r>
              <a:rPr b="0" lang="en-US" sz="3000" strike="noStrike" u="none">
                <a:solidFill>
                  <a:srgbClr val="000000"/>
                </a:solidFill>
                <a:effectLst/>
                <a:uFillTx/>
                <a:latin typeface="Times New Roman"/>
              </a:rPr>
              <a:t>With Commercial Fuel Cell Products</a:t>
            </a:r>
            <a:br>
              <a:rPr sz="3000"/>
            </a:br>
            <a:endParaRPr b="0" lang="en-US" sz="3000" strike="noStrike" u="none">
              <a:solidFill>
                <a:srgbClr val="000000"/>
              </a:solidFill>
              <a:effectLst/>
              <a:uFillTx/>
              <a:latin typeface="Times New Roman"/>
            </a:endParaRPr>
          </a:p>
        </p:txBody>
      </p:sp>
      <p:sp>
        <p:nvSpPr>
          <p:cNvPr id="1204" name=""/>
          <p:cNvSpPr/>
          <p:nvPr/>
        </p:nvSpPr>
        <p:spPr>
          <a:xfrm>
            <a:off x="604800" y="6402240"/>
            <a:ext cx="7038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1980</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1990</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2000</a:t>
            </a:r>
            <a:endParaRPr b="0" lang="en-US" sz="1800" strike="noStrike" u="none">
              <a:solidFill>
                <a:srgbClr val="000000"/>
              </a:solidFill>
              <a:effectLst/>
              <a:uFillTx/>
              <a:latin typeface="Times New Roman"/>
            </a:endParaRPr>
          </a:p>
        </p:txBody>
      </p:sp>
      <p:sp>
        <p:nvSpPr>
          <p:cNvPr id="1205" name=""/>
          <p:cNvSpPr/>
          <p:nvPr/>
        </p:nvSpPr>
        <p:spPr>
          <a:xfrm>
            <a:off x="844560" y="2308320"/>
            <a:ext cx="7467480" cy="341280"/>
          </a:xfrm>
          <a:prstGeom prst="rect">
            <a:avLst/>
          </a:prstGeom>
          <a:solidFill>
            <a:srgbClr val="0000ff"/>
          </a:solidFill>
          <a:ln w="381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6" name=""/>
          <p:cNvSpPr/>
          <p:nvPr/>
        </p:nvSpPr>
        <p:spPr>
          <a:xfrm>
            <a:off x="1829520" y="2209680"/>
            <a:ext cx="4219560" cy="4899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Ballard Power Systems</a:t>
            </a:r>
            <a:r>
              <a:rPr b="1" lang="en-US" sz="2400" strike="noStrike" u="none">
                <a:solidFill>
                  <a:srgbClr val="ffffff"/>
                </a:solidFill>
                <a:effectLst/>
                <a:uFillTx/>
                <a:latin typeface="Times New Roman"/>
              </a:rPr>
              <a:t> </a:t>
            </a:r>
            <a:r>
              <a:rPr b="1" lang="en-US" sz="2600" strike="noStrike" u="none">
                <a:solidFill>
                  <a:srgbClr val="ffffff"/>
                </a:solidFill>
                <a:effectLst/>
                <a:uFillTx/>
                <a:latin typeface="Times New Roman"/>
              </a:rPr>
              <a:t>17</a:t>
            </a:r>
            <a:r>
              <a:rPr b="1" lang="en-US" sz="2400" strike="noStrike" u="none">
                <a:solidFill>
                  <a:srgbClr val="ffffff"/>
                </a:solidFill>
                <a:effectLst/>
                <a:uFillTx/>
                <a:latin typeface="Times New Roman"/>
              </a:rPr>
              <a:t> </a:t>
            </a:r>
            <a:r>
              <a:rPr b="0" lang="en-US" sz="2400" strike="noStrike" u="none">
                <a:solidFill>
                  <a:srgbClr val="ffffff"/>
                </a:solidFill>
                <a:effectLst/>
                <a:uFillTx/>
                <a:latin typeface="Times New Roman"/>
              </a:rPr>
              <a:t>Years</a:t>
            </a:r>
            <a:endParaRPr b="0" lang="en-US" sz="2400" strike="noStrike" u="none">
              <a:solidFill>
                <a:srgbClr val="000000"/>
              </a:solidFill>
              <a:effectLst/>
              <a:uFillTx/>
              <a:latin typeface="Times New Roman"/>
            </a:endParaRPr>
          </a:p>
        </p:txBody>
      </p:sp>
      <p:sp>
        <p:nvSpPr>
          <p:cNvPr id="1207" name=""/>
          <p:cNvSpPr/>
          <p:nvPr/>
        </p:nvSpPr>
        <p:spPr>
          <a:xfrm>
            <a:off x="3206880" y="3505320"/>
            <a:ext cx="5105160" cy="380880"/>
          </a:xfrm>
          <a:prstGeom prst="rect">
            <a:avLst/>
          </a:prstGeom>
          <a:solidFill>
            <a:srgbClr val="0000ff"/>
          </a:solidFill>
          <a:ln w="381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8" name=""/>
          <p:cNvSpPr/>
          <p:nvPr/>
        </p:nvSpPr>
        <p:spPr>
          <a:xfrm>
            <a:off x="3736440" y="3506760"/>
            <a:ext cx="24235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H Power</a:t>
            </a:r>
            <a:r>
              <a:rPr b="1" lang="en-US" sz="2400" strike="noStrike" u="none">
                <a:solidFill>
                  <a:srgbClr val="ffffff"/>
                </a:solidFill>
                <a:effectLst/>
                <a:uFillTx/>
                <a:latin typeface="Times New Roman"/>
              </a:rPr>
              <a:t> 10 </a:t>
            </a:r>
            <a:r>
              <a:rPr b="0" lang="en-US" sz="2400" strike="noStrike" u="none">
                <a:solidFill>
                  <a:srgbClr val="ffffff"/>
                </a:solidFill>
                <a:effectLst/>
                <a:uFillTx/>
                <a:latin typeface="Times New Roman"/>
              </a:rPr>
              <a:t>Years</a:t>
            </a:r>
            <a:endParaRPr b="0" lang="en-US" sz="2400" strike="noStrike" u="none">
              <a:solidFill>
                <a:srgbClr val="000000"/>
              </a:solidFill>
              <a:effectLst/>
              <a:uFillTx/>
              <a:latin typeface="Times New Roman"/>
            </a:endParaRPr>
          </a:p>
        </p:txBody>
      </p:sp>
      <p:sp>
        <p:nvSpPr>
          <p:cNvPr id="1209" name=""/>
          <p:cNvSpPr/>
          <p:nvPr/>
        </p:nvSpPr>
        <p:spPr>
          <a:xfrm>
            <a:off x="7162920" y="1523880"/>
            <a:ext cx="1371600" cy="762120"/>
          </a:xfrm>
          <a:prstGeom prst="downArrowCallout">
            <a:avLst>
              <a:gd name="adj1" fmla="val 44997"/>
              <a:gd name="adj2" fmla="val 44993"/>
              <a:gd name="adj3" fmla="val 16667"/>
              <a:gd name="adj4" fmla="val 66667"/>
            </a:avLst>
          </a:prstGeom>
          <a:solidFill>
            <a:srgbClr val="ffff00"/>
          </a:solidFill>
          <a:ln w="93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Commercial</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2001-2003</a:t>
            </a:r>
            <a:endParaRPr b="0" lang="en-US" sz="1600" strike="noStrike" u="none">
              <a:solidFill>
                <a:srgbClr val="000000"/>
              </a:solidFill>
              <a:effectLst/>
              <a:uFillTx/>
              <a:latin typeface="Times New Roman"/>
            </a:endParaRPr>
          </a:p>
        </p:txBody>
      </p:sp>
      <p:sp>
        <p:nvSpPr>
          <p:cNvPr id="1210" name=""/>
          <p:cNvSpPr/>
          <p:nvPr/>
        </p:nvSpPr>
        <p:spPr>
          <a:xfrm>
            <a:off x="7169040" y="2743200"/>
            <a:ext cx="1371600" cy="762120"/>
          </a:xfrm>
          <a:prstGeom prst="downArrowCallout">
            <a:avLst>
              <a:gd name="adj1" fmla="val 44997"/>
              <a:gd name="adj2" fmla="val 44993"/>
              <a:gd name="adj3" fmla="val 16667"/>
              <a:gd name="adj4" fmla="val 66667"/>
            </a:avLst>
          </a:prstGeom>
          <a:solidFill>
            <a:srgbClr val="ffff00"/>
          </a:solidFill>
          <a:ln w="93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Commercial</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2001-2003</a:t>
            </a:r>
            <a:endParaRPr b="0" lang="en-US" sz="1600" strike="noStrike" u="none">
              <a:solidFill>
                <a:srgbClr val="000000"/>
              </a:solidFill>
              <a:effectLst/>
              <a:uFillTx/>
              <a:latin typeface="Times New Roman"/>
            </a:endParaRPr>
          </a:p>
        </p:txBody>
      </p:sp>
      <p:sp>
        <p:nvSpPr>
          <p:cNvPr id="1211" name=""/>
          <p:cNvSpPr/>
          <p:nvPr/>
        </p:nvSpPr>
        <p:spPr>
          <a:xfrm>
            <a:off x="5035680" y="4746600"/>
            <a:ext cx="3276360" cy="380880"/>
          </a:xfrm>
          <a:prstGeom prst="rect">
            <a:avLst/>
          </a:prstGeom>
          <a:solidFill>
            <a:srgbClr val="0000ff"/>
          </a:solidFill>
          <a:ln w="381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2" name=""/>
          <p:cNvSpPr/>
          <p:nvPr/>
        </p:nvSpPr>
        <p:spPr>
          <a:xfrm>
            <a:off x="5150520" y="4726080"/>
            <a:ext cx="26103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Plug Power</a:t>
            </a:r>
            <a:r>
              <a:rPr b="1" lang="en-US" sz="2400" strike="noStrike" u="none">
                <a:solidFill>
                  <a:srgbClr val="ffffff"/>
                </a:solidFill>
                <a:effectLst/>
                <a:uFillTx/>
                <a:latin typeface="Times New Roman"/>
              </a:rPr>
              <a:t> 4 </a:t>
            </a:r>
            <a:r>
              <a:rPr b="0" lang="en-US" sz="2400" strike="noStrike" u="none">
                <a:solidFill>
                  <a:srgbClr val="ffffff"/>
                </a:solidFill>
                <a:effectLst/>
                <a:uFillTx/>
                <a:latin typeface="Times New Roman"/>
              </a:rPr>
              <a:t>Years</a:t>
            </a:r>
            <a:endParaRPr b="0" lang="en-US" sz="2400" strike="noStrike" u="none">
              <a:solidFill>
                <a:srgbClr val="000000"/>
              </a:solidFill>
              <a:effectLst/>
              <a:uFillTx/>
              <a:latin typeface="Times New Roman"/>
            </a:endParaRPr>
          </a:p>
        </p:txBody>
      </p:sp>
      <p:sp>
        <p:nvSpPr>
          <p:cNvPr id="1213" name=""/>
          <p:cNvSpPr/>
          <p:nvPr/>
        </p:nvSpPr>
        <p:spPr>
          <a:xfrm>
            <a:off x="7169040" y="3962520"/>
            <a:ext cx="1371600" cy="761760"/>
          </a:xfrm>
          <a:prstGeom prst="downArrowCallout">
            <a:avLst>
              <a:gd name="adj1" fmla="val 45018"/>
              <a:gd name="adj2" fmla="val 45014"/>
              <a:gd name="adj3" fmla="val 16667"/>
              <a:gd name="adj4" fmla="val 66667"/>
            </a:avLst>
          </a:prstGeom>
          <a:solidFill>
            <a:srgbClr val="ffff00"/>
          </a:solidFill>
          <a:ln w="93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Commercial</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2001-2003</a:t>
            </a:r>
            <a:endParaRPr b="0" lang="en-US" sz="1600" strike="noStrike" u="none">
              <a:solidFill>
                <a:srgbClr val="000000"/>
              </a:solidFill>
              <a:effectLst/>
              <a:uFillTx/>
              <a:latin typeface="Times New Roman"/>
            </a:endParaRPr>
          </a:p>
        </p:txBody>
      </p:sp>
      <p:sp>
        <p:nvSpPr>
          <p:cNvPr id="1214" name=""/>
          <p:cNvSpPr/>
          <p:nvPr/>
        </p:nvSpPr>
        <p:spPr>
          <a:xfrm>
            <a:off x="7550280" y="5956200"/>
            <a:ext cx="685800" cy="381240"/>
          </a:xfrm>
          <a:prstGeom prst="rect">
            <a:avLst/>
          </a:prstGeom>
          <a:solidFill>
            <a:srgbClr val="0000ff"/>
          </a:solidFill>
          <a:ln w="381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5" name=""/>
          <p:cNvSpPr/>
          <p:nvPr/>
        </p:nvSpPr>
        <p:spPr>
          <a:xfrm>
            <a:off x="3657960" y="5824440"/>
            <a:ext cx="320868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PowerTek</a:t>
            </a:r>
            <a:r>
              <a:rPr b="1" i="1" lang="en-US" sz="3200" strike="noStrike" u="none">
                <a:solidFill>
                  <a:srgbClr val="000000"/>
                </a:solidFill>
                <a:effectLst/>
                <a:uFillTx/>
                <a:latin typeface="Times New Roman"/>
              </a:rPr>
              <a:t> 2 </a:t>
            </a:r>
            <a:r>
              <a:rPr b="0" lang="en-US" sz="3200" strike="noStrike" u="none">
                <a:solidFill>
                  <a:srgbClr val="000000"/>
                </a:solidFill>
                <a:effectLst/>
                <a:uFillTx/>
                <a:latin typeface="Times New Roman"/>
              </a:rPr>
              <a:t>Years</a:t>
            </a:r>
            <a:endParaRPr b="0" lang="en-US" sz="3200" strike="noStrike" u="none">
              <a:solidFill>
                <a:srgbClr val="000000"/>
              </a:solidFill>
              <a:effectLst/>
              <a:uFillTx/>
              <a:latin typeface="Times New Roman"/>
            </a:endParaRPr>
          </a:p>
        </p:txBody>
      </p:sp>
      <p:sp>
        <p:nvSpPr>
          <p:cNvPr id="1216" name=""/>
          <p:cNvSpPr/>
          <p:nvPr/>
        </p:nvSpPr>
        <p:spPr>
          <a:xfrm>
            <a:off x="7169040" y="5240160"/>
            <a:ext cx="1371600" cy="703440"/>
          </a:xfrm>
          <a:prstGeom prst="downArrowCallout">
            <a:avLst>
              <a:gd name="adj1" fmla="val 48751"/>
              <a:gd name="adj2" fmla="val 48746"/>
              <a:gd name="adj3" fmla="val 16667"/>
              <a:gd name="adj4" fmla="val 66667"/>
            </a:avLst>
          </a:prstGeom>
          <a:solidFill>
            <a:srgbClr val="00ffff"/>
          </a:solidFill>
          <a:ln w="93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Commercial</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2001</a:t>
            </a:r>
            <a:endParaRPr b="0" lang="en-US" sz="1600" strike="noStrike" u="none">
              <a:solidFill>
                <a:srgbClr val="000000"/>
              </a:solidFill>
              <a:effectLst/>
              <a:uFillTx/>
              <a:latin typeface="Times New Roman"/>
            </a:endParaRPr>
          </a:p>
        </p:txBody>
      </p:sp>
      <p:sp>
        <p:nvSpPr>
          <p:cNvPr id="1217" name=""/>
          <p:cNvSpPr/>
          <p:nvPr/>
        </p:nvSpPr>
        <p:spPr>
          <a:xfrm>
            <a:off x="609480" y="6705720"/>
            <a:ext cx="7848720" cy="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8" name=""/>
          <p:cNvSpPr/>
          <p:nvPr/>
        </p:nvSpPr>
        <p:spPr>
          <a:xfrm>
            <a:off x="2300400" y="5915160"/>
            <a:ext cx="976320" cy="485640"/>
          </a:xfrm>
          <a:prstGeom prst="rightArrow">
            <a:avLst>
              <a:gd name="adj1" fmla="val 50000"/>
              <a:gd name="adj2" fmla="val 50259"/>
            </a:avLst>
          </a:prstGeom>
          <a:solidFill>
            <a:srgbClr val="33cccc"/>
          </a:solidFill>
          <a:ln w="9360">
            <a:solidFill>
              <a:srgbClr val="000000"/>
            </a:solidFill>
            <a:miter/>
          </a:ln>
          <a:effectLst>
            <a:outerShdw dist="107932" dir="135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9" name=""/>
          <p:cNvSpPr/>
          <p:nvPr/>
        </p:nvSpPr>
        <p:spPr>
          <a:xfrm>
            <a:off x="685800" y="53352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Processes Produces World Class Results</a:t>
            </a:r>
            <a:endParaRPr b="0" lang="en-US" sz="2800" strike="noStrike" u="none">
              <a:solidFill>
                <a:srgbClr val="000000"/>
              </a:solidFill>
              <a:effectLst/>
              <a:uFillTx/>
              <a:latin typeface="Times New Roman"/>
            </a:endParaRPr>
          </a:p>
        </p:txBody>
      </p:sp>
      <p:sp>
        <p:nvSpPr>
          <p:cNvPr id="1220" name=""/>
          <p:cNvSpPr/>
          <p:nvPr/>
        </p:nvSpPr>
        <p:spPr>
          <a:xfrm>
            <a:off x="685800" y="1371600"/>
            <a:ext cx="7772400" cy="45720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Five Consecutive Simultaneous Product Process &amp; Production Development Cycles Yielded a 98.3% Cost</a:t>
            </a:r>
            <a:endParaRPr b="0" lang="en-US" sz="1800" strike="noStrike" u="none">
              <a:solidFill>
                <a:srgbClr val="000000"/>
              </a:solidFill>
              <a:effectLst/>
              <a:uFillTx/>
              <a:latin typeface="Times New Roman"/>
            </a:endParaRPr>
          </a:p>
          <a:p>
            <a:pPr marL="343080" indent="-343080">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1" lang="en-US" sz="1800" strike="noStrike" u="none">
                <a:solidFill>
                  <a:srgbClr val="000000"/>
                </a:solidFill>
                <a:effectLst/>
                <a:uFillTx/>
                <a:latin typeface="Times New Roman"/>
              </a:rPr>
              <a:t>Reduction on Fuel Cell Components!</a:t>
            </a:r>
            <a:endParaRPr b="0" lang="en-US" sz="1800" strike="noStrike" u="none">
              <a:solidFill>
                <a:srgbClr val="000000"/>
              </a:solidFill>
              <a:effectLst/>
              <a:uFillTx/>
              <a:latin typeface="Times New Roman"/>
            </a:endParaRPr>
          </a:p>
          <a:p>
            <a:pPr lvl="2" marL="1143000" indent="-228600">
              <a:lnSpc>
                <a:spcPct val="13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Rev. 0--$1075</a:t>
            </a:r>
            <a:endParaRPr b="0" lang="en-US" sz="1800" strike="noStrike" u="none">
              <a:solidFill>
                <a:srgbClr val="000000"/>
              </a:solidFill>
              <a:effectLst/>
              <a:uFillTx/>
              <a:latin typeface="Times New Roman"/>
            </a:endParaRPr>
          </a:p>
          <a:p>
            <a:pPr lvl="2" marL="1143000" indent="-228600">
              <a:lnSpc>
                <a:spcPct val="13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Rev. 1-- $590</a:t>
            </a:r>
            <a:endParaRPr b="0" lang="en-US" sz="1800" strike="noStrike" u="none">
              <a:solidFill>
                <a:srgbClr val="000000"/>
              </a:solidFill>
              <a:effectLst/>
              <a:uFillTx/>
              <a:latin typeface="Times New Roman"/>
            </a:endParaRPr>
          </a:p>
          <a:p>
            <a:pPr lvl="2" marL="1143000" indent="-228600">
              <a:lnSpc>
                <a:spcPct val="13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Rev. 2-- $330</a:t>
            </a:r>
            <a:endParaRPr b="0" lang="en-US" sz="1800" strike="noStrike" u="none">
              <a:solidFill>
                <a:srgbClr val="000000"/>
              </a:solidFill>
              <a:effectLst/>
              <a:uFillTx/>
              <a:latin typeface="Times New Roman"/>
            </a:endParaRPr>
          </a:p>
          <a:p>
            <a:pPr lvl="2" marL="1143000" indent="-228600">
              <a:lnSpc>
                <a:spcPct val="13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Rev. 3-- $133</a:t>
            </a:r>
            <a:endParaRPr b="0" lang="en-US" sz="1800" strike="noStrike" u="none">
              <a:solidFill>
                <a:srgbClr val="000000"/>
              </a:solidFill>
              <a:effectLst/>
              <a:uFillTx/>
              <a:latin typeface="Times New Roman"/>
            </a:endParaRPr>
          </a:p>
          <a:p>
            <a:pPr lvl="2" marL="1143000" indent="-228600">
              <a:lnSpc>
                <a:spcPct val="13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Rev. 4--   $33</a:t>
            </a:r>
            <a:endParaRPr b="0" lang="en-US" sz="1800" strike="noStrike" u="none">
              <a:solidFill>
                <a:srgbClr val="000000"/>
              </a:solidFill>
              <a:effectLst/>
              <a:uFillTx/>
              <a:latin typeface="Times New Roman"/>
            </a:endParaRPr>
          </a:p>
          <a:p>
            <a:pPr lvl="2" marL="1143000" indent="-228600">
              <a:lnSpc>
                <a:spcPct val="130000"/>
              </a:lnSpc>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Rev. 5--   $18</a:t>
            </a:r>
            <a:endParaRPr b="0" lang="en-US" sz="1800" strike="noStrike" u="none">
              <a:solidFill>
                <a:srgbClr val="000000"/>
              </a:solidFill>
              <a:effectLst/>
              <a:uFillTx/>
              <a:latin typeface="Times New Roman"/>
            </a:endParaRPr>
          </a:p>
          <a:p>
            <a:pPr marL="343080" indent="-343080">
              <a:lnSpc>
                <a:spcPct val="17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First product is cost competitive with product it replaces</a:t>
            </a:r>
            <a:endParaRPr b="0" lang="en-US" sz="18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1221" name=""/>
          <p:cNvGraphicFramePr/>
          <p:nvPr/>
        </p:nvGraphicFramePr>
        <p:xfrm>
          <a:off x="4038480" y="2849400"/>
          <a:ext cx="4060800" cy="2560680"/>
        </p:xfrm>
        <a:graphic>
          <a:graphicData uri="http://schemas.openxmlformats.org/presentationml/2006/ole">
            <p:oleObj r:id="rId1" spid="">
              <p:embed/>
              <p:pic>
                <p:nvPicPr>
                  <p:cNvPr id="1222" name="" descr=""/>
                  <p:cNvPicPr/>
                  <p:nvPr/>
                </p:nvPicPr>
                <p:blipFill>
                  <a:blip r:embed="rId2"/>
                  <a:stretch/>
                </p:blipFill>
                <p:spPr>
                  <a:xfrm>
                    <a:off x="4038480" y="2849400"/>
                    <a:ext cx="4060800" cy="2560680"/>
                  </a:xfrm>
                  <a:prstGeom prst="rect">
                    <a:avLst/>
                  </a:prstGeom>
                  <a:noFill/>
                  <a:ln w="0">
                    <a:noFill/>
                  </a:ln>
                </p:spPr>
              </p:pic>
            </p:oleObj>
          </a:graphicData>
        </a:graphic>
      </p:graphicFrame>
      <p:sp>
        <p:nvSpPr>
          <p:cNvPr id="1223" name=""/>
          <p:cNvSpPr/>
          <p:nvPr/>
        </p:nvSpPr>
        <p:spPr>
          <a:xfrm>
            <a:off x="-3240" y="6537240"/>
            <a:ext cx="1374840" cy="244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24" name=""/>
          <p:cNvSpPr/>
          <p:nvPr/>
        </p:nvSpPr>
        <p:spPr>
          <a:xfrm>
            <a:off x="-4320" y="6643080"/>
            <a:ext cx="937800" cy="2156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PowerTek</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5" name="PlaceHolder 1"/>
          <p:cNvSpPr>
            <a:spLocks noGrp="1"/>
          </p:cNvSpPr>
          <p:nvPr>
            <p:ph/>
          </p:nvPr>
        </p:nvSpPr>
        <p:spPr>
          <a:xfrm>
            <a:off x="685800" y="2171880"/>
            <a:ext cx="7772400" cy="4114800"/>
          </a:xfrm>
          <a:prstGeom prst="rect">
            <a:avLst/>
          </a:prstGeom>
          <a:noFill/>
          <a:ln w="0">
            <a:noFill/>
          </a:ln>
        </p:spPr>
        <p:txBody>
          <a:bodyPr lIns="90000" rIns="90000" tIns="46800" bIns="46800" anchor="t">
            <a:normAutofit/>
          </a:bodyPr>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PowerTek can bring its technology to market with two powerful partners</a:t>
            </a:r>
            <a:endParaRPr b="0" lang="en-US" sz="2400" strike="noStrike" u="none">
              <a:solidFill>
                <a:srgbClr val="000000"/>
              </a:solidFill>
              <a:effectLst/>
              <a:uFillTx/>
              <a:latin typeface="Times New Roman"/>
            </a:endParaRPr>
          </a:p>
          <a:p>
            <a:pPr marL="343080" indent="-343080">
              <a:lnSpc>
                <a:spcPct val="125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Effective market to increase production rate in order to penetrate other markets</a:t>
            </a:r>
            <a:endParaRPr b="0" lang="en-US" sz="2400" strike="noStrike" u="none">
              <a:solidFill>
                <a:srgbClr val="000000"/>
              </a:solidFill>
              <a:effectLst/>
              <a:uFillTx/>
              <a:latin typeface="Times New Roman"/>
            </a:endParaRPr>
          </a:p>
          <a:p>
            <a:pPr marL="343080" indent="-343080">
              <a:lnSpc>
                <a:spcPct val="125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Company is focused on commercializing fuel cells in the stationary and portable markets</a:t>
            </a:r>
            <a:endParaRPr b="0" lang="en-US" sz="2400" strike="noStrike" u="none">
              <a:solidFill>
                <a:srgbClr val="000000"/>
              </a:solidFill>
              <a:effectLst/>
              <a:uFillTx/>
              <a:latin typeface="Times New Roman"/>
            </a:endParaRPr>
          </a:p>
          <a:p>
            <a:pPr marL="343080" indent="-343080">
              <a:lnSpc>
                <a:spcPct val="125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Continue to achieved significant fuel cell product cost reductions through high rate production</a:t>
            </a:r>
            <a:endParaRPr b="0" lang="en-US" sz="2400" strike="noStrike" u="none">
              <a:solidFill>
                <a:srgbClr val="000000"/>
              </a:solidFill>
              <a:effectLst/>
              <a:uFillTx/>
              <a:latin typeface="Times New Roman"/>
            </a:endParaRPr>
          </a:p>
          <a:p>
            <a:pPr marL="343080" indent="0">
              <a:lnSpc>
                <a:spcPct val="125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2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2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lnSpc>
                <a:spcPct val="125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25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lnSpc>
                <a:spcPct val="125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lnSpc>
                <a:spcPct val="125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26" name=""/>
          <p:cNvSpPr/>
          <p:nvPr/>
        </p:nvSpPr>
        <p:spPr>
          <a:xfrm>
            <a:off x="685800" y="1155600"/>
            <a:ext cx="7772400" cy="447840"/>
          </a:xfrm>
          <a:prstGeom prst="rect">
            <a:avLst/>
          </a:prstGeom>
          <a:noFill/>
          <a:ln w="0">
            <a:noFill/>
          </a:ln>
        </p:spPr>
        <p:style>
          <a:lnRef idx="0"/>
          <a:fillRef idx="0"/>
          <a:effectRef idx="0"/>
          <a:fontRef idx="minor"/>
        </p:style>
        <p:txBody>
          <a:bodyPr lIns="90000" rIns="90000" tIns="46800" bIns="46800" anchor="b">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Conclusion PowerTek</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Estimated size of systems</a:t>
            </a:r>
            <a:endParaRPr b="1" i="1" lang="en-US" sz="3600" strike="noStrike" u="none">
              <a:solidFill>
                <a:srgbClr val="000000"/>
              </a:solidFill>
              <a:effectLst/>
              <a:uFillTx/>
              <a:latin typeface="Times New Roman"/>
            </a:endParaRPr>
          </a:p>
        </p:txBody>
      </p:sp>
      <p:sp>
        <p:nvSpPr>
          <p:cNvPr id="1228" name=""/>
          <p:cNvSpPr/>
          <p:nvPr/>
        </p:nvSpPr>
        <p:spPr>
          <a:xfrm>
            <a:off x="946080" y="3581280"/>
            <a:ext cx="2210040" cy="1067040"/>
          </a:xfrm>
          <a:prstGeom prst="rect">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9" name=""/>
          <p:cNvSpPr/>
          <p:nvPr/>
        </p:nvSpPr>
        <p:spPr>
          <a:xfrm>
            <a:off x="2317680" y="4876920"/>
            <a:ext cx="838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0" name=""/>
          <p:cNvSpPr/>
          <p:nvPr/>
        </p:nvSpPr>
        <p:spPr>
          <a:xfrm flipH="1">
            <a:off x="945720" y="4876920"/>
            <a:ext cx="838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1" name=""/>
          <p:cNvSpPr/>
          <p:nvPr/>
        </p:nvSpPr>
        <p:spPr>
          <a:xfrm>
            <a:off x="1839240" y="4754520"/>
            <a:ext cx="40104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a:t>
            </a:r>
            <a:endParaRPr b="0" lang="en-US" sz="1200" strike="noStrike" u="none">
              <a:solidFill>
                <a:srgbClr val="000000"/>
              </a:solidFill>
              <a:effectLst/>
              <a:uFillTx/>
              <a:latin typeface="Times New Roman"/>
            </a:endParaRPr>
          </a:p>
        </p:txBody>
      </p:sp>
      <p:sp>
        <p:nvSpPr>
          <p:cNvPr id="1232" name=""/>
          <p:cNvSpPr/>
          <p:nvPr/>
        </p:nvSpPr>
        <p:spPr>
          <a:xfrm>
            <a:off x="641520" y="43434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3" name=""/>
          <p:cNvSpPr/>
          <p:nvPr/>
        </p:nvSpPr>
        <p:spPr>
          <a:xfrm flipV="1">
            <a:off x="641520" y="365724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4" name=""/>
          <p:cNvSpPr/>
          <p:nvPr/>
        </p:nvSpPr>
        <p:spPr>
          <a:xfrm>
            <a:off x="459360" y="4038480"/>
            <a:ext cx="3636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a:t>
            </a:r>
            <a:endParaRPr b="0" lang="en-US" sz="1000" strike="noStrike" u="none">
              <a:solidFill>
                <a:srgbClr val="000000"/>
              </a:solidFill>
              <a:effectLst/>
              <a:uFillTx/>
              <a:latin typeface="Times New Roman"/>
            </a:endParaRPr>
          </a:p>
        </p:txBody>
      </p:sp>
      <p:sp>
        <p:nvSpPr>
          <p:cNvPr id="1235" name=""/>
          <p:cNvSpPr/>
          <p:nvPr/>
        </p:nvSpPr>
        <p:spPr>
          <a:xfrm flipV="1">
            <a:off x="3765600" y="4038120"/>
            <a:ext cx="2286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6" name=""/>
          <p:cNvSpPr/>
          <p:nvPr/>
        </p:nvSpPr>
        <p:spPr>
          <a:xfrm flipH="1">
            <a:off x="3436200" y="4524840"/>
            <a:ext cx="201600" cy="322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7" name=""/>
          <p:cNvSpPr/>
          <p:nvPr/>
        </p:nvSpPr>
        <p:spPr>
          <a:xfrm>
            <a:off x="3551760" y="4327560"/>
            <a:ext cx="3636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15”</a:t>
            </a:r>
            <a:endParaRPr b="0" lang="en-US" sz="1000" strike="noStrike" u="none">
              <a:solidFill>
                <a:srgbClr val="000000"/>
              </a:solidFill>
              <a:effectLst/>
              <a:uFillTx/>
              <a:latin typeface="Times New Roman"/>
            </a:endParaRPr>
          </a:p>
        </p:txBody>
      </p:sp>
      <p:sp>
        <p:nvSpPr>
          <p:cNvPr id="1238" name=""/>
          <p:cNvSpPr/>
          <p:nvPr/>
        </p:nvSpPr>
        <p:spPr>
          <a:xfrm>
            <a:off x="5257800" y="3063960"/>
            <a:ext cx="2209680" cy="2438280"/>
          </a:xfrm>
          <a:prstGeom prst="rect">
            <a:avLst/>
          </a:prstGeom>
          <a:solidFill>
            <a:srgbClr val="0099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9" name=""/>
          <p:cNvSpPr/>
          <p:nvPr/>
        </p:nvSpPr>
        <p:spPr>
          <a:xfrm flipH="1">
            <a:off x="5257800" y="57913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0" name=""/>
          <p:cNvSpPr/>
          <p:nvPr/>
        </p:nvSpPr>
        <p:spPr>
          <a:xfrm>
            <a:off x="6629400" y="576756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1" name=""/>
          <p:cNvSpPr/>
          <p:nvPr/>
        </p:nvSpPr>
        <p:spPr>
          <a:xfrm>
            <a:off x="6150960" y="5668920"/>
            <a:ext cx="40104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a:t>
            </a:r>
            <a:endParaRPr b="0" lang="en-US" sz="1200" strike="noStrike" u="none">
              <a:solidFill>
                <a:srgbClr val="000000"/>
              </a:solidFill>
              <a:effectLst/>
              <a:uFillTx/>
              <a:latin typeface="Times New Roman"/>
            </a:endParaRPr>
          </a:p>
        </p:txBody>
      </p:sp>
      <p:sp>
        <p:nvSpPr>
          <p:cNvPr id="1242" name=""/>
          <p:cNvSpPr/>
          <p:nvPr/>
        </p:nvSpPr>
        <p:spPr>
          <a:xfrm>
            <a:off x="4832280" y="4419720"/>
            <a:ext cx="0" cy="1082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3" name=""/>
          <p:cNvSpPr/>
          <p:nvPr/>
        </p:nvSpPr>
        <p:spPr>
          <a:xfrm flipV="1">
            <a:off x="4832280" y="3276720"/>
            <a:ext cx="0" cy="7617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4" name=""/>
          <p:cNvSpPr/>
          <p:nvPr/>
        </p:nvSpPr>
        <p:spPr>
          <a:xfrm>
            <a:off x="4649760" y="4114800"/>
            <a:ext cx="3636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20”</a:t>
            </a:r>
            <a:endParaRPr b="0" lang="en-US" sz="1000" strike="noStrike" u="none">
              <a:solidFill>
                <a:srgbClr val="000000"/>
              </a:solidFill>
              <a:effectLst/>
              <a:uFillTx/>
              <a:latin typeface="Times New Roman"/>
            </a:endParaRPr>
          </a:p>
        </p:txBody>
      </p:sp>
      <p:sp>
        <p:nvSpPr>
          <p:cNvPr id="1245" name=""/>
          <p:cNvSpPr/>
          <p:nvPr/>
        </p:nvSpPr>
        <p:spPr>
          <a:xfrm flipV="1">
            <a:off x="8064360" y="4952520"/>
            <a:ext cx="2286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6" name=""/>
          <p:cNvSpPr/>
          <p:nvPr/>
        </p:nvSpPr>
        <p:spPr>
          <a:xfrm flipH="1">
            <a:off x="7734960" y="5439240"/>
            <a:ext cx="201600" cy="323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7" name=""/>
          <p:cNvSpPr/>
          <p:nvPr/>
        </p:nvSpPr>
        <p:spPr>
          <a:xfrm>
            <a:off x="7850160" y="5241960"/>
            <a:ext cx="36360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30”</a:t>
            </a:r>
            <a:endParaRPr b="0" lang="en-US" sz="1000" strike="noStrike" u="none">
              <a:solidFill>
                <a:srgbClr val="000000"/>
              </a:solidFill>
              <a:effectLst/>
              <a:uFillTx/>
              <a:latin typeface="Times New Roman"/>
            </a:endParaRPr>
          </a:p>
        </p:txBody>
      </p:sp>
      <p:sp>
        <p:nvSpPr>
          <p:cNvPr id="1248" name=""/>
          <p:cNvSpPr/>
          <p:nvPr/>
        </p:nvSpPr>
        <p:spPr>
          <a:xfrm>
            <a:off x="810720" y="2322360"/>
            <a:ext cx="301392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 kW System with Inverter</a:t>
            </a:r>
            <a:endParaRPr b="0" lang="en-US" sz="1800" strike="noStrike" u="none">
              <a:solidFill>
                <a:srgbClr val="000000"/>
              </a:solidFill>
              <a:effectLst/>
              <a:uFillTx/>
              <a:latin typeface="Times New Roman"/>
            </a:endParaRPr>
          </a:p>
        </p:txBody>
      </p:sp>
      <p:sp>
        <p:nvSpPr>
          <p:cNvPr id="1249" name=""/>
          <p:cNvSpPr/>
          <p:nvPr/>
        </p:nvSpPr>
        <p:spPr>
          <a:xfrm>
            <a:off x="5195520" y="1955880"/>
            <a:ext cx="314100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10 kW System with Inverter</a:t>
            </a:r>
            <a:endParaRPr b="0" lang="en-US" sz="1800" strike="noStrike" u="none">
              <a:solidFill>
                <a:srgbClr val="000000"/>
              </a:solidFill>
              <a:effectLst/>
              <a:uFillTx/>
              <a:latin typeface="Times New Roman"/>
            </a:endParaRPr>
          </a:p>
        </p:txBody>
      </p:sp>
      <p:sp>
        <p:nvSpPr>
          <p:cNvPr id="1250" name=""/>
          <p:cNvSpPr/>
          <p:nvPr/>
        </p:nvSpPr>
        <p:spPr>
          <a:xfrm>
            <a:off x="6858000" y="3276720"/>
            <a:ext cx="304920" cy="75960"/>
          </a:xfrm>
          <a:prstGeom prst="rect">
            <a:avLst/>
          </a:prstGeom>
          <a:solidFill>
            <a:srgbClr val="c0c0c0"/>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1251" name=""/>
          <p:cNvSpPr/>
          <p:nvPr/>
        </p:nvSpPr>
        <p:spPr>
          <a:xfrm>
            <a:off x="6858000" y="3429000"/>
            <a:ext cx="304920" cy="76320"/>
          </a:xfrm>
          <a:prstGeom prst="rect">
            <a:avLst/>
          </a:prstGeom>
          <a:solidFill>
            <a:srgbClr val="c0c0c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252" name=""/>
          <p:cNvSpPr/>
          <p:nvPr/>
        </p:nvSpPr>
        <p:spPr>
          <a:xfrm>
            <a:off x="6858000" y="3581280"/>
            <a:ext cx="304920" cy="76320"/>
          </a:xfrm>
          <a:prstGeom prst="rect">
            <a:avLst/>
          </a:prstGeom>
          <a:solidFill>
            <a:srgbClr val="c0c0c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253" name=""/>
          <p:cNvSpPr/>
          <p:nvPr/>
        </p:nvSpPr>
        <p:spPr>
          <a:xfrm>
            <a:off x="2666880" y="3886200"/>
            <a:ext cx="304920" cy="76320"/>
          </a:xfrm>
          <a:prstGeom prst="rect">
            <a:avLst/>
          </a:prstGeom>
          <a:solidFill>
            <a:srgbClr val="c0c0c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254" name=""/>
          <p:cNvSpPr/>
          <p:nvPr/>
        </p:nvSpPr>
        <p:spPr>
          <a:xfrm>
            <a:off x="2666880" y="3733920"/>
            <a:ext cx="304920" cy="75960"/>
          </a:xfrm>
          <a:prstGeom prst="rect">
            <a:avLst/>
          </a:prstGeom>
          <a:solidFill>
            <a:srgbClr val="c0c0c0"/>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1676520"/>
            <a:ext cx="7772400" cy="2590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“We’ve redefined this company many times over.  We were a router company, then we were a networking company, and now, fundamentally, we are a communications company.  I think one of the competencies of Cisco is to deal with that type of change pretty regularly.  We don’t compete today with the same people that we competed with 10 years ago, or even 5 years ago.”</a:t>
            </a:r>
            <a:endParaRPr b="1" i="1" lang="en-US" sz="2400" strike="noStrike" u="none">
              <a:solidFill>
                <a:srgbClr val="000000"/>
              </a:solidFill>
              <a:effectLst/>
              <a:uFillTx/>
              <a:latin typeface="Times New Roman"/>
            </a:endParaRPr>
          </a:p>
        </p:txBody>
      </p:sp>
      <p:sp>
        <p:nvSpPr>
          <p:cNvPr id="53" name="PlaceHolder 2"/>
          <p:cNvSpPr>
            <a:spLocks noGrp="1"/>
          </p:cNvSpPr>
          <p:nvPr>
            <p:ph type="subTitle"/>
          </p:nvPr>
        </p:nvSpPr>
        <p:spPr>
          <a:xfrm>
            <a:off x="1371600" y="5181480"/>
            <a:ext cx="6400800" cy="1067040"/>
          </a:xfrm>
          <a:prstGeom prst="rect">
            <a:avLst/>
          </a:prstGeom>
          <a:noFill/>
          <a:ln w="0">
            <a:noFill/>
          </a:ln>
        </p:spPr>
        <p:txBody>
          <a:bodyPr lIns="90000" rIns="90000" tIns="46800" bIns="4680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Mike Volpi - Head of Cisco’s Business Development</a:t>
            </a:r>
            <a:endParaRPr b="0" lang="en-US" sz="2400" strike="noStrike" u="none">
              <a:solidFill>
                <a:srgbClr val="000000"/>
              </a:solidFill>
              <a:effectLst/>
              <a:uFillTx/>
              <a:latin typeface="Times New Roman"/>
            </a:endParaRPr>
          </a:p>
        </p:txBody>
      </p:sp>
      <p:sp>
        <p:nvSpPr>
          <p:cNvPr id="54" name=""/>
          <p:cNvSpPr/>
          <p:nvPr/>
        </p:nvSpPr>
        <p:spPr>
          <a:xfrm>
            <a:off x="455400" y="6482880"/>
            <a:ext cx="147096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a:t>
            </a:r>
            <a:r>
              <a:rPr b="0" i="1" lang="en-US" sz="800" strike="noStrike" u="none">
                <a:solidFill>
                  <a:srgbClr val="000000"/>
                </a:solidFill>
                <a:effectLst/>
                <a:uFillTx/>
                <a:latin typeface="Times New Roman"/>
              </a:rPr>
              <a:t>Leading the Revolution</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Safety</a:t>
            </a:r>
            <a:endParaRPr b="1" i="1" lang="en-US" sz="3600" strike="noStrike" u="none">
              <a:solidFill>
                <a:srgbClr val="000000"/>
              </a:solidFill>
              <a:effectLst/>
              <a:uFillTx/>
              <a:latin typeface="Times New Roman"/>
            </a:endParaRPr>
          </a:p>
        </p:txBody>
      </p:sp>
      <p:sp>
        <p:nvSpPr>
          <p:cNvPr id="1256" name="PlaceHolder 2"/>
          <p:cNvSpPr>
            <a:spLocks noGrp="1"/>
          </p:cNvSpPr>
          <p:nvPr>
            <p:ph/>
          </p:nvPr>
        </p:nvSpPr>
        <p:spPr>
          <a:xfrm>
            <a:off x="685800" y="1752480"/>
            <a:ext cx="7772400" cy="4114800"/>
          </a:xfrm>
          <a:prstGeom prst="rect">
            <a:avLst/>
          </a:prstGeom>
          <a:noFill/>
          <a:ln w="0">
            <a:noFill/>
          </a:ln>
        </p:spPr>
        <p:txBody>
          <a:bodyPr lIns="90000" rIns="90000" tIns="46800" bIns="46800" anchor="t">
            <a:normAutofit lnSpcReduction="9999"/>
          </a:bodyPr>
          <a:p>
            <a:pPr marL="61920"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design is aimed to ensure safe and reliable operation of the system.  In order to mitigate risk we will do the following:</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Maintain gas pressure in the main distribution lines less than that of natural gas distribution lines.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Hydrogen feed to the fuel cell systems is regulated to ~ 3 psig.  (same as residential fuel pressure) - Braided flex line is currently used</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Hydrogen lines will be pressure and leak tested at 2 times service pressure before use.</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Multiple levels of leak detection with active controls to detect and isolate leaks will be used – computer controls monitoring hydrogen leak detectors, line pressure transducers, line flow meters controlling solenoid valves that can isolate individual lengths of pipe.</a:t>
            </a:r>
            <a:endParaRPr b="0" lang="en-US" sz="2000" strike="noStrike" u="none">
              <a:solidFill>
                <a:srgbClr val="000000"/>
              </a:solidFill>
              <a:effectLst/>
              <a:uFillTx/>
              <a:latin typeface="Times New Roman"/>
            </a:endParaRPr>
          </a:p>
          <a:p>
            <a:pPr marL="61920" indent="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6192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6192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7" name="PlaceHolder 1"/>
          <p:cNvSpPr>
            <a:spLocks noGrp="1"/>
          </p:cNvSpPr>
          <p:nvPr>
            <p:ph type="title"/>
          </p:nvPr>
        </p:nvSpPr>
        <p:spPr>
          <a:xfrm>
            <a:off x="698400" y="7362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Times New Roman"/>
              </a:rPr>
              <a:t>Manufacturing Capability</a:t>
            </a:r>
            <a:endParaRPr b="1" i="1" lang="en-US" sz="3600" strike="noStrike" u="none">
              <a:solidFill>
                <a:srgbClr val="000000"/>
              </a:solidFill>
              <a:effectLst/>
              <a:uFillTx/>
              <a:latin typeface="Times New Roman"/>
            </a:endParaRPr>
          </a:p>
        </p:txBody>
      </p:sp>
      <p:sp>
        <p:nvSpPr>
          <p:cNvPr id="1258" name="PlaceHolder 2"/>
          <p:cNvSpPr>
            <a:spLocks noGrp="1"/>
          </p:cNvSpPr>
          <p:nvPr>
            <p:ph/>
          </p:nvPr>
        </p:nvSpPr>
        <p:spPr>
          <a:xfrm>
            <a:off x="685800" y="212076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Gore has the capacity to produce 100,000 m</a:t>
            </a:r>
            <a:r>
              <a:rPr b="0" lang="en-US" sz="2400" strike="noStrike" u="none" baseline="30000">
                <a:solidFill>
                  <a:srgbClr val="000000"/>
                </a:solidFill>
                <a:effectLst/>
                <a:uFillTx/>
                <a:latin typeface="Times New Roman"/>
              </a:rPr>
              <a:t>2 </a:t>
            </a:r>
            <a:r>
              <a:rPr b="0" lang="en-US" sz="2400" strike="noStrike" u="none">
                <a:solidFill>
                  <a:srgbClr val="000000"/>
                </a:solidFill>
                <a:effectLst/>
                <a:uFillTx/>
                <a:latin typeface="Times New Roman"/>
              </a:rPr>
              <a:t>per year</a:t>
            </a:r>
            <a:endParaRPr b="0" lang="en-US" sz="2400" strike="noStrike" u="none">
              <a:solidFill>
                <a:srgbClr val="000000"/>
              </a:solidFill>
              <a:effectLst/>
              <a:uFillTx/>
              <a:latin typeface="Times New Roman"/>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soon to be 500,000 m</a:t>
            </a:r>
            <a:r>
              <a:rPr b="0" lang="en-US" sz="2400" strike="noStrike" u="none" baseline="30000">
                <a:solidFill>
                  <a:srgbClr val="000000"/>
                </a:solidFill>
                <a:effectLst/>
                <a:uFillTx/>
                <a:latin typeface="Times New Roman"/>
              </a:rPr>
              <a:t>2</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Dupont claims ability of 1,000,000 m</a:t>
            </a:r>
            <a:r>
              <a:rPr b="0" lang="en-US" sz="2400" strike="noStrike" u="none" baseline="30000">
                <a:solidFill>
                  <a:srgbClr val="000000"/>
                </a:solidFill>
                <a:effectLst/>
                <a:uFillTx/>
                <a:latin typeface="Times New Roman"/>
              </a:rPr>
              <a:t>2</a:t>
            </a:r>
            <a:r>
              <a:rPr b="0" lang="en-US" sz="2400" strike="noStrike" u="none">
                <a:solidFill>
                  <a:srgbClr val="000000"/>
                </a:solidFill>
                <a:effectLst/>
                <a:uFillTx/>
                <a:latin typeface="Times New Roman"/>
              </a:rPr>
              <a:t> capacity by Oct. 2001</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3M has the capacity to produce 10,000 m</a:t>
            </a:r>
            <a:r>
              <a:rPr b="0" lang="en-US" sz="2400" strike="noStrike" u="none" baseline="30000">
                <a:solidFill>
                  <a:srgbClr val="000000"/>
                </a:solidFill>
                <a:effectLst/>
                <a:uFillTx/>
                <a:latin typeface="Times New Roman"/>
              </a:rPr>
              <a:t>2 </a:t>
            </a:r>
            <a:r>
              <a:rPr b="0" lang="en-US" sz="2400" strike="noStrike" u="none">
                <a:solidFill>
                  <a:srgbClr val="000000"/>
                </a:solidFill>
                <a:effectLst/>
                <a:uFillTx/>
                <a:latin typeface="Times New Roman"/>
              </a:rPr>
              <a:t>per year</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Johnson Matthey has the capacity to produce 10,000 m</a:t>
            </a:r>
            <a:r>
              <a:rPr b="0" lang="en-US" sz="2400" strike="noStrike" u="none" baseline="30000">
                <a:solidFill>
                  <a:srgbClr val="000000"/>
                </a:solidFill>
                <a:effectLst/>
                <a:uFillTx/>
                <a:latin typeface="Times New Roman"/>
              </a:rPr>
              <a:t>2 </a:t>
            </a:r>
            <a:r>
              <a:rPr b="0" lang="en-US" sz="2400" strike="noStrike" u="none">
                <a:solidFill>
                  <a:srgbClr val="000000"/>
                </a:solidFill>
                <a:effectLst/>
                <a:uFillTx/>
                <a:latin typeface="Times New Roman"/>
              </a:rPr>
              <a:t>per year soon to be 100,000 m</a:t>
            </a:r>
            <a:r>
              <a:rPr b="0" lang="en-US" sz="2400" strike="noStrike" u="none" baseline="30000">
                <a:solidFill>
                  <a:srgbClr val="000000"/>
                </a:solidFill>
                <a:effectLst/>
                <a:uFillTx/>
                <a:latin typeface="Times New Roman"/>
              </a:rPr>
              <a:t>2 </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380880" y="590400"/>
            <a:ext cx="9905760" cy="857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Market Implications - </a:t>
            </a:r>
            <a:r>
              <a:rPr b="1" i="1" lang="en-US" sz="3400" strike="noStrike" u="none">
                <a:solidFill>
                  <a:srgbClr val="000000"/>
                </a:solidFill>
                <a:effectLst/>
                <a:uFillTx/>
                <a:latin typeface="Times New Roman"/>
              </a:rPr>
              <a:t>Digital Economy</a:t>
            </a:r>
            <a:endParaRPr b="1" i="1" lang="en-US" sz="3400" strike="noStrike" u="none">
              <a:solidFill>
                <a:srgbClr val="000000"/>
              </a:solidFill>
              <a:effectLst/>
              <a:uFillTx/>
              <a:latin typeface="Times New Roman"/>
            </a:endParaRPr>
          </a:p>
        </p:txBody>
      </p:sp>
      <p:sp>
        <p:nvSpPr>
          <p:cNvPr id="56" name="PlaceHolder 2"/>
          <p:cNvSpPr>
            <a:spLocks noGrp="1"/>
          </p:cNvSpPr>
          <p:nvPr>
            <p:ph/>
          </p:nvPr>
        </p:nvSpPr>
        <p:spPr>
          <a:xfrm>
            <a:off x="1412640" y="4447800"/>
            <a:ext cx="7350120" cy="2119320"/>
          </a:xfrm>
          <a:prstGeom prst="rect">
            <a:avLst/>
          </a:prstGeom>
          <a:noFill/>
          <a:ln w="0">
            <a:noFill/>
          </a:ln>
        </p:spPr>
        <p:txBody>
          <a:bodyPr lIns="90000" rIns="90000" tIns="46800" bIns="4680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Web Hosting/Data Center</a:t>
            </a:r>
            <a:endParaRPr b="0" lang="en-US" sz="16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$45 billion today - estimated to be $100 billion by 2003</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Increase in wattage per ft</a:t>
            </a:r>
            <a:r>
              <a:rPr b="0" lang="en-US" sz="1200" strike="noStrike" u="none" baseline="30000">
                <a:solidFill>
                  <a:srgbClr val="000000"/>
                </a:solidFill>
                <a:effectLst/>
                <a:uFillTx/>
                <a:latin typeface="Times New Roman"/>
              </a:rPr>
              <a:t>2</a:t>
            </a:r>
            <a:r>
              <a:rPr b="0" lang="en-US" sz="1200" strike="noStrike" u="none">
                <a:solidFill>
                  <a:srgbClr val="000000"/>
                </a:solidFill>
                <a:effectLst/>
                <a:uFillTx/>
                <a:latin typeface="Times New Roman"/>
              </a:rPr>
              <a:t>, from 150 W to 1,000 W by 2002</a:t>
            </a:r>
            <a:endParaRPr b="0" lang="en-US" sz="12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U.S economy cost of power related downtime</a:t>
            </a:r>
            <a:endParaRPr b="0" lang="en-US" sz="16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Current in excess of $100B, projected to be over $250B by 2005</a:t>
            </a:r>
            <a:endParaRPr b="0" lang="en-US" sz="12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Internet is driving power demand</a:t>
            </a:r>
            <a:endParaRPr b="0" lang="en-US" sz="16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Percentage of power consumed is 10% vs 0% in 1993</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Estimated to be responsible for 50% of entire energy consumption within 10 years</a:t>
            </a:r>
            <a:endParaRPr b="0" lang="en-US" sz="1200" strike="noStrike" u="none">
              <a:solidFill>
                <a:srgbClr val="000000"/>
              </a:solidFill>
              <a:effectLst/>
              <a:uFillTx/>
              <a:latin typeface="Times New Roman"/>
            </a:endParaRPr>
          </a:p>
        </p:txBody>
      </p:sp>
      <p:sp>
        <p:nvSpPr>
          <p:cNvPr id="57" name=""/>
          <p:cNvSpPr/>
          <p:nvPr/>
        </p:nvSpPr>
        <p:spPr>
          <a:xfrm>
            <a:off x="74520" y="6567480"/>
            <a:ext cx="134064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EPRI, Stephens Inc.</a:t>
            </a:r>
            <a:endParaRPr b="0" lang="en-US" sz="800" strike="noStrike" u="none">
              <a:solidFill>
                <a:srgbClr val="000000"/>
              </a:solidFill>
              <a:effectLst/>
              <a:uFillTx/>
              <a:latin typeface="Times New Roman"/>
            </a:endParaRPr>
          </a:p>
        </p:txBody>
      </p:sp>
      <p:graphicFrame>
        <p:nvGraphicFramePr>
          <p:cNvPr id="58" name=""/>
          <p:cNvGraphicFramePr/>
          <p:nvPr/>
        </p:nvGraphicFramePr>
        <p:xfrm>
          <a:off x="76320" y="1447920"/>
          <a:ext cx="8686800" cy="2819160"/>
        </p:xfrm>
        <a:graphic>
          <a:graphicData uri="http://schemas.openxmlformats.org/presentationml/2006/ole">
            <p:oleObj progId="Excel.Sheet.12" r:id="rId1" spid="">
              <p:embed/>
              <p:pic>
                <p:nvPicPr>
                  <p:cNvPr id="59" name="" descr=""/>
                  <p:cNvPicPr/>
                  <p:nvPr/>
                </p:nvPicPr>
                <p:blipFill>
                  <a:blip r:embed="rId2"/>
                  <a:stretch/>
                </p:blipFill>
                <p:spPr>
                  <a:xfrm>
                    <a:off x="76320" y="1447920"/>
                    <a:ext cx="8686800" cy="2819160"/>
                  </a:xfrm>
                  <a:prstGeom prst="rect">
                    <a:avLst/>
                  </a:prstGeom>
                  <a:noFill/>
                  <a:ln w="0">
                    <a:noFill/>
                  </a:ln>
                </p:spPr>
              </p:pic>
            </p:oleObj>
          </a:graphicData>
        </a:graphic>
      </p:graphicFrame>
      <p:sp>
        <p:nvSpPr>
          <p:cNvPr id="60" name=""/>
          <p:cNvSpPr/>
          <p:nvPr/>
        </p:nvSpPr>
        <p:spPr>
          <a:xfrm>
            <a:off x="2819520" y="1394280"/>
            <a:ext cx="3325680" cy="45972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“Digital Economy” Average Peak Demand</a:t>
            </a:r>
            <a:r>
              <a:rPr b="0"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(MW’s)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Current Problems</a:t>
            </a:r>
            <a:endParaRPr b="1" i="1" lang="en-US" sz="3600" strike="noStrike" u="none">
              <a:solidFill>
                <a:srgbClr val="000000"/>
              </a:solidFill>
              <a:effectLst/>
              <a:uFillTx/>
              <a:latin typeface="Times New Roman"/>
            </a:endParaRPr>
          </a:p>
        </p:txBody>
      </p:sp>
      <p:sp>
        <p:nvSpPr>
          <p:cNvPr id="62" name="PlaceHolder 2"/>
          <p:cNvSpPr>
            <a:spLocks noGrp="1"/>
          </p:cNvSpPr>
          <p:nvPr>
            <p:ph/>
          </p:nvPr>
        </p:nvSpPr>
        <p:spPr>
          <a:xfrm>
            <a:off x="76320" y="6552720"/>
            <a:ext cx="7772400" cy="304920"/>
          </a:xfrm>
          <a:prstGeom prst="rect">
            <a:avLst/>
          </a:prstGeom>
          <a:noFill/>
          <a:ln w="0">
            <a:noFill/>
          </a:ln>
        </p:spPr>
        <p:txBody>
          <a:bodyPr lIns="90000" rIns="90000" tIns="46800" bIns="46800" anchor="t">
            <a:normAutofit/>
          </a:bodyPr>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Source: NERC Operating Strategies Workgroup, EIA, Jeffries Annalyst Report “Accelerating Demand for Electricity” 11/14/00</a:t>
            </a:r>
            <a:endParaRPr b="0" lang="en-US" sz="800" strike="noStrike" u="none">
              <a:solidFill>
                <a:srgbClr val="000000"/>
              </a:solidFill>
              <a:effectLst/>
              <a:uFillTx/>
              <a:latin typeface="Times New Roman"/>
            </a:endParaRPr>
          </a:p>
        </p:txBody>
      </p:sp>
      <p:graphicFrame>
        <p:nvGraphicFramePr>
          <p:cNvPr id="63" name=""/>
          <p:cNvGraphicFramePr/>
          <p:nvPr/>
        </p:nvGraphicFramePr>
        <p:xfrm>
          <a:off x="4692600" y="1585800"/>
          <a:ext cx="4222800" cy="2346480"/>
        </p:xfrm>
        <a:graphic>
          <a:graphicData uri="http://schemas.openxmlformats.org/presentationml/2006/ole">
            <p:oleObj progId="Excel.Sheet.12" r:id="rId1" spid="">
              <p:embed/>
              <p:pic>
                <p:nvPicPr>
                  <p:cNvPr id="64" name="" descr=""/>
                  <p:cNvPicPr/>
                  <p:nvPr/>
                </p:nvPicPr>
                <p:blipFill>
                  <a:blip r:embed="rId2"/>
                  <a:stretch/>
                </p:blipFill>
                <p:spPr>
                  <a:xfrm>
                    <a:off x="4692600" y="1585800"/>
                    <a:ext cx="4222800" cy="2346480"/>
                  </a:xfrm>
                  <a:prstGeom prst="rect">
                    <a:avLst/>
                  </a:prstGeom>
                  <a:noFill/>
                  <a:ln w="0">
                    <a:noFill/>
                  </a:ln>
                </p:spPr>
              </p:pic>
            </p:oleObj>
          </a:graphicData>
        </a:graphic>
      </p:graphicFrame>
      <p:graphicFrame>
        <p:nvGraphicFramePr>
          <p:cNvPr id="65" name=""/>
          <p:cNvGraphicFramePr/>
          <p:nvPr/>
        </p:nvGraphicFramePr>
        <p:xfrm>
          <a:off x="272880" y="1585800"/>
          <a:ext cx="4222800" cy="2346480"/>
        </p:xfrm>
        <a:graphic>
          <a:graphicData uri="http://schemas.openxmlformats.org/presentationml/2006/ole">
            <p:oleObj progId="Excel.Sheet.12" r:id="rId3" spid="">
              <p:embed/>
              <p:pic>
                <p:nvPicPr>
                  <p:cNvPr id="66" name="" descr=""/>
                  <p:cNvPicPr/>
                  <p:nvPr/>
                </p:nvPicPr>
                <p:blipFill>
                  <a:blip r:embed="rId4"/>
                  <a:stretch/>
                </p:blipFill>
                <p:spPr>
                  <a:xfrm>
                    <a:off x="272880" y="1585800"/>
                    <a:ext cx="4222800" cy="2346480"/>
                  </a:xfrm>
                  <a:prstGeom prst="rect">
                    <a:avLst/>
                  </a:prstGeom>
                  <a:noFill/>
                  <a:ln w="0">
                    <a:noFill/>
                  </a:ln>
                </p:spPr>
              </p:pic>
            </p:oleObj>
          </a:graphicData>
        </a:graphic>
      </p:graphicFrame>
      <p:sp>
        <p:nvSpPr>
          <p:cNvPr id="67" name=""/>
          <p:cNvSpPr/>
          <p:nvPr/>
        </p:nvSpPr>
        <p:spPr>
          <a:xfrm>
            <a:off x="685800" y="3962520"/>
            <a:ext cx="8229600" cy="259056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25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Transmission and distribution lines are failing at an increasing rate</a:t>
            </a:r>
            <a:endParaRPr b="0" lang="en-US" sz="1800" strike="noStrike" u="none">
              <a:solidFill>
                <a:srgbClr val="000000"/>
              </a:solidFill>
              <a:effectLst/>
              <a:uFillTx/>
              <a:latin typeface="Times New Roman"/>
            </a:endParaRPr>
          </a:p>
          <a:p>
            <a:pPr marL="343080" indent="-343080">
              <a:lnSpc>
                <a:spcPct val="125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Grid built for the Industrial economy (99.9%) and </a:t>
            </a:r>
            <a:r>
              <a:rPr b="0" lang="en-US" sz="1800" strike="noStrike" u="sng">
                <a:solidFill>
                  <a:srgbClr val="000000"/>
                </a:solidFill>
                <a:effectLst/>
                <a:uFillTx/>
                <a:latin typeface="Times New Roman"/>
              </a:rPr>
              <a:t>not</a:t>
            </a:r>
            <a:r>
              <a:rPr b="0" lang="en-US" sz="1800" strike="noStrike" u="none">
                <a:solidFill>
                  <a:srgbClr val="000000"/>
                </a:solidFill>
                <a:effectLst/>
                <a:uFillTx/>
                <a:latin typeface="Times New Roman"/>
              </a:rPr>
              <a:t> the Digital economy</a:t>
            </a:r>
            <a:endParaRPr b="0" lang="en-US" sz="1800" strike="noStrike" u="none">
              <a:solidFill>
                <a:srgbClr val="000000"/>
              </a:solidFill>
              <a:effectLst/>
              <a:uFillTx/>
              <a:latin typeface="Times New Roman"/>
            </a:endParaRPr>
          </a:p>
          <a:p>
            <a:pPr marL="343080" indent="-343080">
              <a:lnSpc>
                <a:spcPct val="125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Power disruptions and distortions wreak havoc on technological equipment</a:t>
            </a:r>
            <a:endParaRPr b="0" lang="en-US" sz="1800" strike="noStrike" u="none">
              <a:solidFill>
                <a:srgbClr val="000000"/>
              </a:solidFill>
              <a:effectLst/>
              <a:uFillTx/>
              <a:latin typeface="Times New Roman"/>
            </a:endParaRPr>
          </a:p>
          <a:p>
            <a:pPr marL="343080" indent="-343080">
              <a:lnSpc>
                <a:spcPct val="125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Cost of interruptions is immeasurable for most technology firms</a:t>
            </a:r>
            <a:endParaRPr b="0" lang="en-US" sz="1800" strike="noStrike" u="none">
              <a:solidFill>
                <a:srgbClr val="000000"/>
              </a:solidFill>
              <a:effectLst/>
              <a:uFillTx/>
              <a:latin typeface="Times New Roman"/>
            </a:endParaRPr>
          </a:p>
          <a:p>
            <a:pPr marL="343080" indent="-343080">
              <a:lnSpc>
                <a:spcPct val="125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Electricity demand has been growing at a CAGR of 3%</a:t>
            </a:r>
            <a:endParaRPr b="0" lang="en-US" sz="1800" strike="noStrike" u="none">
              <a:solidFill>
                <a:srgbClr val="000000"/>
              </a:solidFill>
              <a:effectLst/>
              <a:uFillTx/>
              <a:latin typeface="Times New Roman"/>
            </a:endParaRPr>
          </a:p>
        </p:txBody>
      </p:sp>
      <p:sp>
        <p:nvSpPr>
          <p:cNvPr id="68" name=""/>
          <p:cNvSpPr/>
          <p:nvPr/>
        </p:nvSpPr>
        <p:spPr>
          <a:xfrm>
            <a:off x="460440" y="1522800"/>
            <a:ext cx="328752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Declining Summer Capacity for US Power Grid</a:t>
            </a:r>
            <a:endParaRPr b="0" lang="en-US" sz="1200" strike="noStrike" u="none">
              <a:solidFill>
                <a:srgbClr val="000000"/>
              </a:solidFill>
              <a:effectLst/>
              <a:uFillTx/>
              <a:latin typeface="Times New Roman"/>
            </a:endParaRPr>
          </a:p>
        </p:txBody>
      </p:sp>
      <p:sp>
        <p:nvSpPr>
          <p:cNvPr id="69" name=""/>
          <p:cNvSpPr/>
          <p:nvPr/>
        </p:nvSpPr>
        <p:spPr>
          <a:xfrm>
            <a:off x="5078880" y="1522800"/>
            <a:ext cx="3757680" cy="2768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US  Electric Transmission 10-year plans (Miles Added)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
          <p:cNvSpPr/>
          <p:nvPr/>
        </p:nvSpPr>
        <p:spPr>
          <a:xfrm>
            <a:off x="1600200" y="4952880"/>
            <a:ext cx="2057400" cy="12193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Fuel Cost</a:t>
            </a:r>
            <a:endParaRPr b="0" lang="en-US" sz="2400" strike="noStrike" u="none">
              <a:solidFill>
                <a:srgbClr val="000000"/>
              </a:solidFill>
              <a:effectLst/>
              <a:uFillTx/>
              <a:latin typeface="Times New Roman"/>
            </a:endParaRPr>
          </a:p>
        </p:txBody>
      </p:sp>
      <p:sp>
        <p:nvSpPr>
          <p:cNvPr id="71" name=""/>
          <p:cNvSpPr/>
          <p:nvPr/>
        </p:nvSpPr>
        <p:spPr>
          <a:xfrm>
            <a:off x="1600200" y="4299120"/>
            <a:ext cx="2057400" cy="65376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Footprint</a:t>
            </a:r>
            <a:endParaRPr b="0" lang="en-US" sz="2400" strike="noStrike" u="none">
              <a:solidFill>
                <a:srgbClr val="000000"/>
              </a:solidFill>
              <a:effectLst/>
              <a:uFillTx/>
              <a:latin typeface="Times New Roman"/>
            </a:endParaRPr>
          </a:p>
        </p:txBody>
      </p:sp>
      <p:sp>
        <p:nvSpPr>
          <p:cNvPr id="72" name=""/>
          <p:cNvSpPr/>
          <p:nvPr/>
        </p:nvSpPr>
        <p:spPr>
          <a:xfrm>
            <a:off x="1600200" y="3689280"/>
            <a:ext cx="2057400" cy="65412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Quality</a:t>
            </a:r>
            <a:endParaRPr b="0" lang="en-US" sz="2400" strike="noStrike" u="none">
              <a:solidFill>
                <a:srgbClr val="000000"/>
              </a:solidFill>
              <a:effectLst/>
              <a:uFillTx/>
              <a:latin typeface="Times New Roman"/>
            </a:endParaRPr>
          </a:p>
        </p:txBody>
      </p:sp>
      <p:sp>
        <p:nvSpPr>
          <p:cNvPr id="73" name=""/>
          <p:cNvSpPr/>
          <p:nvPr/>
        </p:nvSpPr>
        <p:spPr>
          <a:xfrm>
            <a:off x="1600200" y="3079800"/>
            <a:ext cx="2057400" cy="65412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Reliability</a:t>
            </a:r>
            <a:endParaRPr b="0" lang="en-US" sz="2400" strike="noStrike" u="none">
              <a:solidFill>
                <a:srgbClr val="000000"/>
              </a:solidFill>
              <a:effectLst/>
              <a:uFillTx/>
              <a:latin typeface="Times New Roman"/>
            </a:endParaRPr>
          </a:p>
        </p:txBody>
      </p:sp>
      <p:sp>
        <p:nvSpPr>
          <p:cNvPr id="74"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Today’s Bifurcated Energy Market</a:t>
            </a:r>
            <a:endParaRPr b="1" i="1" lang="en-US" sz="3600" strike="noStrike" u="none">
              <a:solidFill>
                <a:srgbClr val="000000"/>
              </a:solidFill>
              <a:effectLst/>
              <a:uFillTx/>
              <a:latin typeface="Times New Roman"/>
            </a:endParaRPr>
          </a:p>
        </p:txBody>
      </p:sp>
      <p:sp>
        <p:nvSpPr>
          <p:cNvPr id="75" name=""/>
          <p:cNvSpPr/>
          <p:nvPr/>
        </p:nvSpPr>
        <p:spPr>
          <a:xfrm>
            <a:off x="4541760" y="3128040"/>
            <a:ext cx="1935360" cy="520920"/>
          </a:xfrm>
          <a:prstGeom prst="rect">
            <a:avLst/>
          </a:prstGeom>
          <a:solidFill>
            <a:srgbClr val="339966"/>
          </a:solidFill>
          <a:ln w="9360">
            <a:solidFill>
              <a:srgbClr val="000000"/>
            </a:solidFill>
            <a:miter/>
          </a:ln>
        </p:spPr>
        <p:style>
          <a:lnRef idx="0"/>
          <a:fillRef idx="0"/>
          <a:effectRef idx="0"/>
          <a:fontRef idx="minor"/>
        </p:style>
        <p:txBody>
          <a:bodyPr lIns="90000" rIns="90000" tIns="46800" bIns="46800" anchor="ctr">
            <a:spAutoFit/>
          </a:bodyPr>
          <a:p>
            <a:pPr algn="ct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Times New Roman"/>
              </a:rPr>
              <a:t>Fuel Cell</a:t>
            </a:r>
            <a:endParaRPr b="0" lang="en-US" sz="2800" strike="noStrike" u="none">
              <a:solidFill>
                <a:srgbClr val="000000"/>
              </a:solidFill>
              <a:effectLst/>
              <a:uFillTx/>
              <a:latin typeface="Times New Roman"/>
            </a:endParaRPr>
          </a:p>
        </p:txBody>
      </p:sp>
      <p:sp>
        <p:nvSpPr>
          <p:cNvPr id="76" name=""/>
          <p:cNvSpPr/>
          <p:nvPr/>
        </p:nvSpPr>
        <p:spPr>
          <a:xfrm>
            <a:off x="1600200" y="2470320"/>
            <a:ext cx="2057400" cy="65376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Capacity</a:t>
            </a:r>
            <a:endParaRPr b="0" lang="en-US" sz="2400" strike="noStrike" u="none">
              <a:solidFill>
                <a:srgbClr val="000000"/>
              </a:solidFill>
              <a:effectLst/>
              <a:uFillTx/>
              <a:latin typeface="Times New Roman"/>
            </a:endParaRPr>
          </a:p>
        </p:txBody>
      </p:sp>
      <p:sp>
        <p:nvSpPr>
          <p:cNvPr id="77" name=""/>
          <p:cNvSpPr/>
          <p:nvPr/>
        </p:nvSpPr>
        <p:spPr>
          <a:xfrm>
            <a:off x="3657600" y="1860480"/>
            <a:ext cx="380880" cy="3092400"/>
          </a:xfrm>
          <a:custGeom>
            <a:avLst/>
            <a:gdLst>
              <a:gd name="textAreaLeft" fmla="*/ 0 w 380880"/>
              <a:gd name="textAreaRight" fmla="*/ 137520 w 380880"/>
              <a:gd name="textAreaTop" fmla="*/ 80640 h 3092400"/>
              <a:gd name="textAreaBottom" fmla="*/ 3011760 h 30924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5334120" y="4724280"/>
            <a:ext cx="2743200" cy="16765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Price Volatility</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High Risk</a:t>
            </a:r>
            <a:endParaRPr b="0" lang="en-US" sz="2400" strike="noStrike" u="none">
              <a:solidFill>
                <a:srgbClr val="000000"/>
              </a:solidFill>
              <a:effectLst/>
              <a:uFillTx/>
              <a:latin typeface="Times New Roman"/>
            </a:endParaRPr>
          </a:p>
        </p:txBody>
      </p:sp>
      <p:sp>
        <p:nvSpPr>
          <p:cNvPr id="79" name=""/>
          <p:cNvSpPr/>
          <p:nvPr/>
        </p:nvSpPr>
        <p:spPr>
          <a:xfrm>
            <a:off x="4038480" y="5305320"/>
            <a:ext cx="976320" cy="486000"/>
          </a:xfrm>
          <a:prstGeom prst="rightArrow">
            <a:avLst>
              <a:gd name="adj1" fmla="val 50000"/>
              <a:gd name="adj2" fmla="val 50222"/>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1600200" y="1860480"/>
            <a:ext cx="2057400" cy="65412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Times New Roman"/>
              </a:rPr>
              <a:t>Environmental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
          <p:cNvSpPr/>
          <p:nvPr/>
        </p:nvSpPr>
        <p:spPr>
          <a:xfrm>
            <a:off x="0" y="685800"/>
            <a:ext cx="9144000" cy="685800"/>
          </a:xfrm>
          <a:prstGeom prst="rect">
            <a:avLst/>
          </a:prstGeom>
          <a:noFill/>
          <a:ln w="0">
            <a:noFill/>
          </a:ln>
        </p:spPr>
        <p:style>
          <a:lnRef idx="0"/>
          <a:fillRef idx="0"/>
          <a:effectRef idx="0"/>
          <a:fontRef idx="minor"/>
        </p:style>
        <p:txBody>
          <a:bodyPr lIns="90000" rIns="90000" tIns="46800" bIns="46800" anchor="b">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Times New Roman"/>
              </a:rPr>
              <a:t>Current Solutions</a:t>
            </a:r>
            <a:endParaRPr b="0" lang="en-US" sz="3400" strike="noStrike" u="none">
              <a:solidFill>
                <a:srgbClr val="000000"/>
              </a:solidFill>
              <a:effectLst/>
              <a:uFillTx/>
              <a:latin typeface="Times New Roman"/>
            </a:endParaRPr>
          </a:p>
        </p:txBody>
      </p:sp>
      <p:graphicFrame>
        <p:nvGraphicFramePr>
          <p:cNvPr id="82" name=""/>
          <p:cNvGraphicFramePr/>
          <p:nvPr/>
        </p:nvGraphicFramePr>
        <p:xfrm>
          <a:off x="571680" y="1752480"/>
          <a:ext cx="9181800" cy="4648320"/>
        </p:xfrm>
        <a:graphic>
          <a:graphicData uri="http://schemas.openxmlformats.org/presentationml/2006/ole">
            <p:oleObj progId="Word.Document.12" r:id="rId1" spid="">
              <p:embed/>
              <p:pic>
                <p:nvPicPr>
                  <p:cNvPr id="83" name="" descr=""/>
                  <p:cNvPicPr/>
                  <p:nvPr/>
                </p:nvPicPr>
                <p:blipFill>
                  <a:blip r:embed="rId2"/>
                  <a:stretch/>
                </p:blipFill>
                <p:spPr>
                  <a:xfrm>
                    <a:off x="571680" y="1752480"/>
                    <a:ext cx="9181800" cy="4648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Why Fuel Cells?</a:t>
            </a:r>
            <a:endParaRPr b="1" i="1" lang="en-US" sz="3600" strike="noStrike" u="none">
              <a:solidFill>
                <a:srgbClr val="000000"/>
              </a:solidFill>
              <a:effectLst/>
              <a:uFillTx/>
              <a:latin typeface="Times New Roman"/>
            </a:endParaRPr>
          </a:p>
        </p:txBody>
      </p:sp>
      <p:sp>
        <p:nvSpPr>
          <p:cNvPr id="85" name="PlaceHolder 2"/>
          <p:cNvSpPr>
            <a:spLocks noGrp="1"/>
          </p:cNvSpPr>
          <p:nvPr>
            <p:ph/>
          </p:nvPr>
        </p:nvSpPr>
        <p:spPr>
          <a:xfrm>
            <a:off x="380880" y="1752480"/>
            <a:ext cx="6858000" cy="411480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Creates electricity and water through a clean electrochemical reaction </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Efficient conversion of fuel to electricity</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Minimal moving parts increase reliability and reduces maintenance</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Modular, point of use design allows flexibility in sizing, siting, and meeting unforeseen demand increases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9641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2000-12-02T17:02:57Z</dcterms:created>
  <dc:creator>lbawden</dc:creator>
  <dc:description/>
  <dc:language>en-US</dc:language>
  <cp:lastModifiedBy>jberger</cp:lastModifiedBy>
  <cp:lastPrinted>2000-12-15T12:36:19Z</cp:lastPrinted>
  <dcterms:modified xsi:type="dcterms:W3CDTF">2001-01-02T22:58:48Z</dcterms:modified>
  <cp:revision>112</cp:revision>
  <dc:subject/>
  <dc:title>No Slide Title</dc:title>
</cp:coreProperties>
</file>