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948488" cy="92344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8F2956DF-7DA5-4F31-81AD-9D107C0906BC}"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A175619-67DB-4CF1-8641-0DB428E5FC3E}"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DEAFD30-484B-44A6-9DC8-8A23279ABDA1}"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F52879E-AA87-453E-AEE5-5B394FBF6F9D}"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oleObject" Target="../embeddings/oleObject2.bin"/><Relationship Id="rId5" Type="http://schemas.openxmlformats.org/officeDocument/2006/relationships/image" Target="../media/image4.wmf"/><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1895040" y="1752480"/>
            <a:ext cx="5156640" cy="3384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Database System</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Management</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June 2,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6815160" y="6257880"/>
            <a:ext cx="2060640" cy="588960"/>
          </a:xfrm>
          <a:prstGeom prst="rect">
            <a:avLst/>
          </a:prstGeom>
          <a:noFill/>
          <a:ln w="0">
            <a:noFill/>
          </a:ln>
        </p:spPr>
      </p:pic>
      <p:graphicFrame>
        <p:nvGraphicFramePr>
          <p:cNvPr id="16" name=""/>
          <p:cNvGraphicFramePr/>
          <p:nvPr/>
        </p:nvGraphicFramePr>
        <p:xfrm>
          <a:off x="0" y="6114960"/>
          <a:ext cx="2695680" cy="743040"/>
        </p:xfrm>
        <a:graphic>
          <a:graphicData uri="http://schemas.openxmlformats.org/presentationml/2006/ole">
            <p:oleObj r:id="rId2" spid="">
              <p:embed/>
              <p:pic>
                <p:nvPicPr>
                  <p:cNvPr id="17"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380880" y="1447920"/>
            <a:ext cx="8534520" cy="4572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The scope of our review was designed to identify and test key control mechanisms within ENA’s Oracle, Sybase, and Microsoft SQL Server database environment in accordance with the 2000 Business Audit Plan.  Our audit procedures included interviews with key ENA personnel, review and assessment of available policy and procedure documentation and appropriate levels of testing necessary to identify strengths and weaknesses related to the existing control environment.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AA 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Beth Perlman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Ed Hill</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Andrew Parsons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Michael Schultz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Williamson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Cindy Davis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SooLian Irving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Russ Bouwhuis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Jim Ogg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Amy Murphy</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Judy Rose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19"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0" name="" descr=""/>
          <p:cNvPicPr/>
          <p:nvPr/>
        </p:nvPicPr>
        <p:blipFill>
          <a:blip r:embed="rId1"/>
          <a:stretch/>
        </p:blipFill>
        <p:spPr>
          <a:xfrm>
            <a:off x="6815160" y="6257880"/>
            <a:ext cx="2060640" cy="588960"/>
          </a:xfrm>
          <a:prstGeom prst="rect">
            <a:avLst/>
          </a:prstGeom>
          <a:noFill/>
          <a:ln w="0">
            <a:noFill/>
          </a:ln>
        </p:spPr>
      </p:pic>
      <p:sp>
        <p:nvSpPr>
          <p:cNvPr id="21"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Database Management</a:t>
            </a:r>
            <a:br>
              <a:rPr sz="4000"/>
            </a:br>
            <a:endParaRPr b="0" lang="en-US" sz="4000" strike="noStrike" u="none">
              <a:solidFill>
                <a:srgbClr val="000000"/>
              </a:solidFill>
              <a:effectLst/>
              <a:uFillTx/>
              <a:latin typeface="Times New Roman"/>
            </a:endParaRPr>
          </a:p>
        </p:txBody>
      </p:sp>
      <p:graphicFrame>
        <p:nvGraphicFramePr>
          <p:cNvPr id="23" name=""/>
          <p:cNvGraphicFramePr/>
          <p:nvPr/>
        </p:nvGraphicFramePr>
        <p:xfrm>
          <a:off x="0" y="6114960"/>
          <a:ext cx="2695680" cy="743040"/>
        </p:xfrm>
        <a:graphic>
          <a:graphicData uri="http://schemas.openxmlformats.org/presentationml/2006/ole">
            <p:oleObj r:id="rId2" spid="">
              <p:embed/>
              <p:pic>
                <p:nvPicPr>
                  <p:cNvPr id="24"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Database Management Observations </a:t>
            </a:r>
            <a:endParaRPr b="0" lang="en-US" sz="4000" strike="noStrike" u="none">
              <a:solidFill>
                <a:srgbClr val="000000"/>
              </a:solidFill>
              <a:effectLst/>
              <a:uFillTx/>
              <a:latin typeface="Times New Roman"/>
            </a:endParaRPr>
          </a:p>
        </p:txBody>
      </p:sp>
      <p:graphicFrame>
        <p:nvGraphicFramePr>
          <p:cNvPr id="26" name=""/>
          <p:cNvGraphicFramePr/>
          <p:nvPr/>
        </p:nvGraphicFramePr>
        <p:xfrm>
          <a:off x="533520" y="1371600"/>
          <a:ext cx="8162640" cy="6477120"/>
        </p:xfrm>
        <a:graphic>
          <a:graphicData uri="http://schemas.openxmlformats.org/presentationml/2006/ole">
            <p:oleObj progId="Word.Document.12" r:id="rId1" spid="">
              <p:embed/>
              <p:pic>
                <p:nvPicPr>
                  <p:cNvPr id="27" name="" descr=""/>
                  <p:cNvPicPr/>
                  <p:nvPr/>
                </p:nvPicPr>
                <p:blipFill>
                  <a:blip r:embed="rId2"/>
                  <a:stretch/>
                </p:blipFill>
                <p:spPr>
                  <a:xfrm>
                    <a:off x="533520" y="1371600"/>
                    <a:ext cx="8162640" cy="6477120"/>
                  </a:xfrm>
                  <a:prstGeom prst="rect">
                    <a:avLst/>
                  </a:prstGeom>
                  <a:noFill/>
                  <a:ln w="0">
                    <a:noFill/>
                  </a:ln>
                </p:spPr>
              </p:pic>
            </p:oleObj>
          </a:graphicData>
        </a:graphic>
      </p:graphicFrame>
      <p:sp>
        <p:nvSpPr>
          <p:cNvPr id="28"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29"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0" name="" descr=""/>
          <p:cNvPicPr/>
          <p:nvPr/>
        </p:nvPicPr>
        <p:blipFill>
          <a:blip r:embed="rId3"/>
          <a:stretch/>
        </p:blipFill>
        <p:spPr>
          <a:xfrm>
            <a:off x="6815160" y="6257880"/>
            <a:ext cx="2060640" cy="588960"/>
          </a:xfrm>
          <a:prstGeom prst="rect">
            <a:avLst/>
          </a:prstGeom>
          <a:noFill/>
          <a:ln w="0">
            <a:noFill/>
          </a:ln>
        </p:spPr>
      </p:pic>
      <p:graphicFrame>
        <p:nvGraphicFramePr>
          <p:cNvPr id="31" name=""/>
          <p:cNvGraphicFramePr/>
          <p:nvPr/>
        </p:nvGraphicFramePr>
        <p:xfrm>
          <a:off x="0" y="6172200"/>
          <a:ext cx="2695680" cy="685800"/>
        </p:xfrm>
        <a:graphic>
          <a:graphicData uri="http://schemas.openxmlformats.org/presentationml/2006/ole">
            <p:oleObj r:id="rId4" spid="">
              <p:embed/>
              <p:pic>
                <p:nvPicPr>
                  <p:cNvPr id="32" name="" descr=""/>
                  <p:cNvPicPr/>
                  <p:nvPr/>
                </p:nvPicPr>
                <p:blipFill>
                  <a:blip r:embed="rId5"/>
                  <a:stretch/>
                </p:blipFill>
                <p:spPr>
                  <a:xfrm>
                    <a:off x="0" y="6172200"/>
                    <a:ext cx="2695680" cy="685800"/>
                  </a:xfrm>
                  <a:prstGeom prst="rect">
                    <a:avLst/>
                  </a:prstGeom>
                  <a:noFill/>
                  <a:ln w="0">
                    <a:noFill/>
                  </a:ln>
                </p:spPr>
              </p:pic>
            </p:oleObj>
          </a:graphicData>
        </a:graphic>
      </p:graphicFrame>
      <p:sp>
        <p:nvSpPr>
          <p:cNvPr id="33" name=""/>
          <p:cNvSpPr/>
          <p:nvPr/>
        </p:nvSpPr>
        <p:spPr>
          <a:xfrm>
            <a:off x="685800" y="1828800"/>
            <a:ext cx="33012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Times New Roman"/>
              </a:rPr>
              <a:t>A</a:t>
            </a:r>
            <a:endParaRPr b="0" lang="en-US" sz="1600" strike="noStrike" u="none">
              <a:solidFill>
                <a:srgbClr val="000000"/>
              </a:solidFill>
              <a:effectLst/>
              <a:uFillTx/>
              <a:latin typeface="Times New Roman"/>
            </a:endParaRPr>
          </a:p>
        </p:txBody>
      </p:sp>
      <p:sp>
        <p:nvSpPr>
          <p:cNvPr id="34" name=""/>
          <p:cNvSpPr/>
          <p:nvPr/>
        </p:nvSpPr>
        <p:spPr>
          <a:xfrm>
            <a:off x="687240" y="3429000"/>
            <a:ext cx="31608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Times New Roman"/>
              </a:rPr>
              <a:t>B</a:t>
            </a:r>
            <a:endParaRPr b="0" lang="en-US" sz="1600" strike="noStrike" u="none">
              <a:solidFill>
                <a:srgbClr val="000000"/>
              </a:solidFill>
              <a:effectLst/>
              <a:uFillTx/>
              <a:latin typeface="Times New Roman"/>
            </a:endParaRPr>
          </a:p>
        </p:txBody>
      </p:sp>
      <p:sp>
        <p:nvSpPr>
          <p:cNvPr id="35" name=""/>
          <p:cNvSpPr/>
          <p:nvPr/>
        </p:nvSpPr>
        <p:spPr>
          <a:xfrm>
            <a:off x="687240" y="4724280"/>
            <a:ext cx="3272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Times New Roman"/>
              </a:rPr>
              <a:t>C</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Database Management</a:t>
            </a:r>
            <a:endParaRPr b="0" lang="en-US" sz="4000" strike="noStrike" u="none">
              <a:solidFill>
                <a:srgbClr val="000000"/>
              </a:solidFill>
              <a:effectLst/>
              <a:uFillTx/>
              <a:latin typeface="Times New Roman"/>
            </a:endParaRPr>
          </a:p>
        </p:txBody>
      </p:sp>
      <p:sp>
        <p:nvSpPr>
          <p:cNvPr id="37"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38"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9" name="" descr=""/>
          <p:cNvPicPr/>
          <p:nvPr/>
        </p:nvPicPr>
        <p:blipFill>
          <a:blip r:embed="rId1"/>
          <a:stretch/>
        </p:blipFill>
        <p:spPr>
          <a:xfrm>
            <a:off x="6815160" y="6257880"/>
            <a:ext cx="2060640" cy="588960"/>
          </a:xfrm>
          <a:prstGeom prst="rect">
            <a:avLst/>
          </a:prstGeom>
          <a:noFill/>
          <a:ln w="0">
            <a:noFill/>
          </a:ln>
        </p:spPr>
      </p:pic>
      <p:graphicFrame>
        <p:nvGraphicFramePr>
          <p:cNvPr id="40" name=""/>
          <p:cNvGraphicFramePr/>
          <p:nvPr/>
        </p:nvGraphicFramePr>
        <p:xfrm>
          <a:off x="0" y="6172200"/>
          <a:ext cx="2695680" cy="685800"/>
        </p:xfrm>
        <a:graphic>
          <a:graphicData uri="http://schemas.openxmlformats.org/presentationml/2006/ole">
            <p:oleObj r:id="rId2" spid="">
              <p:embed/>
              <p:pic>
                <p:nvPicPr>
                  <p:cNvPr id="41" name="" descr=""/>
                  <p:cNvPicPr/>
                  <p:nvPr/>
                </p:nvPicPr>
                <p:blipFill>
                  <a:blip r:embed="rId3"/>
                  <a:stretch/>
                </p:blipFill>
                <p:spPr>
                  <a:xfrm>
                    <a:off x="0" y="6172200"/>
                    <a:ext cx="2695680" cy="685800"/>
                  </a:xfrm>
                  <a:prstGeom prst="rect">
                    <a:avLst/>
                  </a:prstGeom>
                  <a:noFill/>
                  <a:ln w="0">
                    <a:noFill/>
                  </a:ln>
                </p:spPr>
              </p:pic>
            </p:oleObj>
          </a:graphicData>
        </a:graphic>
      </p:graphicFrame>
      <p:graphicFrame>
        <p:nvGraphicFramePr>
          <p:cNvPr id="42" name=""/>
          <p:cNvGraphicFramePr/>
          <p:nvPr/>
        </p:nvGraphicFramePr>
        <p:xfrm>
          <a:off x="533520" y="1523880"/>
          <a:ext cx="8001000" cy="4800600"/>
        </p:xfrm>
        <a:graphic>
          <a:graphicData uri="http://schemas.openxmlformats.org/presentationml/2006/ole">
            <p:oleObj r:id="rId4" spid="">
              <p:embed/>
              <p:pic>
                <p:nvPicPr>
                  <p:cNvPr id="43" name="" descr=""/>
                  <p:cNvPicPr/>
                  <p:nvPr/>
                </p:nvPicPr>
                <p:blipFill>
                  <a:blip r:embed="rId5"/>
                  <a:stretch/>
                </p:blipFill>
                <p:spPr>
                  <a:xfrm>
                    <a:off x="533520" y="1523880"/>
                    <a:ext cx="8001000" cy="4800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821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Cindy Davis</cp:lastModifiedBy>
  <cp:lastPrinted>2000-08-18T13:16:42Z</cp:lastPrinted>
  <dcterms:modified xsi:type="dcterms:W3CDTF">2000-08-18T13:19:46Z</dcterms:modified>
  <cp:revision>57</cp:revision>
  <dc:subject/>
  <dc:title>No Slide Title</dc:title>
</cp:coreProperties>
</file>