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81D235-B914-4790-81D5-AAE55D774F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A25A1E-5148-4A3F-AA3D-4FCE091E14C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Energy Solutions (CES) LLC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Holds exclusive license on NOxTech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owned by EGM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marketing, structuring &amp; commodities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owned by Mitsui-Babcock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Expertise in boilers/process/manufacturing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implementation on all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Ultimately provides performance guarantees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Paid $2.25 mm + $1 mm of future development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be vehicle for other technologies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Transaction Summary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80880" y="144792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Phase 1: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MW test in Scotland on TVA 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Off-ramp for TVA and/or EGM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for July 28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pays for full cost of test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Phase 2: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 MW demo at Kingston 9 (November 2001)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Mitsui-Babcock implementer for design, engineering &amp; manufacturing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pays for full cost of demo (whether it is successful or not)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by TVA in Q4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NOxTech process performance guarantee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 completed in Q1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receives performance bonus based on SCR avoided cost (if successful)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EGM profit on first demo = $3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2 demo for each of three TVA Groups of identical boilers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Transaction Summary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80880" y="144792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Phase 3: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option to purchase additional units within TVA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Identical units (typically 3 or 4 other units) in each TVA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must notify EGM within 90 days of Phase 2 completion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not compelled to install Phase 3 units if Phase 2 not successful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pays full cost of installation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cost estimates from Phase 2 demo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3 units identical to Phase 2 demo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process performance guarantee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utilizes performance from Phase 2 as indicator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potential units = 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Units installed over 2-3 years in outages set by TVA with 8 months notice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receives performance bonus based on SCR avoided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EGM profit on all units = $20-$30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EGM profit = $0.5 million per unit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reimbursable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EGM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 delays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Damages: $7000/day; maximum of $1MM/unit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Back-to-back with Mitsui-Babcock (MB)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bond with MB for 100% of damages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guarantee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performance guarantee on NOxTech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Pressure part guarantee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Back-to-back with Mitsui-Babcock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Damages; maximum of $600,000/unit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bond with MB for 100% of liquidated damages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bond with Mitsui-Babcock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 million on first demo unit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 of contract value for subsequent units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Covers all Mitsui-Babcock guarantees &amp; warranties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(Cost &amp; Delays)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manages all 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bears all construction risks (cost and delays)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risk to EGM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(NOxTech patent)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CES LLC holds “Freedom to Operate Opinion”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400 patents reviewed by McCutcheon Doyle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low risk of infringement (1%)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Damages limited to “lost profits” of other patent 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Lost profits likely calculated as lost royalties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Reasonable royalty of $0.2 to $2 million per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 million Intellectual Property indemnity to TVA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“Probable” intellectual property exposure less than $1 million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Outlook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21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with other EGM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“Allowance peakers”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Create/fill L-T allowance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Fuels: coal &amp; gas (used in NOxTech process)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Acquire/develop/commercialize other technologies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NOx, SO2, Mercury and Particulate Matter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improvements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CES market opportunity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SIP Call =  $200 million (2002-2004)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vehicle/mechanism to capture full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FASB 125/140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IPO/Private placement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2001-07-18T20:04:41Z</dcterms:created>
  <dc:creator>saffelt</dc:creator>
  <dc:description/>
  <dc:language>en-US</dc:language>
  <cp:lastModifiedBy>saffelt</cp:lastModifiedBy>
  <dcterms:modified xsi:type="dcterms:W3CDTF">2001-07-19T16:19:47Z</dcterms:modified>
  <cp:revision>18</cp:revision>
  <dc:subject/>
  <dc:title>Clean Energy Solutions (CES) LLC</dc:title>
</cp:coreProperties>
</file>