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5881680"/>
            <a:ext cx="9144000" cy="976320"/>
          </a:xfrm>
          <a:prstGeom prst="rect">
            <a:avLst/>
          </a:prstGeom>
          <a:solidFill>
            <a:srgbClr val="0b3d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0" y="6221520"/>
            <a:ext cx="6629400" cy="163440"/>
          </a:xfrm>
          <a:prstGeom prst="rect">
            <a:avLst/>
          </a:prstGeom>
          <a:gradFill rotWithShape="0">
            <a:gsLst>
              <a:gs pos="0">
                <a:srgbClr val="0b3d90"/>
              </a:gs>
              <a:gs pos="100000">
                <a:srgbClr val="af1a1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7537320" y="5931000"/>
            <a:ext cx="1324080" cy="67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690120" y="382680"/>
            <a:ext cx="7775640" cy="72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i="1" lang="en-US" sz="27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685800" y="1714320"/>
            <a:ext cx="7772400" cy="404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49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49"/>
              </a:spcBef>
              <a:buClr>
                <a:srgbClr val="fd9d12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b3d9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"/>
          <p:cNvGrpSpPr/>
          <p:nvPr/>
        </p:nvGrpSpPr>
        <p:grpSpPr>
          <a:xfrm>
            <a:off x="2000160" y="2322360"/>
            <a:ext cx="4281480" cy="932040"/>
            <a:chOff x="2000160" y="2322360"/>
            <a:chExt cx="4281480" cy="932040"/>
          </a:xfrm>
        </p:grpSpPr>
        <p:sp>
          <p:nvSpPr>
            <p:cNvPr id="7" name=""/>
            <p:cNvSpPr/>
            <p:nvPr/>
          </p:nvSpPr>
          <p:spPr>
            <a:xfrm>
              <a:off x="2000160" y="2322360"/>
              <a:ext cx="718200" cy="921600"/>
            </a:xfrm>
            <a:custGeom>
              <a:avLst/>
              <a:gdLst/>
              <a:ahLst/>
              <a:rect l="l" t="t" r="r" b="b"/>
              <a:pathLst>
                <a:path w="1172" h="1335">
                  <a:moveTo>
                    <a:pt x="0" y="1335"/>
                  </a:moveTo>
                  <a:lnTo>
                    <a:pt x="404" y="1335"/>
                  </a:lnTo>
                  <a:lnTo>
                    <a:pt x="449" y="1333"/>
                  </a:lnTo>
                  <a:lnTo>
                    <a:pt x="493" y="1331"/>
                  </a:lnTo>
                  <a:lnTo>
                    <a:pt x="535" y="1327"/>
                  </a:lnTo>
                  <a:lnTo>
                    <a:pt x="577" y="1322"/>
                  </a:lnTo>
                  <a:lnTo>
                    <a:pt x="617" y="1314"/>
                  </a:lnTo>
                  <a:lnTo>
                    <a:pt x="658" y="1306"/>
                  </a:lnTo>
                  <a:lnTo>
                    <a:pt x="696" y="1295"/>
                  </a:lnTo>
                  <a:lnTo>
                    <a:pt x="733" y="1283"/>
                  </a:lnTo>
                  <a:lnTo>
                    <a:pt x="769" y="1270"/>
                  </a:lnTo>
                  <a:lnTo>
                    <a:pt x="804" y="1254"/>
                  </a:lnTo>
                  <a:lnTo>
                    <a:pt x="836" y="1239"/>
                  </a:lnTo>
                  <a:lnTo>
                    <a:pt x="867" y="1220"/>
                  </a:lnTo>
                  <a:lnTo>
                    <a:pt x="898" y="1201"/>
                  </a:lnTo>
                  <a:lnTo>
                    <a:pt x="926" y="1180"/>
                  </a:lnTo>
                  <a:lnTo>
                    <a:pt x="953" y="1157"/>
                  </a:lnTo>
                  <a:lnTo>
                    <a:pt x="980" y="1134"/>
                  </a:lnTo>
                  <a:lnTo>
                    <a:pt x="1001" y="1111"/>
                  </a:lnTo>
                  <a:lnTo>
                    <a:pt x="1022" y="1086"/>
                  </a:lnTo>
                  <a:lnTo>
                    <a:pt x="1043" y="1059"/>
                  </a:lnTo>
                  <a:lnTo>
                    <a:pt x="1061" y="1032"/>
                  </a:lnTo>
                  <a:lnTo>
                    <a:pt x="1078" y="1003"/>
                  </a:lnTo>
                  <a:lnTo>
                    <a:pt x="1095" y="974"/>
                  </a:lnTo>
                  <a:lnTo>
                    <a:pt x="1109" y="944"/>
                  </a:lnTo>
                  <a:lnTo>
                    <a:pt x="1122" y="913"/>
                  </a:lnTo>
                  <a:lnTo>
                    <a:pt x="1134" y="880"/>
                  </a:lnTo>
                  <a:lnTo>
                    <a:pt x="1143" y="848"/>
                  </a:lnTo>
                  <a:lnTo>
                    <a:pt x="1153" y="813"/>
                  </a:lnTo>
                  <a:lnTo>
                    <a:pt x="1160" y="777"/>
                  </a:lnTo>
                  <a:lnTo>
                    <a:pt x="1166" y="740"/>
                  </a:lnTo>
                  <a:lnTo>
                    <a:pt x="1170" y="704"/>
                  </a:lnTo>
                  <a:lnTo>
                    <a:pt x="1172" y="665"/>
                  </a:lnTo>
                  <a:lnTo>
                    <a:pt x="1172" y="627"/>
                  </a:lnTo>
                  <a:lnTo>
                    <a:pt x="1172" y="594"/>
                  </a:lnTo>
                  <a:lnTo>
                    <a:pt x="1170" y="562"/>
                  </a:lnTo>
                  <a:lnTo>
                    <a:pt x="1166" y="529"/>
                  </a:lnTo>
                  <a:lnTo>
                    <a:pt x="1160" y="498"/>
                  </a:lnTo>
                  <a:lnTo>
                    <a:pt x="1155" y="468"/>
                  </a:lnTo>
                  <a:lnTo>
                    <a:pt x="1147" y="437"/>
                  </a:lnTo>
                  <a:lnTo>
                    <a:pt x="1137" y="408"/>
                  </a:lnTo>
                  <a:lnTo>
                    <a:pt x="1128" y="381"/>
                  </a:lnTo>
                  <a:lnTo>
                    <a:pt x="1116" y="353"/>
                  </a:lnTo>
                  <a:lnTo>
                    <a:pt x="1103" y="328"/>
                  </a:lnTo>
                  <a:lnTo>
                    <a:pt x="1089" y="301"/>
                  </a:lnTo>
                  <a:lnTo>
                    <a:pt x="1074" y="278"/>
                  </a:lnTo>
                  <a:lnTo>
                    <a:pt x="1057" y="253"/>
                  </a:lnTo>
                  <a:lnTo>
                    <a:pt x="1040" y="230"/>
                  </a:lnTo>
                  <a:lnTo>
                    <a:pt x="1020" y="209"/>
                  </a:lnTo>
                  <a:lnTo>
                    <a:pt x="1001" y="188"/>
                  </a:lnTo>
                  <a:lnTo>
                    <a:pt x="976" y="165"/>
                  </a:lnTo>
                  <a:lnTo>
                    <a:pt x="949" y="144"/>
                  </a:lnTo>
                  <a:lnTo>
                    <a:pt x="922" y="124"/>
                  </a:lnTo>
                  <a:lnTo>
                    <a:pt x="894" y="105"/>
                  </a:lnTo>
                  <a:lnTo>
                    <a:pt x="863" y="88"/>
                  </a:lnTo>
                  <a:lnTo>
                    <a:pt x="830" y="73"/>
                  </a:lnTo>
                  <a:lnTo>
                    <a:pt x="798" y="59"/>
                  </a:lnTo>
                  <a:lnTo>
                    <a:pt x="763" y="46"/>
                  </a:lnTo>
                  <a:lnTo>
                    <a:pt x="727" y="34"/>
                  </a:lnTo>
                  <a:lnTo>
                    <a:pt x="688" y="25"/>
                  </a:lnTo>
                  <a:lnTo>
                    <a:pt x="650" y="17"/>
                  </a:lnTo>
                  <a:lnTo>
                    <a:pt x="610" y="11"/>
                  </a:lnTo>
                  <a:lnTo>
                    <a:pt x="568" y="5"/>
                  </a:lnTo>
                  <a:lnTo>
                    <a:pt x="525" y="2"/>
                  </a:lnTo>
                  <a:lnTo>
                    <a:pt x="481" y="0"/>
                  </a:lnTo>
                  <a:lnTo>
                    <a:pt x="435" y="0"/>
                  </a:lnTo>
                  <a:lnTo>
                    <a:pt x="0" y="0"/>
                  </a:lnTo>
                  <a:lnTo>
                    <a:pt x="0" y="1335"/>
                  </a:lnTo>
                  <a:close/>
                  <a:moveTo>
                    <a:pt x="945" y="623"/>
                  </a:moveTo>
                  <a:lnTo>
                    <a:pt x="945" y="658"/>
                  </a:lnTo>
                  <a:lnTo>
                    <a:pt x="944" y="692"/>
                  </a:lnTo>
                  <a:lnTo>
                    <a:pt x="942" y="725"/>
                  </a:lnTo>
                  <a:lnTo>
                    <a:pt x="938" y="758"/>
                  </a:lnTo>
                  <a:lnTo>
                    <a:pt x="932" y="788"/>
                  </a:lnTo>
                  <a:lnTo>
                    <a:pt x="926" y="817"/>
                  </a:lnTo>
                  <a:lnTo>
                    <a:pt x="921" y="846"/>
                  </a:lnTo>
                  <a:lnTo>
                    <a:pt x="913" y="873"/>
                  </a:lnTo>
                  <a:lnTo>
                    <a:pt x="903" y="899"/>
                  </a:lnTo>
                  <a:lnTo>
                    <a:pt x="894" y="924"/>
                  </a:lnTo>
                  <a:lnTo>
                    <a:pt x="882" y="947"/>
                  </a:lnTo>
                  <a:lnTo>
                    <a:pt x="871" y="970"/>
                  </a:lnTo>
                  <a:lnTo>
                    <a:pt x="857" y="992"/>
                  </a:lnTo>
                  <a:lnTo>
                    <a:pt x="842" y="1013"/>
                  </a:lnTo>
                  <a:lnTo>
                    <a:pt x="827" y="1032"/>
                  </a:lnTo>
                  <a:lnTo>
                    <a:pt x="811" y="1051"/>
                  </a:lnTo>
                  <a:lnTo>
                    <a:pt x="792" y="1066"/>
                  </a:lnTo>
                  <a:lnTo>
                    <a:pt x="775" y="1084"/>
                  </a:lnTo>
                  <a:lnTo>
                    <a:pt x="754" y="1099"/>
                  </a:lnTo>
                  <a:lnTo>
                    <a:pt x="734" y="1112"/>
                  </a:lnTo>
                  <a:lnTo>
                    <a:pt x="711" y="1124"/>
                  </a:lnTo>
                  <a:lnTo>
                    <a:pt x="688" y="1136"/>
                  </a:lnTo>
                  <a:lnTo>
                    <a:pt x="665" y="1147"/>
                  </a:lnTo>
                  <a:lnTo>
                    <a:pt x="640" y="1157"/>
                  </a:lnTo>
                  <a:lnTo>
                    <a:pt x="614" y="1164"/>
                  </a:lnTo>
                  <a:lnTo>
                    <a:pt x="587" y="1172"/>
                  </a:lnTo>
                  <a:lnTo>
                    <a:pt x="558" y="1178"/>
                  </a:lnTo>
                  <a:lnTo>
                    <a:pt x="527" y="1182"/>
                  </a:lnTo>
                  <a:lnTo>
                    <a:pt x="498" y="1185"/>
                  </a:lnTo>
                  <a:lnTo>
                    <a:pt x="466" y="1189"/>
                  </a:lnTo>
                  <a:lnTo>
                    <a:pt x="433" y="1191"/>
                  </a:lnTo>
                  <a:lnTo>
                    <a:pt x="399" y="1191"/>
                  </a:lnTo>
                  <a:lnTo>
                    <a:pt x="201" y="1191"/>
                  </a:lnTo>
                  <a:lnTo>
                    <a:pt x="201" y="142"/>
                  </a:lnTo>
                  <a:lnTo>
                    <a:pt x="439" y="142"/>
                  </a:lnTo>
                  <a:lnTo>
                    <a:pt x="470" y="144"/>
                  </a:lnTo>
                  <a:lnTo>
                    <a:pt x="500" y="144"/>
                  </a:lnTo>
                  <a:lnTo>
                    <a:pt x="529" y="147"/>
                  </a:lnTo>
                  <a:lnTo>
                    <a:pt x="556" y="151"/>
                  </a:lnTo>
                  <a:lnTo>
                    <a:pt x="585" y="155"/>
                  </a:lnTo>
                  <a:lnTo>
                    <a:pt x="610" y="161"/>
                  </a:lnTo>
                  <a:lnTo>
                    <a:pt x="637" y="167"/>
                  </a:lnTo>
                  <a:lnTo>
                    <a:pt x="660" y="174"/>
                  </a:lnTo>
                  <a:lnTo>
                    <a:pt x="685" y="184"/>
                  </a:lnTo>
                  <a:lnTo>
                    <a:pt x="706" y="193"/>
                  </a:lnTo>
                  <a:lnTo>
                    <a:pt x="729" y="205"/>
                  </a:lnTo>
                  <a:lnTo>
                    <a:pt x="748" y="216"/>
                  </a:lnTo>
                  <a:lnTo>
                    <a:pt x="769" y="228"/>
                  </a:lnTo>
                  <a:lnTo>
                    <a:pt x="788" y="243"/>
                  </a:lnTo>
                  <a:lnTo>
                    <a:pt x="805" y="257"/>
                  </a:lnTo>
                  <a:lnTo>
                    <a:pt x="823" y="274"/>
                  </a:lnTo>
                  <a:lnTo>
                    <a:pt x="836" y="289"/>
                  </a:lnTo>
                  <a:lnTo>
                    <a:pt x="851" y="305"/>
                  </a:lnTo>
                  <a:lnTo>
                    <a:pt x="863" y="324"/>
                  </a:lnTo>
                  <a:lnTo>
                    <a:pt x="876" y="341"/>
                  </a:lnTo>
                  <a:lnTo>
                    <a:pt x="888" y="360"/>
                  </a:lnTo>
                  <a:lnTo>
                    <a:pt x="898" y="381"/>
                  </a:lnTo>
                  <a:lnTo>
                    <a:pt x="907" y="401"/>
                  </a:lnTo>
                  <a:lnTo>
                    <a:pt x="915" y="424"/>
                  </a:lnTo>
                  <a:lnTo>
                    <a:pt x="922" y="445"/>
                  </a:lnTo>
                  <a:lnTo>
                    <a:pt x="928" y="468"/>
                  </a:lnTo>
                  <a:lnTo>
                    <a:pt x="934" y="493"/>
                  </a:lnTo>
                  <a:lnTo>
                    <a:pt x="938" y="518"/>
                  </a:lnTo>
                  <a:lnTo>
                    <a:pt x="942" y="543"/>
                  </a:lnTo>
                  <a:lnTo>
                    <a:pt x="944" y="568"/>
                  </a:lnTo>
                  <a:lnTo>
                    <a:pt x="945" y="594"/>
                  </a:lnTo>
                  <a:lnTo>
                    <a:pt x="945" y="62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569760" y="2505960"/>
              <a:ext cx="617040" cy="738000"/>
            </a:xfrm>
            <a:custGeom>
              <a:avLst/>
              <a:gdLst/>
              <a:ahLst/>
              <a:rect l="l" t="t" r="r" b="b"/>
              <a:pathLst>
                <a:path w="1007" h="1069">
                  <a:moveTo>
                    <a:pt x="823" y="0"/>
                  </a:moveTo>
                  <a:lnTo>
                    <a:pt x="823" y="751"/>
                  </a:lnTo>
                  <a:lnTo>
                    <a:pt x="161" y="0"/>
                  </a:lnTo>
                  <a:lnTo>
                    <a:pt x="0" y="0"/>
                  </a:lnTo>
                  <a:lnTo>
                    <a:pt x="0" y="1069"/>
                  </a:lnTo>
                  <a:lnTo>
                    <a:pt x="184" y="1069"/>
                  </a:lnTo>
                  <a:lnTo>
                    <a:pt x="184" y="319"/>
                  </a:lnTo>
                  <a:lnTo>
                    <a:pt x="844" y="1069"/>
                  </a:lnTo>
                  <a:lnTo>
                    <a:pt x="1007" y="1069"/>
                  </a:lnTo>
                  <a:lnTo>
                    <a:pt x="1007" y="0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4409640" y="2503080"/>
              <a:ext cx="395280" cy="740880"/>
            </a:xfrm>
            <a:custGeom>
              <a:avLst/>
              <a:gdLst/>
              <a:ahLst/>
              <a:rect l="l" t="t" r="r" b="b"/>
              <a:pathLst>
                <a:path w="645" h="1073">
                  <a:moveTo>
                    <a:pt x="190" y="952"/>
                  </a:moveTo>
                  <a:lnTo>
                    <a:pt x="190" y="582"/>
                  </a:lnTo>
                  <a:lnTo>
                    <a:pt x="570" y="582"/>
                  </a:lnTo>
                  <a:lnTo>
                    <a:pt x="570" y="463"/>
                  </a:lnTo>
                  <a:lnTo>
                    <a:pt x="190" y="463"/>
                  </a:lnTo>
                  <a:lnTo>
                    <a:pt x="190" y="121"/>
                  </a:lnTo>
                  <a:lnTo>
                    <a:pt x="577" y="121"/>
                  </a:lnTo>
                  <a:lnTo>
                    <a:pt x="577" y="0"/>
                  </a:lnTo>
                  <a:lnTo>
                    <a:pt x="0" y="0"/>
                  </a:lnTo>
                  <a:lnTo>
                    <a:pt x="0" y="1073"/>
                  </a:lnTo>
                  <a:lnTo>
                    <a:pt x="645" y="1073"/>
                  </a:lnTo>
                  <a:lnTo>
                    <a:pt x="645" y="952"/>
                  </a:lnTo>
                  <a:lnTo>
                    <a:pt x="190" y="9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928040" y="2487240"/>
              <a:ext cx="637200" cy="767160"/>
            </a:xfrm>
            <a:custGeom>
              <a:avLst/>
              <a:gdLst/>
              <a:ahLst/>
              <a:rect l="l" t="t" r="r" b="b"/>
              <a:pathLst>
                <a:path w="1040" h="1111">
                  <a:moveTo>
                    <a:pt x="829" y="597"/>
                  </a:moveTo>
                  <a:lnTo>
                    <a:pt x="829" y="937"/>
                  </a:lnTo>
                  <a:lnTo>
                    <a:pt x="806" y="944"/>
                  </a:lnTo>
                  <a:lnTo>
                    <a:pt x="783" y="950"/>
                  </a:lnTo>
                  <a:lnTo>
                    <a:pt x="756" y="956"/>
                  </a:lnTo>
                  <a:lnTo>
                    <a:pt x="731" y="960"/>
                  </a:lnTo>
                  <a:lnTo>
                    <a:pt x="704" y="964"/>
                  </a:lnTo>
                  <a:lnTo>
                    <a:pt x="675" y="966"/>
                  </a:lnTo>
                  <a:lnTo>
                    <a:pt x="647" y="966"/>
                  </a:lnTo>
                  <a:lnTo>
                    <a:pt x="616" y="966"/>
                  </a:lnTo>
                  <a:lnTo>
                    <a:pt x="599" y="966"/>
                  </a:lnTo>
                  <a:lnTo>
                    <a:pt x="579" y="964"/>
                  </a:lnTo>
                  <a:lnTo>
                    <a:pt x="562" y="962"/>
                  </a:lnTo>
                  <a:lnTo>
                    <a:pt x="545" y="958"/>
                  </a:lnTo>
                  <a:lnTo>
                    <a:pt x="510" y="948"/>
                  </a:lnTo>
                  <a:lnTo>
                    <a:pt x="474" y="935"/>
                  </a:lnTo>
                  <a:lnTo>
                    <a:pt x="441" y="918"/>
                  </a:lnTo>
                  <a:lnTo>
                    <a:pt x="409" y="898"/>
                  </a:lnTo>
                  <a:lnTo>
                    <a:pt x="378" y="875"/>
                  </a:lnTo>
                  <a:lnTo>
                    <a:pt x="349" y="849"/>
                  </a:lnTo>
                  <a:lnTo>
                    <a:pt x="328" y="827"/>
                  </a:lnTo>
                  <a:lnTo>
                    <a:pt x="307" y="801"/>
                  </a:lnTo>
                  <a:lnTo>
                    <a:pt x="288" y="770"/>
                  </a:lnTo>
                  <a:lnTo>
                    <a:pt x="269" y="735"/>
                  </a:lnTo>
                  <a:lnTo>
                    <a:pt x="261" y="716"/>
                  </a:lnTo>
                  <a:lnTo>
                    <a:pt x="253" y="697"/>
                  </a:lnTo>
                  <a:lnTo>
                    <a:pt x="246" y="676"/>
                  </a:lnTo>
                  <a:lnTo>
                    <a:pt x="240" y="653"/>
                  </a:lnTo>
                  <a:lnTo>
                    <a:pt x="236" y="630"/>
                  </a:lnTo>
                  <a:lnTo>
                    <a:pt x="232" y="605"/>
                  </a:lnTo>
                  <a:lnTo>
                    <a:pt x="230" y="580"/>
                  </a:lnTo>
                  <a:lnTo>
                    <a:pt x="230" y="553"/>
                  </a:lnTo>
                  <a:lnTo>
                    <a:pt x="232" y="511"/>
                  </a:lnTo>
                  <a:lnTo>
                    <a:pt x="236" y="469"/>
                  </a:lnTo>
                  <a:lnTo>
                    <a:pt x="242" y="449"/>
                  </a:lnTo>
                  <a:lnTo>
                    <a:pt x="246" y="430"/>
                  </a:lnTo>
                  <a:lnTo>
                    <a:pt x="251" y="411"/>
                  </a:lnTo>
                  <a:lnTo>
                    <a:pt x="259" y="392"/>
                  </a:lnTo>
                  <a:lnTo>
                    <a:pt x="267" y="375"/>
                  </a:lnTo>
                  <a:lnTo>
                    <a:pt x="274" y="357"/>
                  </a:lnTo>
                  <a:lnTo>
                    <a:pt x="284" y="340"/>
                  </a:lnTo>
                  <a:lnTo>
                    <a:pt x="294" y="323"/>
                  </a:lnTo>
                  <a:lnTo>
                    <a:pt x="305" y="307"/>
                  </a:lnTo>
                  <a:lnTo>
                    <a:pt x="317" y="292"/>
                  </a:lnTo>
                  <a:lnTo>
                    <a:pt x="330" y="277"/>
                  </a:lnTo>
                  <a:lnTo>
                    <a:pt x="343" y="263"/>
                  </a:lnTo>
                  <a:lnTo>
                    <a:pt x="357" y="250"/>
                  </a:lnTo>
                  <a:lnTo>
                    <a:pt x="372" y="236"/>
                  </a:lnTo>
                  <a:lnTo>
                    <a:pt x="388" y="225"/>
                  </a:lnTo>
                  <a:lnTo>
                    <a:pt x="403" y="213"/>
                  </a:lnTo>
                  <a:lnTo>
                    <a:pt x="420" y="204"/>
                  </a:lnTo>
                  <a:lnTo>
                    <a:pt x="437" y="194"/>
                  </a:lnTo>
                  <a:lnTo>
                    <a:pt x="455" y="185"/>
                  </a:lnTo>
                  <a:lnTo>
                    <a:pt x="474" y="177"/>
                  </a:lnTo>
                  <a:lnTo>
                    <a:pt x="493" y="171"/>
                  </a:lnTo>
                  <a:lnTo>
                    <a:pt x="512" y="165"/>
                  </a:lnTo>
                  <a:lnTo>
                    <a:pt x="532" y="160"/>
                  </a:lnTo>
                  <a:lnTo>
                    <a:pt x="553" y="156"/>
                  </a:lnTo>
                  <a:lnTo>
                    <a:pt x="593" y="150"/>
                  </a:lnTo>
                  <a:lnTo>
                    <a:pt x="637" y="148"/>
                  </a:lnTo>
                  <a:lnTo>
                    <a:pt x="683" y="150"/>
                  </a:lnTo>
                  <a:lnTo>
                    <a:pt x="727" y="154"/>
                  </a:lnTo>
                  <a:lnTo>
                    <a:pt x="769" y="162"/>
                  </a:lnTo>
                  <a:lnTo>
                    <a:pt x="810" y="169"/>
                  </a:lnTo>
                  <a:lnTo>
                    <a:pt x="846" y="181"/>
                  </a:lnTo>
                  <a:lnTo>
                    <a:pt x="879" y="192"/>
                  </a:lnTo>
                  <a:lnTo>
                    <a:pt x="908" y="204"/>
                  </a:lnTo>
                  <a:lnTo>
                    <a:pt x="933" y="217"/>
                  </a:lnTo>
                  <a:lnTo>
                    <a:pt x="936" y="219"/>
                  </a:lnTo>
                  <a:lnTo>
                    <a:pt x="1017" y="98"/>
                  </a:lnTo>
                  <a:lnTo>
                    <a:pt x="1011" y="94"/>
                  </a:lnTo>
                  <a:lnTo>
                    <a:pt x="994" y="85"/>
                  </a:lnTo>
                  <a:lnTo>
                    <a:pt x="977" y="75"/>
                  </a:lnTo>
                  <a:lnTo>
                    <a:pt x="957" y="66"/>
                  </a:lnTo>
                  <a:lnTo>
                    <a:pt x="936" y="56"/>
                  </a:lnTo>
                  <a:lnTo>
                    <a:pt x="892" y="39"/>
                  </a:lnTo>
                  <a:lnTo>
                    <a:pt x="846" y="25"/>
                  </a:lnTo>
                  <a:lnTo>
                    <a:pt x="796" y="16"/>
                  </a:lnTo>
                  <a:lnTo>
                    <a:pt x="743" y="8"/>
                  </a:lnTo>
                  <a:lnTo>
                    <a:pt x="689" y="2"/>
                  </a:lnTo>
                  <a:lnTo>
                    <a:pt x="635" y="0"/>
                  </a:lnTo>
                  <a:lnTo>
                    <a:pt x="601" y="2"/>
                  </a:lnTo>
                  <a:lnTo>
                    <a:pt x="568" y="4"/>
                  </a:lnTo>
                  <a:lnTo>
                    <a:pt x="537" y="8"/>
                  </a:lnTo>
                  <a:lnTo>
                    <a:pt x="505" y="12"/>
                  </a:lnTo>
                  <a:lnTo>
                    <a:pt x="474" y="18"/>
                  </a:lnTo>
                  <a:lnTo>
                    <a:pt x="443" y="25"/>
                  </a:lnTo>
                  <a:lnTo>
                    <a:pt x="413" y="35"/>
                  </a:lnTo>
                  <a:lnTo>
                    <a:pt x="384" y="45"/>
                  </a:lnTo>
                  <a:lnTo>
                    <a:pt x="355" y="56"/>
                  </a:lnTo>
                  <a:lnTo>
                    <a:pt x="326" y="70"/>
                  </a:lnTo>
                  <a:lnTo>
                    <a:pt x="299" y="83"/>
                  </a:lnTo>
                  <a:lnTo>
                    <a:pt x="272" y="98"/>
                  </a:lnTo>
                  <a:lnTo>
                    <a:pt x="248" y="114"/>
                  </a:lnTo>
                  <a:lnTo>
                    <a:pt x="223" y="133"/>
                  </a:lnTo>
                  <a:lnTo>
                    <a:pt x="200" y="150"/>
                  </a:lnTo>
                  <a:lnTo>
                    <a:pt x="177" y="171"/>
                  </a:lnTo>
                  <a:lnTo>
                    <a:pt x="155" y="190"/>
                  </a:lnTo>
                  <a:lnTo>
                    <a:pt x="136" y="212"/>
                  </a:lnTo>
                  <a:lnTo>
                    <a:pt x="119" y="233"/>
                  </a:lnTo>
                  <a:lnTo>
                    <a:pt x="102" y="254"/>
                  </a:lnTo>
                  <a:lnTo>
                    <a:pt x="86" y="277"/>
                  </a:lnTo>
                  <a:lnTo>
                    <a:pt x="71" y="300"/>
                  </a:lnTo>
                  <a:lnTo>
                    <a:pt x="58" y="323"/>
                  </a:lnTo>
                  <a:lnTo>
                    <a:pt x="46" y="348"/>
                  </a:lnTo>
                  <a:lnTo>
                    <a:pt x="36" y="371"/>
                  </a:lnTo>
                  <a:lnTo>
                    <a:pt x="27" y="396"/>
                  </a:lnTo>
                  <a:lnTo>
                    <a:pt x="19" y="421"/>
                  </a:lnTo>
                  <a:lnTo>
                    <a:pt x="12" y="448"/>
                  </a:lnTo>
                  <a:lnTo>
                    <a:pt x="8" y="472"/>
                  </a:lnTo>
                  <a:lnTo>
                    <a:pt x="4" y="499"/>
                  </a:lnTo>
                  <a:lnTo>
                    <a:pt x="2" y="524"/>
                  </a:lnTo>
                  <a:lnTo>
                    <a:pt x="0" y="551"/>
                  </a:lnTo>
                  <a:lnTo>
                    <a:pt x="2" y="578"/>
                  </a:lnTo>
                  <a:lnTo>
                    <a:pt x="4" y="605"/>
                  </a:lnTo>
                  <a:lnTo>
                    <a:pt x="6" y="632"/>
                  </a:lnTo>
                  <a:lnTo>
                    <a:pt x="12" y="659"/>
                  </a:lnTo>
                  <a:lnTo>
                    <a:pt x="17" y="684"/>
                  </a:lnTo>
                  <a:lnTo>
                    <a:pt x="23" y="710"/>
                  </a:lnTo>
                  <a:lnTo>
                    <a:pt x="33" y="735"/>
                  </a:lnTo>
                  <a:lnTo>
                    <a:pt x="42" y="760"/>
                  </a:lnTo>
                  <a:lnTo>
                    <a:pt x="52" y="785"/>
                  </a:lnTo>
                  <a:lnTo>
                    <a:pt x="63" y="808"/>
                  </a:lnTo>
                  <a:lnTo>
                    <a:pt x="77" y="831"/>
                  </a:lnTo>
                  <a:lnTo>
                    <a:pt x="92" y="854"/>
                  </a:lnTo>
                  <a:lnTo>
                    <a:pt x="106" y="875"/>
                  </a:lnTo>
                  <a:lnTo>
                    <a:pt x="123" y="897"/>
                  </a:lnTo>
                  <a:lnTo>
                    <a:pt x="140" y="918"/>
                  </a:lnTo>
                  <a:lnTo>
                    <a:pt x="159" y="937"/>
                  </a:lnTo>
                  <a:lnTo>
                    <a:pt x="180" y="958"/>
                  </a:lnTo>
                  <a:lnTo>
                    <a:pt x="203" y="977"/>
                  </a:lnTo>
                  <a:lnTo>
                    <a:pt x="228" y="994"/>
                  </a:lnTo>
                  <a:lnTo>
                    <a:pt x="253" y="1012"/>
                  </a:lnTo>
                  <a:lnTo>
                    <a:pt x="278" y="1027"/>
                  </a:lnTo>
                  <a:lnTo>
                    <a:pt x="305" y="1042"/>
                  </a:lnTo>
                  <a:lnTo>
                    <a:pt x="334" y="1056"/>
                  </a:lnTo>
                  <a:lnTo>
                    <a:pt x="363" y="1067"/>
                  </a:lnTo>
                  <a:lnTo>
                    <a:pt x="391" y="1077"/>
                  </a:lnTo>
                  <a:lnTo>
                    <a:pt x="422" y="1086"/>
                  </a:lnTo>
                  <a:lnTo>
                    <a:pt x="453" y="1094"/>
                  </a:lnTo>
                  <a:lnTo>
                    <a:pt x="485" y="1100"/>
                  </a:lnTo>
                  <a:lnTo>
                    <a:pt x="518" y="1106"/>
                  </a:lnTo>
                  <a:lnTo>
                    <a:pt x="551" y="1109"/>
                  </a:lnTo>
                  <a:lnTo>
                    <a:pt x="583" y="1111"/>
                  </a:lnTo>
                  <a:lnTo>
                    <a:pt x="618" y="1111"/>
                  </a:lnTo>
                  <a:lnTo>
                    <a:pt x="666" y="1111"/>
                  </a:lnTo>
                  <a:lnTo>
                    <a:pt x="716" y="1108"/>
                  </a:lnTo>
                  <a:lnTo>
                    <a:pt x="767" y="1102"/>
                  </a:lnTo>
                  <a:lnTo>
                    <a:pt x="817" y="1094"/>
                  </a:lnTo>
                  <a:lnTo>
                    <a:pt x="871" y="1085"/>
                  </a:lnTo>
                  <a:lnTo>
                    <a:pt x="925" y="1073"/>
                  </a:lnTo>
                  <a:lnTo>
                    <a:pt x="980" y="1060"/>
                  </a:lnTo>
                  <a:lnTo>
                    <a:pt x="1036" y="1042"/>
                  </a:lnTo>
                  <a:lnTo>
                    <a:pt x="1040" y="1040"/>
                  </a:lnTo>
                  <a:lnTo>
                    <a:pt x="1040" y="597"/>
                  </a:lnTo>
                  <a:lnTo>
                    <a:pt x="829" y="59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5678640" y="2499480"/>
              <a:ext cx="603000" cy="744120"/>
            </a:xfrm>
            <a:custGeom>
              <a:avLst/>
              <a:gdLst/>
              <a:ahLst/>
              <a:rect l="l" t="t" r="r" b="b"/>
              <a:pathLst>
                <a:path w="984" h="1078">
                  <a:moveTo>
                    <a:pt x="0" y="36"/>
                  </a:moveTo>
                  <a:lnTo>
                    <a:pt x="372" y="629"/>
                  </a:lnTo>
                  <a:lnTo>
                    <a:pt x="372" y="1078"/>
                  </a:lnTo>
                  <a:lnTo>
                    <a:pt x="574" y="1078"/>
                  </a:lnTo>
                  <a:lnTo>
                    <a:pt x="574" y="629"/>
                  </a:lnTo>
                  <a:lnTo>
                    <a:pt x="984" y="21"/>
                  </a:lnTo>
                  <a:lnTo>
                    <a:pt x="800" y="0"/>
                  </a:lnTo>
                  <a:lnTo>
                    <a:pt x="495" y="470"/>
                  </a:lnTo>
                  <a:lnTo>
                    <a:pt x="215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822040" y="2499480"/>
              <a:ext cx="604080" cy="744120"/>
            </a:xfrm>
            <a:custGeom>
              <a:avLst/>
              <a:gdLst/>
              <a:ahLst/>
              <a:rect l="l" t="t" r="r" b="b"/>
              <a:pathLst>
                <a:path w="986" h="1078">
                  <a:moveTo>
                    <a:pt x="0" y="36"/>
                  </a:moveTo>
                  <a:lnTo>
                    <a:pt x="372" y="629"/>
                  </a:lnTo>
                  <a:lnTo>
                    <a:pt x="372" y="1078"/>
                  </a:lnTo>
                  <a:lnTo>
                    <a:pt x="573" y="1078"/>
                  </a:lnTo>
                  <a:lnTo>
                    <a:pt x="573" y="629"/>
                  </a:lnTo>
                  <a:lnTo>
                    <a:pt x="986" y="21"/>
                  </a:lnTo>
                  <a:lnTo>
                    <a:pt x="800" y="0"/>
                  </a:lnTo>
                  <a:lnTo>
                    <a:pt x="497" y="470"/>
                  </a:lnTo>
                  <a:lnTo>
                    <a:pt x="215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PlaceHolder 1"/>
          <p:cNvSpPr>
            <a:spLocks noGrp="1"/>
          </p:cNvSpPr>
          <p:nvPr>
            <p:ph type="dt" idx="2"/>
          </p:nvPr>
        </p:nvSpPr>
        <p:spPr>
          <a:xfrm>
            <a:off x="5734080" y="6210360"/>
            <a:ext cx="18972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0" y="5881680"/>
            <a:ext cx="9144000" cy="976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0" y="6221520"/>
            <a:ext cx="6629400" cy="16344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af1a1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5899320" y="633240"/>
            <a:ext cx="1323360" cy="1485720"/>
            <a:chOff x="5899320" y="633240"/>
            <a:chExt cx="1323360" cy="1485720"/>
          </a:xfrm>
        </p:grpSpPr>
        <p:sp>
          <p:nvSpPr>
            <p:cNvPr id="17" name=""/>
            <p:cNvSpPr/>
            <p:nvPr/>
          </p:nvSpPr>
          <p:spPr>
            <a:xfrm>
              <a:off x="5927400" y="1404720"/>
              <a:ext cx="1266840" cy="714240"/>
            </a:xfrm>
            <a:custGeom>
              <a:avLst/>
              <a:gdLst/>
              <a:ahLst/>
              <a:rect l="l" t="t" r="r" b="b"/>
              <a:pathLst>
                <a:path w="941" h="471">
                  <a:moveTo>
                    <a:pt x="471" y="0"/>
                  </a:moveTo>
                  <a:lnTo>
                    <a:pt x="0" y="471"/>
                  </a:lnTo>
                  <a:lnTo>
                    <a:pt x="941" y="471"/>
                  </a:lnTo>
                  <a:lnTo>
                    <a:pt x="471" y="0"/>
                  </a:lnTo>
                  <a:lnTo>
                    <a:pt x="47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899320" y="664920"/>
              <a:ext cx="640800" cy="1431360"/>
            </a:xfrm>
            <a:custGeom>
              <a:avLst/>
              <a:gdLst/>
              <a:ahLst/>
              <a:rect l="l" t="t" r="r" b="b"/>
              <a:pathLst>
                <a:path w="476" h="944">
                  <a:moveTo>
                    <a:pt x="0" y="0"/>
                  </a:moveTo>
                  <a:lnTo>
                    <a:pt x="0" y="944"/>
                  </a:lnTo>
                  <a:lnTo>
                    <a:pt x="476" y="47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610320" y="633240"/>
              <a:ext cx="612360" cy="691560"/>
            </a:xfrm>
            <a:custGeom>
              <a:avLst/>
              <a:gdLst/>
              <a:ahLst/>
              <a:rect l="l" t="t" r="r" b="b"/>
              <a:pathLst>
                <a:path w="455" h="456">
                  <a:moveTo>
                    <a:pt x="0" y="0"/>
                  </a:moveTo>
                  <a:lnTo>
                    <a:pt x="455" y="456"/>
                  </a:lnTo>
                  <a:lnTo>
                    <a:pt x="45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253200" y="640800"/>
              <a:ext cx="626040" cy="708120"/>
            </a:xfrm>
            <a:custGeom>
              <a:avLst/>
              <a:gdLst/>
              <a:ahLst/>
              <a:rect l="l" t="t" r="r" b="b"/>
              <a:pathLst>
                <a:path w="465" h="467">
                  <a:moveTo>
                    <a:pt x="230" y="0"/>
                  </a:moveTo>
                  <a:lnTo>
                    <a:pt x="0" y="231"/>
                  </a:lnTo>
                  <a:lnTo>
                    <a:pt x="230" y="467"/>
                  </a:lnTo>
                  <a:lnTo>
                    <a:pt x="465" y="231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af1a1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6253200" y="640800"/>
              <a:ext cx="626040" cy="708120"/>
            </a:xfrm>
            <a:custGeom>
              <a:avLst/>
              <a:gdLst/>
              <a:ahLst/>
              <a:rect l="l" t="t" r="r" b="b"/>
              <a:pathLst>
                <a:path w="465" h="467">
                  <a:moveTo>
                    <a:pt x="230" y="0"/>
                  </a:moveTo>
                  <a:lnTo>
                    <a:pt x="0" y="231"/>
                  </a:lnTo>
                  <a:lnTo>
                    <a:pt x="230" y="467"/>
                  </a:lnTo>
                  <a:lnTo>
                    <a:pt x="465" y="231"/>
                  </a:lnTo>
                  <a:lnTo>
                    <a:pt x="230" y="0"/>
                  </a:lnTo>
                  <a:lnTo>
                    <a:pt x="23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5927400" y="633240"/>
              <a:ext cx="592200" cy="333360"/>
            </a:xfrm>
            <a:custGeom>
              <a:avLst/>
              <a:gdLst/>
              <a:ahLst/>
              <a:rect l="l" t="t" r="r" b="b"/>
              <a:pathLst>
                <a:path w="439" h="220">
                  <a:moveTo>
                    <a:pt x="0" y="0"/>
                  </a:moveTo>
                  <a:lnTo>
                    <a:pt x="220" y="220"/>
                  </a:lnTo>
                  <a:lnTo>
                    <a:pt x="43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852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5927400" y="633240"/>
              <a:ext cx="592200" cy="333360"/>
            </a:xfrm>
            <a:custGeom>
              <a:avLst/>
              <a:gdLst/>
              <a:ahLst/>
              <a:rect l="l" t="t" r="r" b="b"/>
              <a:pathLst>
                <a:path w="439" h="220">
                  <a:moveTo>
                    <a:pt x="0" y="0"/>
                  </a:moveTo>
                  <a:lnTo>
                    <a:pt x="220" y="220"/>
                  </a:lnTo>
                  <a:lnTo>
                    <a:pt x="439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6588720" y="1047240"/>
              <a:ext cx="295920" cy="659520"/>
            </a:xfrm>
            <a:custGeom>
              <a:avLst/>
              <a:gdLst/>
              <a:ahLst/>
              <a:rect l="l" t="t" r="r" b="b"/>
              <a:pathLst>
                <a:path w="220" h="435">
                  <a:moveTo>
                    <a:pt x="0" y="220"/>
                  </a:moveTo>
                  <a:lnTo>
                    <a:pt x="220" y="435"/>
                  </a:lnTo>
                  <a:lnTo>
                    <a:pt x="220" y="0"/>
                  </a:lnTo>
                  <a:lnTo>
                    <a:pt x="0" y="220"/>
                  </a:lnTo>
                  <a:close/>
                </a:path>
              </a:pathLst>
            </a:custGeom>
            <a:solidFill>
              <a:srgbClr val="fa852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6588720" y="1047240"/>
              <a:ext cx="295920" cy="659520"/>
            </a:xfrm>
            <a:custGeom>
              <a:avLst/>
              <a:gdLst/>
              <a:ahLst/>
              <a:rect l="l" t="t" r="r" b="b"/>
              <a:pathLst>
                <a:path w="220" h="435">
                  <a:moveTo>
                    <a:pt x="0" y="220"/>
                  </a:moveTo>
                  <a:lnTo>
                    <a:pt x="220" y="435"/>
                  </a:lnTo>
                  <a:lnTo>
                    <a:pt x="220" y="0"/>
                  </a:lnTo>
                  <a:lnTo>
                    <a:pt x="0" y="220"/>
                  </a:lnTo>
                  <a:lnTo>
                    <a:pt x="0" y="22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5927400" y="1404720"/>
              <a:ext cx="1266840" cy="714240"/>
            </a:xfrm>
            <a:custGeom>
              <a:avLst/>
              <a:gdLst/>
              <a:ahLst/>
              <a:rect l="l" t="t" r="r" b="b"/>
              <a:pathLst>
                <a:path w="941" h="471">
                  <a:moveTo>
                    <a:pt x="471" y="0"/>
                  </a:moveTo>
                  <a:lnTo>
                    <a:pt x="0" y="471"/>
                  </a:lnTo>
                  <a:lnTo>
                    <a:pt x="941" y="471"/>
                  </a:lnTo>
                  <a:lnTo>
                    <a:pt x="471" y="0"/>
                  </a:lnTo>
                  <a:close/>
                </a:path>
              </a:pathLst>
            </a:custGeom>
            <a:solidFill>
              <a:srgbClr val="0038a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5899320" y="664920"/>
              <a:ext cx="640800" cy="1431360"/>
            </a:xfrm>
            <a:custGeom>
              <a:avLst/>
              <a:gdLst/>
              <a:ahLst/>
              <a:rect l="l" t="t" r="r" b="b"/>
              <a:pathLst>
                <a:path w="476" h="944">
                  <a:moveTo>
                    <a:pt x="0" y="0"/>
                  </a:moveTo>
                  <a:lnTo>
                    <a:pt x="0" y="944"/>
                  </a:lnTo>
                  <a:lnTo>
                    <a:pt x="476" y="4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a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610320" y="633240"/>
              <a:ext cx="612360" cy="691560"/>
            </a:xfrm>
            <a:custGeom>
              <a:avLst/>
              <a:gdLst/>
              <a:ahLst/>
              <a:rect l="l" t="t" r="r" b="b"/>
              <a:pathLst>
                <a:path w="455" h="456">
                  <a:moveTo>
                    <a:pt x="0" y="0"/>
                  </a:moveTo>
                  <a:lnTo>
                    <a:pt x="455" y="456"/>
                  </a:lnTo>
                  <a:lnTo>
                    <a:pt x="45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a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6919920" y="1047240"/>
              <a:ext cx="302760" cy="1049040"/>
            </a:xfrm>
            <a:custGeom>
              <a:avLst/>
              <a:gdLst/>
              <a:ahLst/>
              <a:rect l="l" t="t" r="r" b="b"/>
              <a:pathLst>
                <a:path w="225" h="692">
                  <a:moveTo>
                    <a:pt x="0" y="0"/>
                  </a:moveTo>
                  <a:lnTo>
                    <a:pt x="0" y="466"/>
                  </a:lnTo>
                  <a:lnTo>
                    <a:pt x="225" y="692"/>
                  </a:lnTo>
                  <a:lnTo>
                    <a:pt x="225" y="2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a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6919920" y="1047240"/>
              <a:ext cx="302760" cy="1049040"/>
            </a:xfrm>
            <a:custGeom>
              <a:avLst/>
              <a:gdLst/>
              <a:ahLst/>
              <a:rect l="l" t="t" r="r" b="b"/>
              <a:pathLst>
                <a:path w="225" h="692">
                  <a:moveTo>
                    <a:pt x="0" y="0"/>
                  </a:moveTo>
                  <a:lnTo>
                    <a:pt x="0" y="466"/>
                  </a:lnTo>
                  <a:lnTo>
                    <a:pt x="225" y="692"/>
                  </a:lnTo>
                  <a:lnTo>
                    <a:pt x="225" y="22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1873080" y="3433680"/>
            <a:ext cx="6432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CHALLENGE              INNOVATION               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title"/>
          </p:nvPr>
        </p:nvSpPr>
        <p:spPr>
          <a:xfrm>
            <a:off x="677880" y="3679560"/>
            <a:ext cx="7788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550"/>
              </a:spcBef>
              <a:buClr>
                <a:srgbClr val="fa8524"/>
              </a:buClr>
              <a:buSzPct val="75000"/>
              <a:buFont typeface="Wingdings" charset="2"/>
              <a:buChar char="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550"/>
              </a:spcBef>
              <a:buClr>
                <a:srgbClr val="fa8524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d9d12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3d9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77880" y="3504960"/>
            <a:ext cx="7788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a8524"/>
                </a:solidFill>
                <a:effectLst/>
                <a:uFillTx/>
                <a:latin typeface="Arial"/>
              </a:rPr>
              <a:t>Market  Monitoring: Who, What, When, Where, Why, and How?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subTitle"/>
          </p:nvPr>
        </p:nvSpPr>
        <p:spPr>
          <a:xfrm>
            <a:off x="1353960" y="4419720"/>
            <a:ext cx="6436080" cy="1216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8524"/>
                </a:solidFill>
                <a:effectLst/>
                <a:uFillTx/>
                <a:latin typeface="Arial"/>
              </a:rPr>
              <a:t>The California Experience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a8524"/>
                </a:solidFill>
                <a:effectLst/>
                <a:uFillTx/>
                <a:latin typeface="Arial"/>
              </a:rPr>
              <a:t>Peter Esposito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a8524"/>
                </a:solidFill>
                <a:effectLst/>
                <a:uFillTx/>
                <a:latin typeface="Arial"/>
              </a:rPr>
              <a:t>Sr. Vice-President &amp; Regulatory Counsel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a8524"/>
                </a:solidFill>
                <a:effectLst/>
                <a:uFillTx/>
                <a:latin typeface="Arial"/>
              </a:rPr>
              <a:t>Dynegy Power, Dynegy Marketing &amp; Trade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90120" y="382680"/>
            <a:ext cx="7775640" cy="72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Recommendations</a:t>
            </a:r>
            <a:endParaRPr b="0" i="1" lang="en-US" sz="27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Details of deals are beyond ability of monitoring groups to successfully monitor/comprehend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monopolies and how they keep competitors out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is key – interconnections and transmission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Incentives =&gt; Transcos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 the money =&gt; generation ownership/revenues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model works!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Bilateral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transmission rights/secondary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90120" y="382680"/>
            <a:ext cx="7775640" cy="72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Who?  The Players’ Program</a:t>
            </a:r>
            <a:endParaRPr b="0" i="1" lang="en-US" sz="27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453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CPUC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Oversight Board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Department of Market Analysis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Market Surveillance Committee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PX Compliance Unit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Legislature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Governor/AG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FTC/DOJ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90120" y="382680"/>
            <a:ext cx="7775640" cy="72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What?  Sources of Information</a:t>
            </a:r>
            <a:endParaRPr b="0" i="1" lang="en-US" sz="27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714320"/>
            <a:ext cx="7772400" cy="404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Sources: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 ISO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CalPX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Participants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 Granularity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Aggregated data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data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90120" y="382680"/>
            <a:ext cx="7775640" cy="72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What?  Sources of Information</a:t>
            </a:r>
            <a:endParaRPr b="0" i="1" lang="en-US" sz="27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714320"/>
            <a:ext cx="7772400" cy="404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Missing Data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Bilateral Deals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Contracts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 of State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Emissions Impact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Input Source Impacts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Useful, comprehensible data?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90120" y="382680"/>
            <a:ext cx="7775640" cy="72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When?  Timeliness</a:t>
            </a:r>
            <a:endParaRPr b="0" i="1" lang="en-US" sz="27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714320"/>
            <a:ext cx="7772400" cy="404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Confidentiality v. stale data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Constantly changing market dynamics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What’s the remedy?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 releases 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90120" y="382680"/>
            <a:ext cx="7775640" cy="72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Where? Context</a:t>
            </a:r>
            <a:endParaRPr b="0" i="1" lang="en-US" sz="27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714320"/>
            <a:ext cx="7772400" cy="404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isolation?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feedback and industry input?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90120" y="382680"/>
            <a:ext cx="7775640" cy="72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Why?  What Goal for the Process?</a:t>
            </a:r>
            <a:endParaRPr b="0" i="1" lang="en-US" sz="27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305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promulgated standards =&gt; Pejorative of the day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550"/>
              </a:spcBef>
              <a:buClr>
                <a:srgbClr val="fa8524"/>
              </a:buClr>
              <a:buSzPct val="7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Gouging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550"/>
              </a:spcBef>
              <a:buClr>
                <a:srgbClr val="fa8524"/>
              </a:buClr>
              <a:buSzPct val="7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power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550"/>
              </a:spcBef>
              <a:buClr>
                <a:srgbClr val="fa8524"/>
              </a:buClr>
              <a:buSzPct val="7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Abuse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550"/>
              </a:spcBef>
              <a:buClr>
                <a:srgbClr val="fa8524"/>
              </a:buClr>
              <a:buSzPct val="7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Gaming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550"/>
              </a:spcBef>
              <a:buClr>
                <a:srgbClr val="fa8524"/>
              </a:buClr>
              <a:buSzPct val="7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Laundering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specific focus – Transmission vs. Generation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retroactive relief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changes = more possibility for abuse?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90120" y="382680"/>
            <a:ext cx="7775640" cy="72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And How!</a:t>
            </a:r>
            <a:endParaRPr b="0" i="1" lang="en-US" sz="27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714320"/>
            <a:ext cx="7772400" cy="404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due process standards in most “investigations”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ability to face accusers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Ex-post standards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Interested “jurists”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a852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Threats of firings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000000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is the exception/abdication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90120" y="382680"/>
            <a:ext cx="7775640" cy="72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Next?</a:t>
            </a:r>
            <a:endParaRPr b="0" i="1" lang="en-US" sz="27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714320"/>
            <a:ext cx="7772400" cy="404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Should CA ISO BOT makeup be changed?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Would it make a difference?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 investigations?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a8524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FTC/DOJ?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2000-02-08T14:02:10Z</dcterms:created>
  <dc:creator>Peter Esposito</dc:creator>
  <dc:description/>
  <dc:language>en-US</dc:language>
  <cp:lastModifiedBy>Joel D. Newton</cp:lastModifiedBy>
  <dcterms:modified xsi:type="dcterms:W3CDTF">2000-09-06T14:07:13Z</dcterms:modified>
  <cp:revision>14</cp:revision>
  <dc:subject/>
  <dc:title>Regulatory Challenges, Tools and Strategies</dc:title>
</cp:coreProperties>
</file>