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880" y="972720"/>
            <a:ext cx="8305920" cy="5351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0720" indent="-217440">
              <a:buClr>
                <a:srgbClr val="0198ff"/>
              </a:buClr>
              <a:buSzPct val="40000"/>
              <a:buFont typeface="WP IconicSymbolsA" charset="2"/>
              <a:buChar char="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25560" indent="-239760">
              <a:buClr>
                <a:srgbClr val="0198ff"/>
              </a:buClr>
              <a:buFont typeface="WP MathA" charset="2"/>
              <a:buChar char="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65120" indent="-228600">
              <a:buClr>
                <a:srgbClr val="0198ff"/>
              </a:buClr>
              <a:buSzPct val="40000"/>
              <a:buFont typeface="WP IconicSymbolsA" charset="2"/>
              <a:buChar char="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2320" indent="-228600">
              <a:buClr>
                <a:srgbClr val="0198ff"/>
              </a:buClr>
              <a:buSzPct val="40000"/>
              <a:buFont typeface="WP IconicSymbolsA" charset="2"/>
              <a:buChar char="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2320" indent="-228600">
              <a:buClr>
                <a:srgbClr val="000000"/>
              </a:buClr>
              <a:buSzPct val="40000"/>
              <a:buFont typeface="WP IconicSymbolsA" charset="2"/>
              <a:buChar char="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2320" indent="-228600">
              <a:buClr>
                <a:srgbClr val="000000"/>
              </a:buClr>
              <a:buSzPct val="40000"/>
              <a:buFont typeface="WP IconicSymbolsA" charset="2"/>
              <a:buChar char="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69720" y="757080"/>
            <a:ext cx="8293320" cy="0"/>
          </a:xfrm>
          <a:prstGeom prst="line">
            <a:avLst/>
          </a:prstGeom>
          <a:ln w="12600">
            <a:solidFill>
              <a:srgbClr val="0198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 descr=""/>
          <p:cNvPicPr/>
          <p:nvPr/>
        </p:nvPicPr>
        <p:blipFill>
          <a:blip r:embed="rId1"/>
          <a:stretch/>
        </p:blipFill>
        <p:spPr>
          <a:xfrm>
            <a:off x="209520" y="743040"/>
            <a:ext cx="8674200" cy="5930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Monthly Spot Gas Prices Increased Dramatically in 2000</a:t>
            </a:r>
            <a:endParaRPr b="1" lang="en-US" sz="24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Daily Spot Gas Prices - April 1, 2001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1062000" y="1087560"/>
            <a:ext cx="6992640" cy="5241240"/>
            <a:chOff x="1062000" y="1087560"/>
            <a:chExt cx="6992640" cy="5241240"/>
          </a:xfrm>
        </p:grpSpPr>
        <p:grpSp>
          <p:nvGrpSpPr>
            <p:cNvPr id="44" name=""/>
            <p:cNvGrpSpPr/>
            <p:nvPr/>
          </p:nvGrpSpPr>
          <p:grpSpPr>
            <a:xfrm>
              <a:off x="1062000" y="1866960"/>
              <a:ext cx="6992640" cy="4461840"/>
              <a:chOff x="1062000" y="1866960"/>
              <a:chExt cx="6992640" cy="4461840"/>
            </a:xfrm>
          </p:grpSpPr>
          <p:sp>
            <p:nvSpPr>
              <p:cNvPr id="45" name=""/>
              <p:cNvSpPr/>
              <p:nvPr/>
            </p:nvSpPr>
            <p:spPr>
              <a:xfrm>
                <a:off x="6068160" y="2452680"/>
                <a:ext cx="1648800" cy="857160"/>
              </a:xfrm>
              <a:custGeom>
                <a:avLst/>
                <a:gdLst/>
                <a:ahLst/>
                <a:rect l="l" t="t" r="r" b="b"/>
                <a:pathLst>
                  <a:path w="486" h="252">
                    <a:moveTo>
                      <a:pt x="0" y="0"/>
                    </a:moveTo>
                    <a:lnTo>
                      <a:pt x="460" y="0"/>
                    </a:lnTo>
                    <a:lnTo>
                      <a:pt x="474" y="18"/>
                    </a:lnTo>
                    <a:lnTo>
                      <a:pt x="454" y="40"/>
                    </a:lnTo>
                    <a:lnTo>
                      <a:pt x="486" y="70"/>
                    </a:lnTo>
                    <a:lnTo>
                      <a:pt x="486" y="252"/>
                    </a:lnTo>
                    <a:lnTo>
                      <a:pt x="0" y="2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4505040" y="2140920"/>
                <a:ext cx="1558440" cy="1165320"/>
              </a:xfrm>
              <a:prstGeom prst="rect">
                <a:avLst/>
              </a:prstGeom>
              <a:solidFill>
                <a:srgbClr val="cc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5837400" y="3310200"/>
                <a:ext cx="1959120" cy="1007280"/>
              </a:xfrm>
              <a:custGeom>
                <a:avLst/>
                <a:gdLst/>
                <a:ahLst/>
                <a:rect l="l" t="t" r="r" b="b"/>
                <a:pathLst>
                  <a:path w="577" h="297">
                    <a:moveTo>
                      <a:pt x="0" y="0"/>
                    </a:moveTo>
                    <a:lnTo>
                      <a:pt x="554" y="0"/>
                    </a:lnTo>
                    <a:lnTo>
                      <a:pt x="569" y="54"/>
                    </a:lnTo>
                    <a:lnTo>
                      <a:pt x="577" y="115"/>
                    </a:lnTo>
                    <a:lnTo>
                      <a:pt x="577" y="297"/>
                    </a:lnTo>
                    <a:lnTo>
                      <a:pt x="482" y="273"/>
                    </a:lnTo>
                    <a:lnTo>
                      <a:pt x="440" y="281"/>
                    </a:lnTo>
                    <a:lnTo>
                      <a:pt x="197" y="231"/>
                    </a:lnTo>
                    <a:lnTo>
                      <a:pt x="197" y="88"/>
                    </a:lnTo>
                    <a:lnTo>
                      <a:pt x="0" y="8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4980240" y="3604680"/>
                <a:ext cx="3074400" cy="2724120"/>
              </a:xfrm>
              <a:custGeom>
                <a:avLst/>
                <a:gdLst/>
                <a:ahLst/>
                <a:rect l="l" t="t" r="r" b="b"/>
                <a:pathLst>
                  <a:path w="905" h="802">
                    <a:moveTo>
                      <a:pt x="252" y="0"/>
                    </a:moveTo>
                    <a:lnTo>
                      <a:pt x="449" y="0"/>
                    </a:lnTo>
                    <a:lnTo>
                      <a:pt x="449" y="143"/>
                    </a:lnTo>
                    <a:lnTo>
                      <a:pt x="692" y="194"/>
                    </a:lnTo>
                    <a:lnTo>
                      <a:pt x="732" y="188"/>
                    </a:lnTo>
                    <a:lnTo>
                      <a:pt x="829" y="211"/>
                    </a:lnTo>
                    <a:lnTo>
                      <a:pt x="863" y="217"/>
                    </a:lnTo>
                    <a:lnTo>
                      <a:pt x="861" y="360"/>
                    </a:lnTo>
                    <a:lnTo>
                      <a:pt x="905" y="460"/>
                    </a:lnTo>
                    <a:lnTo>
                      <a:pt x="879" y="509"/>
                    </a:lnTo>
                    <a:lnTo>
                      <a:pt x="798" y="529"/>
                    </a:lnTo>
                    <a:lnTo>
                      <a:pt x="672" y="632"/>
                    </a:lnTo>
                    <a:lnTo>
                      <a:pt x="641" y="714"/>
                    </a:lnTo>
                    <a:lnTo>
                      <a:pt x="657" y="802"/>
                    </a:lnTo>
                    <a:lnTo>
                      <a:pt x="495" y="743"/>
                    </a:lnTo>
                    <a:lnTo>
                      <a:pt x="389" y="567"/>
                    </a:lnTo>
                    <a:lnTo>
                      <a:pt x="306" y="541"/>
                    </a:lnTo>
                    <a:lnTo>
                      <a:pt x="260" y="589"/>
                    </a:lnTo>
                    <a:lnTo>
                      <a:pt x="195" y="551"/>
                    </a:lnTo>
                    <a:lnTo>
                      <a:pt x="135" y="442"/>
                    </a:lnTo>
                    <a:lnTo>
                      <a:pt x="0" y="329"/>
                    </a:lnTo>
                    <a:lnTo>
                      <a:pt x="252" y="329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4523040" y="3299040"/>
                <a:ext cx="1314000" cy="1654200"/>
              </a:xfrm>
              <a:custGeom>
                <a:avLst/>
                <a:gdLst/>
                <a:ahLst/>
                <a:rect l="l" t="t" r="r" b="b"/>
                <a:pathLst>
                  <a:path w="387" h="487">
                    <a:moveTo>
                      <a:pt x="0" y="0"/>
                    </a:moveTo>
                    <a:lnTo>
                      <a:pt x="387" y="0"/>
                    </a:lnTo>
                    <a:lnTo>
                      <a:pt x="387" y="420"/>
                    </a:lnTo>
                    <a:lnTo>
                      <a:pt x="135" y="420"/>
                    </a:lnTo>
                    <a:lnTo>
                      <a:pt x="64" y="420"/>
                    </a:lnTo>
                    <a:lnTo>
                      <a:pt x="64" y="487"/>
                    </a:lnTo>
                    <a:lnTo>
                      <a:pt x="0" y="4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385080" y="1873440"/>
                <a:ext cx="1126440" cy="1445760"/>
              </a:xfrm>
              <a:custGeom>
                <a:avLst/>
                <a:gdLst/>
                <a:ahLst/>
                <a:rect l="l" t="t" r="r" b="b"/>
                <a:pathLst>
                  <a:path w="332" h="426">
                    <a:moveTo>
                      <a:pt x="195" y="81"/>
                    </a:moveTo>
                    <a:lnTo>
                      <a:pt x="332" y="81"/>
                    </a:lnTo>
                    <a:lnTo>
                      <a:pt x="332" y="426"/>
                    </a:lnTo>
                    <a:lnTo>
                      <a:pt x="0" y="426"/>
                    </a:lnTo>
                    <a:lnTo>
                      <a:pt x="0" y="0"/>
                    </a:lnTo>
                    <a:lnTo>
                      <a:pt x="195" y="0"/>
                    </a:lnTo>
                    <a:lnTo>
                      <a:pt x="195" y="81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2071080" y="1873440"/>
                <a:ext cx="1309680" cy="2115720"/>
              </a:xfrm>
              <a:custGeom>
                <a:avLst/>
                <a:gdLst/>
                <a:ahLst/>
                <a:rect l="l" t="t" r="r" b="b"/>
                <a:pathLst>
                  <a:path w="386" h="623">
                    <a:moveTo>
                      <a:pt x="0" y="0"/>
                    </a:moveTo>
                    <a:lnTo>
                      <a:pt x="386" y="0"/>
                    </a:lnTo>
                    <a:lnTo>
                      <a:pt x="386" y="424"/>
                    </a:lnTo>
                    <a:lnTo>
                      <a:pt x="386" y="519"/>
                    </a:lnTo>
                    <a:lnTo>
                      <a:pt x="343" y="509"/>
                    </a:lnTo>
                    <a:lnTo>
                      <a:pt x="363" y="623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3242520" y="3319560"/>
                <a:ext cx="1280160" cy="1640520"/>
              </a:xfrm>
              <a:custGeom>
                <a:avLst/>
                <a:gdLst/>
                <a:ahLst/>
                <a:rect l="l" t="t" r="r" b="b"/>
                <a:pathLst>
                  <a:path w="377" h="483">
                    <a:moveTo>
                      <a:pt x="41" y="0"/>
                    </a:moveTo>
                    <a:lnTo>
                      <a:pt x="377" y="0"/>
                    </a:lnTo>
                    <a:lnTo>
                      <a:pt x="377" y="483"/>
                    </a:lnTo>
                    <a:lnTo>
                      <a:pt x="260" y="483"/>
                    </a:lnTo>
                    <a:lnTo>
                      <a:pt x="37" y="376"/>
                    </a:lnTo>
                    <a:lnTo>
                      <a:pt x="37" y="342"/>
                    </a:lnTo>
                    <a:lnTo>
                      <a:pt x="51" y="239"/>
                    </a:lnTo>
                    <a:lnTo>
                      <a:pt x="16" y="191"/>
                    </a:lnTo>
                    <a:lnTo>
                      <a:pt x="0" y="83"/>
                    </a:lnTo>
                    <a:lnTo>
                      <a:pt x="41" y="93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1062000" y="1866960"/>
                <a:ext cx="2352600" cy="2620440"/>
              </a:xfrm>
              <a:custGeom>
                <a:avLst/>
                <a:gdLst/>
                <a:ahLst/>
                <a:rect l="l" t="t" r="r" b="b"/>
                <a:pathLst>
                  <a:path w="693" h="772">
                    <a:moveTo>
                      <a:pt x="16" y="0"/>
                    </a:moveTo>
                    <a:lnTo>
                      <a:pt x="298" y="0"/>
                    </a:lnTo>
                    <a:lnTo>
                      <a:pt x="298" y="263"/>
                    </a:lnTo>
                    <a:lnTo>
                      <a:pt x="661" y="625"/>
                    </a:lnTo>
                    <a:lnTo>
                      <a:pt x="693" y="667"/>
                    </a:lnTo>
                    <a:lnTo>
                      <a:pt x="677" y="772"/>
                    </a:lnTo>
                    <a:lnTo>
                      <a:pt x="495" y="772"/>
                    </a:lnTo>
                    <a:lnTo>
                      <a:pt x="334" y="642"/>
                    </a:lnTo>
                    <a:lnTo>
                      <a:pt x="277" y="642"/>
                    </a:lnTo>
                    <a:lnTo>
                      <a:pt x="140" y="400"/>
                    </a:lnTo>
                    <a:lnTo>
                      <a:pt x="44" y="251"/>
                    </a:lnTo>
                    <a:lnTo>
                      <a:pt x="56" y="194"/>
                    </a:lnTo>
                    <a:lnTo>
                      <a:pt x="0" y="118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5272200" y="4494240"/>
                <a:ext cx="1305000" cy="653760"/>
              </a:xfrm>
              <a:prstGeom prst="ellipse">
                <a:avLst/>
              </a:prstGeom>
              <a:solidFill>
                <a:srgbClr val="00ae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5" name=""/>
            <p:cNvSpPr/>
            <p:nvPr/>
          </p:nvSpPr>
          <p:spPr>
            <a:xfrm>
              <a:off x="4320360" y="5429160"/>
              <a:ext cx="1225800" cy="307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Permian Basin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080440" y="3833640"/>
              <a:ext cx="1295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$12.37/MMBtu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589080" y="4672080"/>
              <a:ext cx="1206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$5.05/MMBtu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390840" y="4203720"/>
              <a:ext cx="1892520" cy="520560"/>
            </a:xfrm>
            <a:custGeom>
              <a:avLst/>
              <a:gdLst/>
              <a:ahLst/>
              <a:rect l="l" t="t" r="r" b="b"/>
              <a:pathLst>
                <a:path w="1224" h="336">
                  <a:moveTo>
                    <a:pt x="1224" y="336"/>
                  </a:moveTo>
                  <a:lnTo>
                    <a:pt x="781" y="222"/>
                  </a:lnTo>
                  <a:lnTo>
                    <a:pt x="419" y="140"/>
                  </a:lnTo>
                  <a:lnTo>
                    <a:pt x="156" y="49"/>
                  </a:lnTo>
                  <a:lnTo>
                    <a:pt x="0" y="0"/>
                  </a:lnTo>
                </a:path>
              </a:pathLst>
            </a:custGeom>
            <a:noFill/>
            <a:ln w="63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V="1">
              <a:off x="4965840" y="4990680"/>
              <a:ext cx="444240" cy="4446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280600" y="4976640"/>
              <a:ext cx="2292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EPNG Transportation +  Fuel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$0.6265/MMBtu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441440" y="4616280"/>
              <a:ext cx="787320" cy="307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Topock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859480" y="1087560"/>
              <a:ext cx="3380400" cy="5209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457200"/>
                  <a:tab algn="l" pos="97776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Border Price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Symbol"/>
                  <a:ea typeface="Symbol"/>
                </a:rPr>
                <a:t>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Basin Price + 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457200"/>
                  <a:tab algn="l" pos="97776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$12.37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Symbol"/>
                  <a:ea typeface="Symbol"/>
                </a:rPr>
                <a:t>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$5.05 + $0.6265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flipH="1">
              <a:off x="1825560" y="4203720"/>
              <a:ext cx="1565280" cy="4190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Holders of Firm Capacity on El Paso and Transwestern in 1998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65" name="" descr=""/>
          <p:cNvPicPr/>
          <p:nvPr/>
        </p:nvPicPr>
        <p:blipFill>
          <a:blip r:embed="rId1"/>
          <a:stretch/>
        </p:blipFill>
        <p:spPr>
          <a:xfrm>
            <a:off x="235080" y="743040"/>
            <a:ext cx="8673840" cy="5930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"/>
          <p:cNvSpPr/>
          <p:nvPr/>
        </p:nvSpPr>
        <p:spPr>
          <a:xfrm>
            <a:off x="408600" y="1014480"/>
            <a:ext cx="8217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[Together, Dynegy, SoCalGas and Transwestern held 77% of southwest pipeline capacity to California in 1998.]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Firm Capacity Holders to California from</a:t>
            </a:r>
            <a:br>
              <a:rPr sz="2200"/>
            </a:b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Southwest Supply Basins (10/1/00)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68" name="" descr=""/>
          <p:cNvPicPr/>
          <p:nvPr/>
        </p:nvPicPr>
        <p:blipFill>
          <a:blip r:embed="rId1"/>
          <a:stretch/>
        </p:blipFill>
        <p:spPr>
          <a:xfrm>
            <a:off x="235080" y="88272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Capacity Release Volumes on El Paso</a:t>
            </a:r>
            <a:br>
              <a:rPr sz="2200"/>
            </a:b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Offers vs. Awarded Releases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235080" y="75564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Weighted Average Capacity Release Price for Awarded Volumes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72" name="" descr=""/>
          <p:cNvPicPr/>
          <p:nvPr/>
        </p:nvPicPr>
        <p:blipFill>
          <a:blip r:embed="rId1"/>
          <a:srcRect l="0" t="7229" r="0" b="0"/>
          <a:stretch/>
        </p:blipFill>
        <p:spPr>
          <a:xfrm>
            <a:off x="235080" y="787320"/>
            <a:ext cx="8673840" cy="586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Annual Net Impact on Edison of Higher Gas Prices</a:t>
            </a:r>
            <a:br>
              <a:rPr sz="2200"/>
            </a:b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$0.10/MMBtu Effect ($ millions)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73200" y="1562040"/>
            <a:ext cx="7696080" cy="4049640"/>
          </a:xfrm>
          <a:prstGeom prst="rect">
            <a:avLst/>
          </a:prstGeom>
          <a:solidFill>
            <a:srgbClr val="081d58"/>
          </a:solidFill>
          <a:ln w="12600">
            <a:solidFill>
              <a:srgbClr val="c0c0c0"/>
            </a:solidFill>
            <a:miter/>
          </a:ln>
          <a:effectLst>
            <a:outerShdw dist="107932" dir="2700000" blurRad="0" rotWithShape="0">
              <a:srgbClr val="cecece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5800" y="2933640"/>
            <a:ext cx="7670880" cy="0"/>
          </a:xfrm>
          <a:prstGeom prst="line">
            <a:avLst/>
          </a:prstGeom>
          <a:ln w="1260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57000" y="3402000"/>
            <a:ext cx="1299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PX Price Effect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57360" y="4062240"/>
            <a:ext cx="171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QF Payment Increase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54120" y="4722840"/>
            <a:ext cx="2641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Total PX &amp; QF Payment Effects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101040" y="1674720"/>
            <a:ext cx="18943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Period When PX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in Range of Gas-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Fired Cycling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Marginal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[1]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73200" y="2971800"/>
            <a:ext cx="7683480" cy="0"/>
          </a:xfrm>
          <a:prstGeom prst="line">
            <a:avLst/>
          </a:prstGeom>
          <a:ln w="1260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045400" y="1674720"/>
            <a:ext cx="17902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Period When PX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Above Gas-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Fired Cycling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Marginal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[2]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104960" y="2309760"/>
            <a:ext cx="1185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[3] = [1] + [2]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08080" y="3402000"/>
            <a:ext cx="49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$5.9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700240" y="3402000"/>
            <a:ext cx="49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$7.2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389360" y="3402000"/>
            <a:ext cx="58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$13.1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08080" y="4049640"/>
            <a:ext cx="487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N/A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713200" y="4049640"/>
            <a:ext cx="487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N/A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389360" y="4049640"/>
            <a:ext cx="58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$21.1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389360" y="4697280"/>
            <a:ext cx="58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$34.2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Implied Value of Transportation Capacity to California</a:t>
            </a:r>
            <a:br>
              <a:rPr sz="2200"/>
            </a:b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Increased Dramatically in 2000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184320" y="79380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EPME Owns at Least 20 QFs in California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260800" y="1077840"/>
            <a:ext cx="462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 Paso Merchant Energy Acquired Ownership in 11 Gas-Fired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California from Dynegy in February,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538280" y="3998880"/>
            <a:ext cx="601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 Paso Merchant Energy Acquired Ownership in 8 Geothermal QFs and a Gas-Fired QF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from CalEnergy in March,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45800" y="6067440"/>
            <a:ext cx="1680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Source: CalEnergy Webpage.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22000" y="3197160"/>
            <a:ext cx="7274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Source:  Dynegy's 1999 10-K and Edison's Qualifying Facilities Semi-Annual Status Report.  Dynegy was required to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its QFs to meet PURPA requirements after its merger with Illinova.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927000" y="1574640"/>
            <a:ext cx="7328160" cy="15876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52560" y="2019240"/>
            <a:ext cx="73152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39960" y="2768760"/>
            <a:ext cx="73022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819520" y="1587600"/>
            <a:ext cx="0" cy="1181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949560" y="1587600"/>
            <a:ext cx="0" cy="1181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903240" y="1611360"/>
            <a:ext cx="200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Primary Power Purchaser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970720" y="1611360"/>
            <a:ext cx="83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81400" y="1611360"/>
            <a:ext cx="118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Gross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391000" y="1611360"/>
            <a:ext cx="148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EPME’s Ownership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Percentage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909120" y="1611360"/>
            <a:ext cx="135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EPME’s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928440" y="2081160"/>
            <a:ext cx="154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Pacific Gas &amp; Electric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27360" y="2424240"/>
            <a:ext cx="184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Southern California Edison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14400" y="2817720"/>
            <a:ext cx="1484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Total Capacity 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932560" y="2081160"/>
            <a:ext cx="9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932560" y="2424240"/>
            <a:ext cx="9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570560" y="208116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662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608720" y="2424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904000" y="208116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904000" y="24242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377120" y="208116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323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415280" y="2424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570560" y="283068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377120" y="283068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927000" y="4470480"/>
            <a:ext cx="7328160" cy="15876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952560" y="4915080"/>
            <a:ext cx="73152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939960" y="5664240"/>
            <a:ext cx="73022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819520" y="4483080"/>
            <a:ext cx="0" cy="1181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949560" y="4483080"/>
            <a:ext cx="0" cy="1181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916200" y="4506840"/>
            <a:ext cx="200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Primary Power Purchaser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958120" y="4506840"/>
            <a:ext cx="83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181400" y="4506840"/>
            <a:ext cx="118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Gross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391000" y="4506840"/>
            <a:ext cx="148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EPME’s Ownership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Percentage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909120" y="4506840"/>
            <a:ext cx="135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EPME’s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40320" y="4976640"/>
            <a:ext cx="184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Southern California Edison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940680" y="5319720"/>
            <a:ext cx="1865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San Diego Gas and Electric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939600" y="5713560"/>
            <a:ext cx="1484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Total Capacity 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933640" y="4976640"/>
            <a:ext cx="900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Geothermal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932560" y="5319720"/>
            <a:ext cx="9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570560" y="497664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268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608720" y="531972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904000" y="49766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904000" y="531972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377120" y="497664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15280" y="531972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570560" y="572616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377120" y="572616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Implied Value of Transportation Capacity to California</a:t>
            </a:r>
            <a:br>
              <a:rPr sz="2200"/>
            </a:b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Increased Dramatically in 2000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184320" y="79380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Daily Spot Gas Prices - April 1, 2001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1062000" y="1087560"/>
            <a:ext cx="6992640" cy="5241240"/>
            <a:chOff x="1062000" y="1087560"/>
            <a:chExt cx="6992640" cy="5241240"/>
          </a:xfrm>
        </p:grpSpPr>
        <p:grpSp>
          <p:nvGrpSpPr>
            <p:cNvPr id="10" name=""/>
            <p:cNvGrpSpPr/>
            <p:nvPr/>
          </p:nvGrpSpPr>
          <p:grpSpPr>
            <a:xfrm>
              <a:off x="1062000" y="1866960"/>
              <a:ext cx="6992640" cy="4461840"/>
              <a:chOff x="1062000" y="1866960"/>
              <a:chExt cx="6992640" cy="4461840"/>
            </a:xfrm>
          </p:grpSpPr>
          <p:sp>
            <p:nvSpPr>
              <p:cNvPr id="11" name=""/>
              <p:cNvSpPr/>
              <p:nvPr/>
            </p:nvSpPr>
            <p:spPr>
              <a:xfrm>
                <a:off x="6068160" y="2452680"/>
                <a:ext cx="1648800" cy="857160"/>
              </a:xfrm>
              <a:custGeom>
                <a:avLst/>
                <a:gdLst/>
                <a:ahLst/>
                <a:rect l="l" t="t" r="r" b="b"/>
                <a:pathLst>
                  <a:path w="486" h="252">
                    <a:moveTo>
                      <a:pt x="0" y="0"/>
                    </a:moveTo>
                    <a:lnTo>
                      <a:pt x="460" y="0"/>
                    </a:lnTo>
                    <a:lnTo>
                      <a:pt x="474" y="18"/>
                    </a:lnTo>
                    <a:lnTo>
                      <a:pt x="454" y="40"/>
                    </a:lnTo>
                    <a:lnTo>
                      <a:pt x="486" y="70"/>
                    </a:lnTo>
                    <a:lnTo>
                      <a:pt x="486" y="252"/>
                    </a:lnTo>
                    <a:lnTo>
                      <a:pt x="0" y="2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505040" y="2140920"/>
                <a:ext cx="1558440" cy="1165320"/>
              </a:xfrm>
              <a:prstGeom prst="rect">
                <a:avLst/>
              </a:prstGeom>
              <a:solidFill>
                <a:srgbClr val="cc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5837400" y="3310200"/>
                <a:ext cx="1959120" cy="1007280"/>
              </a:xfrm>
              <a:custGeom>
                <a:avLst/>
                <a:gdLst/>
                <a:ahLst/>
                <a:rect l="l" t="t" r="r" b="b"/>
                <a:pathLst>
                  <a:path w="577" h="297">
                    <a:moveTo>
                      <a:pt x="0" y="0"/>
                    </a:moveTo>
                    <a:lnTo>
                      <a:pt x="554" y="0"/>
                    </a:lnTo>
                    <a:lnTo>
                      <a:pt x="569" y="54"/>
                    </a:lnTo>
                    <a:lnTo>
                      <a:pt x="577" y="115"/>
                    </a:lnTo>
                    <a:lnTo>
                      <a:pt x="577" y="297"/>
                    </a:lnTo>
                    <a:lnTo>
                      <a:pt x="482" y="273"/>
                    </a:lnTo>
                    <a:lnTo>
                      <a:pt x="440" y="281"/>
                    </a:lnTo>
                    <a:lnTo>
                      <a:pt x="197" y="231"/>
                    </a:lnTo>
                    <a:lnTo>
                      <a:pt x="197" y="88"/>
                    </a:lnTo>
                    <a:lnTo>
                      <a:pt x="0" y="8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980240" y="3604680"/>
                <a:ext cx="3074400" cy="2724120"/>
              </a:xfrm>
              <a:custGeom>
                <a:avLst/>
                <a:gdLst/>
                <a:ahLst/>
                <a:rect l="l" t="t" r="r" b="b"/>
                <a:pathLst>
                  <a:path w="905" h="802">
                    <a:moveTo>
                      <a:pt x="252" y="0"/>
                    </a:moveTo>
                    <a:lnTo>
                      <a:pt x="449" y="0"/>
                    </a:lnTo>
                    <a:lnTo>
                      <a:pt x="449" y="143"/>
                    </a:lnTo>
                    <a:lnTo>
                      <a:pt x="692" y="194"/>
                    </a:lnTo>
                    <a:lnTo>
                      <a:pt x="732" y="188"/>
                    </a:lnTo>
                    <a:lnTo>
                      <a:pt x="829" y="211"/>
                    </a:lnTo>
                    <a:lnTo>
                      <a:pt x="863" y="217"/>
                    </a:lnTo>
                    <a:lnTo>
                      <a:pt x="861" y="360"/>
                    </a:lnTo>
                    <a:lnTo>
                      <a:pt x="905" y="460"/>
                    </a:lnTo>
                    <a:lnTo>
                      <a:pt x="879" y="509"/>
                    </a:lnTo>
                    <a:lnTo>
                      <a:pt x="798" y="529"/>
                    </a:lnTo>
                    <a:lnTo>
                      <a:pt x="672" y="632"/>
                    </a:lnTo>
                    <a:lnTo>
                      <a:pt x="641" y="714"/>
                    </a:lnTo>
                    <a:lnTo>
                      <a:pt x="657" y="802"/>
                    </a:lnTo>
                    <a:lnTo>
                      <a:pt x="495" y="743"/>
                    </a:lnTo>
                    <a:lnTo>
                      <a:pt x="389" y="567"/>
                    </a:lnTo>
                    <a:lnTo>
                      <a:pt x="306" y="541"/>
                    </a:lnTo>
                    <a:lnTo>
                      <a:pt x="260" y="589"/>
                    </a:lnTo>
                    <a:lnTo>
                      <a:pt x="195" y="551"/>
                    </a:lnTo>
                    <a:lnTo>
                      <a:pt x="135" y="442"/>
                    </a:lnTo>
                    <a:lnTo>
                      <a:pt x="0" y="329"/>
                    </a:lnTo>
                    <a:lnTo>
                      <a:pt x="252" y="329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523040" y="3299040"/>
                <a:ext cx="1314000" cy="1654200"/>
              </a:xfrm>
              <a:custGeom>
                <a:avLst/>
                <a:gdLst/>
                <a:ahLst/>
                <a:rect l="l" t="t" r="r" b="b"/>
                <a:pathLst>
                  <a:path w="387" h="487">
                    <a:moveTo>
                      <a:pt x="0" y="0"/>
                    </a:moveTo>
                    <a:lnTo>
                      <a:pt x="387" y="0"/>
                    </a:lnTo>
                    <a:lnTo>
                      <a:pt x="387" y="420"/>
                    </a:lnTo>
                    <a:lnTo>
                      <a:pt x="135" y="420"/>
                    </a:lnTo>
                    <a:lnTo>
                      <a:pt x="64" y="420"/>
                    </a:lnTo>
                    <a:lnTo>
                      <a:pt x="64" y="487"/>
                    </a:lnTo>
                    <a:lnTo>
                      <a:pt x="0" y="4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385080" y="1873440"/>
                <a:ext cx="1126440" cy="1445760"/>
              </a:xfrm>
              <a:custGeom>
                <a:avLst/>
                <a:gdLst/>
                <a:ahLst/>
                <a:rect l="l" t="t" r="r" b="b"/>
                <a:pathLst>
                  <a:path w="332" h="426">
                    <a:moveTo>
                      <a:pt x="195" y="81"/>
                    </a:moveTo>
                    <a:lnTo>
                      <a:pt x="332" y="81"/>
                    </a:lnTo>
                    <a:lnTo>
                      <a:pt x="332" y="426"/>
                    </a:lnTo>
                    <a:lnTo>
                      <a:pt x="0" y="426"/>
                    </a:lnTo>
                    <a:lnTo>
                      <a:pt x="0" y="0"/>
                    </a:lnTo>
                    <a:lnTo>
                      <a:pt x="195" y="0"/>
                    </a:lnTo>
                    <a:lnTo>
                      <a:pt x="195" y="81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2071080" y="1873440"/>
                <a:ext cx="1309680" cy="2115720"/>
              </a:xfrm>
              <a:custGeom>
                <a:avLst/>
                <a:gdLst/>
                <a:ahLst/>
                <a:rect l="l" t="t" r="r" b="b"/>
                <a:pathLst>
                  <a:path w="386" h="623">
                    <a:moveTo>
                      <a:pt x="0" y="0"/>
                    </a:moveTo>
                    <a:lnTo>
                      <a:pt x="386" y="0"/>
                    </a:lnTo>
                    <a:lnTo>
                      <a:pt x="386" y="424"/>
                    </a:lnTo>
                    <a:lnTo>
                      <a:pt x="386" y="519"/>
                    </a:lnTo>
                    <a:lnTo>
                      <a:pt x="343" y="509"/>
                    </a:lnTo>
                    <a:lnTo>
                      <a:pt x="363" y="623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242520" y="3319560"/>
                <a:ext cx="1280160" cy="1640520"/>
              </a:xfrm>
              <a:custGeom>
                <a:avLst/>
                <a:gdLst/>
                <a:ahLst/>
                <a:rect l="l" t="t" r="r" b="b"/>
                <a:pathLst>
                  <a:path w="377" h="483">
                    <a:moveTo>
                      <a:pt x="41" y="0"/>
                    </a:moveTo>
                    <a:lnTo>
                      <a:pt x="377" y="0"/>
                    </a:lnTo>
                    <a:lnTo>
                      <a:pt x="377" y="483"/>
                    </a:lnTo>
                    <a:lnTo>
                      <a:pt x="260" y="483"/>
                    </a:lnTo>
                    <a:lnTo>
                      <a:pt x="37" y="376"/>
                    </a:lnTo>
                    <a:lnTo>
                      <a:pt x="37" y="342"/>
                    </a:lnTo>
                    <a:lnTo>
                      <a:pt x="51" y="239"/>
                    </a:lnTo>
                    <a:lnTo>
                      <a:pt x="16" y="191"/>
                    </a:lnTo>
                    <a:lnTo>
                      <a:pt x="0" y="83"/>
                    </a:lnTo>
                    <a:lnTo>
                      <a:pt x="41" y="93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1062000" y="1866960"/>
                <a:ext cx="2352600" cy="2620440"/>
              </a:xfrm>
              <a:custGeom>
                <a:avLst/>
                <a:gdLst/>
                <a:ahLst/>
                <a:rect l="l" t="t" r="r" b="b"/>
                <a:pathLst>
                  <a:path w="693" h="772">
                    <a:moveTo>
                      <a:pt x="16" y="0"/>
                    </a:moveTo>
                    <a:lnTo>
                      <a:pt x="298" y="0"/>
                    </a:lnTo>
                    <a:lnTo>
                      <a:pt x="298" y="263"/>
                    </a:lnTo>
                    <a:lnTo>
                      <a:pt x="661" y="625"/>
                    </a:lnTo>
                    <a:lnTo>
                      <a:pt x="693" y="667"/>
                    </a:lnTo>
                    <a:lnTo>
                      <a:pt x="677" y="772"/>
                    </a:lnTo>
                    <a:lnTo>
                      <a:pt x="495" y="772"/>
                    </a:lnTo>
                    <a:lnTo>
                      <a:pt x="334" y="642"/>
                    </a:lnTo>
                    <a:lnTo>
                      <a:pt x="277" y="642"/>
                    </a:lnTo>
                    <a:lnTo>
                      <a:pt x="140" y="400"/>
                    </a:lnTo>
                    <a:lnTo>
                      <a:pt x="44" y="251"/>
                    </a:lnTo>
                    <a:lnTo>
                      <a:pt x="56" y="194"/>
                    </a:lnTo>
                    <a:lnTo>
                      <a:pt x="0" y="118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ccffcc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272200" y="4494240"/>
                <a:ext cx="1305000" cy="653760"/>
              </a:xfrm>
              <a:prstGeom prst="ellipse">
                <a:avLst/>
              </a:prstGeom>
              <a:solidFill>
                <a:srgbClr val="00ae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" name=""/>
            <p:cNvSpPr/>
            <p:nvPr/>
          </p:nvSpPr>
          <p:spPr>
            <a:xfrm>
              <a:off x="4320360" y="5429160"/>
              <a:ext cx="1225800" cy="307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Permian Basin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080440" y="3833640"/>
              <a:ext cx="1295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$12.37/MMBtu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6589080" y="4672080"/>
              <a:ext cx="1206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$5.05/MMBtu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390840" y="4203720"/>
              <a:ext cx="1892520" cy="520560"/>
            </a:xfrm>
            <a:custGeom>
              <a:avLst/>
              <a:gdLst/>
              <a:ahLst/>
              <a:rect l="l" t="t" r="r" b="b"/>
              <a:pathLst>
                <a:path w="1224" h="336">
                  <a:moveTo>
                    <a:pt x="1224" y="336"/>
                  </a:moveTo>
                  <a:lnTo>
                    <a:pt x="781" y="222"/>
                  </a:lnTo>
                  <a:lnTo>
                    <a:pt x="419" y="140"/>
                  </a:lnTo>
                  <a:lnTo>
                    <a:pt x="156" y="49"/>
                  </a:lnTo>
                  <a:lnTo>
                    <a:pt x="0" y="0"/>
                  </a:lnTo>
                </a:path>
              </a:pathLst>
            </a:custGeom>
            <a:noFill/>
            <a:ln w="63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flipV="1">
              <a:off x="4965840" y="4990680"/>
              <a:ext cx="444240" cy="4446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280600" y="4976640"/>
              <a:ext cx="2292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EPNG Transportation +  Fuel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$0.63/MMBtu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441440" y="4616280"/>
              <a:ext cx="787320" cy="307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Topock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859480" y="1087560"/>
              <a:ext cx="3380400" cy="5209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457200"/>
                  <a:tab algn="l" pos="97776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Border Price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Symbol"/>
                  <a:ea typeface="Symbol"/>
                </a:rPr>
                <a:t>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Basin Price + 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457200"/>
                  <a:tab algn="l" pos="97776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$12.37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Symbol"/>
                  <a:ea typeface="Symbol"/>
                </a:rPr>
                <a:t>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$5.05 + $0.63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 flipH="1">
              <a:off x="1825560" y="4203720"/>
              <a:ext cx="1565280" cy="4190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Interstate Pipeline Capacity to California Has Historically Been Sufficient to Meet California’s Utilities’ Forecasted Requirements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235080" y="831960"/>
            <a:ext cx="8673840" cy="593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California Storage Withdrawal Capability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235080" y="781200"/>
            <a:ext cx="8673840" cy="593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California Market Prices Have Disconnected from Basin Prices 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235080" y="90792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Sellers of Gas at the California Border Extract High Transportation Charges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235080" y="73008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Sellers of Gas at the California Border Extracted Even More for Transportation this Winter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235080" y="781200"/>
            <a:ext cx="8673840" cy="593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81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80880" y="10584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1"/>
                </a:solidFill>
                <a:effectLst/>
                <a:uFillTx/>
                <a:latin typeface="Times New Roman"/>
              </a:rPr>
              <a:t>Basis Differentials to the California Border Exceeded Maximum Tariff Rates at Times During 1998</a:t>
            </a:r>
            <a:endParaRPr b="1" lang="en-US" sz="2200" strike="noStrike" u="none">
              <a:solidFill>
                <a:srgbClr val="ffff01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235080" y="73008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2001-03-16T18:47:02Z</dcterms:created>
  <dc:creator>kerry oconnell</dc:creator>
  <dc:description/>
  <dc:language>en-US</dc:language>
  <cp:lastModifiedBy>porterdk</cp:lastModifiedBy>
  <cp:lastPrinted>2001-04-12T20:57:04Z</cp:lastPrinted>
  <dcterms:modified xsi:type="dcterms:W3CDTF">2001-04-19T14:02:56Z</dcterms:modified>
  <cp:revision>73</cp:revision>
  <dc:subject/>
  <dc:title>Low and Stable Prices Prevailed Until 2000</dc:title>
</cp:coreProperties>
</file>