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Slides/_rels/notesSlide2.xml.rels" ContentType="application/vnd.openxmlformats-package.relationships+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Lst>
  <p:sldSz cx="9144000" cy="6858000"/>
  <p:notesSz cx="6858000" cy="9209088"/>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 name=""/>
          <p:cNvSpPr/>
          <p:nvPr/>
        </p:nvSpPr>
        <p:spPr>
          <a:xfrm>
            <a:off x="0" y="0"/>
            <a:ext cx="6858000" cy="9208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23" name="PlaceHolder 1"/>
          <p:cNvSpPr>
            <a:spLocks noGrp="1"/>
          </p:cNvSpPr>
          <p:nvPr>
            <p:ph type="hdr"/>
          </p:nvPr>
        </p:nvSpPr>
        <p:spPr>
          <a:xfrm>
            <a:off x="-360" y="-360"/>
            <a:ext cx="2971800" cy="460440"/>
          </a:xfrm>
          <a:prstGeom prst="rect">
            <a:avLst/>
          </a:prstGeom>
          <a:noFill/>
          <a:ln w="0">
            <a:noFill/>
          </a:ln>
        </p:spPr>
        <p:txBody>
          <a:bodyPr lIns="93600" rIns="93600" tIns="46080" bIns="46080" anchor="t">
            <a:noAutofit/>
          </a:bodyPr>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4" name="PlaceHolder 2"/>
          <p:cNvSpPr>
            <a:spLocks noGrp="1"/>
          </p:cNvSpPr>
          <p:nvPr>
            <p:ph type="dt" idx="1"/>
          </p:nvPr>
        </p:nvSpPr>
        <p:spPr>
          <a:xfrm>
            <a:off x="3885840" y="-360"/>
            <a:ext cx="2971800" cy="460440"/>
          </a:xfrm>
          <a:prstGeom prst="rect">
            <a:avLst/>
          </a:prstGeom>
          <a:noFill/>
          <a:ln w="0">
            <a:noFill/>
          </a:ln>
        </p:spPr>
        <p:txBody>
          <a:bodyPr lIns="93600" rIns="93600" tIns="46080" bIns="46080" anchor="t">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A23382BC-0864-41D7-91CF-7B76A4548A56}" type="datetime">
              <a:rPr b="0" lang="en-US" sz="1200" strike="noStrike" u="none">
                <a:solidFill>
                  <a:srgbClr val="000000"/>
                </a:solidFill>
                <a:effectLst/>
                <a:uFillTx/>
                <a:latin typeface="Times New Roman"/>
              </a:rPr>
              <a:t>09/27/25</a:t>
            </a:fld>
            <a:endParaRPr b="0" lang="en-US" sz="1200" strike="noStrike" u="none">
              <a:solidFill>
                <a:srgbClr val="000000"/>
              </a:solidFill>
              <a:effectLst/>
              <a:uFillTx/>
              <a:latin typeface="Times New Roman"/>
            </a:endParaRPr>
          </a:p>
        </p:txBody>
      </p:sp>
      <p:sp>
        <p:nvSpPr>
          <p:cNvPr id="25" name="PlaceHolder 3"/>
          <p:cNvSpPr>
            <a:spLocks noGrp="1"/>
          </p:cNvSpPr>
          <p:nvPr>
            <p:ph type="sldImg"/>
          </p:nvPr>
        </p:nvSpPr>
        <p:spPr>
          <a:xfrm>
            <a:off x="1133280" y="692280"/>
            <a:ext cx="4599000" cy="3449520"/>
          </a:xfrm>
          <a:prstGeom prst="rect">
            <a:avLst/>
          </a:prstGeom>
          <a:solidFill>
            <a:srgbClr val="ffffff"/>
          </a:solid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Click to move the slide</a:t>
            </a:r>
            <a:endParaRPr b="1" lang="en-US" sz="2800" strike="noStrike" u="none">
              <a:solidFill>
                <a:srgbClr val="ffffff"/>
              </a:solidFill>
              <a:effectLst/>
              <a:uFillTx/>
              <a:latin typeface="Arial"/>
            </a:endParaRPr>
          </a:p>
        </p:txBody>
      </p:sp>
      <p:sp>
        <p:nvSpPr>
          <p:cNvPr id="26" name="PlaceHolder 4"/>
          <p:cNvSpPr>
            <a:spLocks noGrp="1"/>
          </p:cNvSpPr>
          <p:nvPr>
            <p:ph type="body"/>
          </p:nvPr>
        </p:nvSpPr>
        <p:spPr>
          <a:xfrm>
            <a:off x="914400" y="4371840"/>
            <a:ext cx="5029200" cy="414504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7" name="PlaceHolder 5"/>
          <p:cNvSpPr>
            <a:spLocks noGrp="1"/>
          </p:cNvSpPr>
          <p:nvPr>
            <p:ph type="ftr" idx="2"/>
          </p:nvPr>
        </p:nvSpPr>
        <p:spPr>
          <a:xfrm>
            <a:off x="-360" y="8747280"/>
            <a:ext cx="2971800" cy="460080"/>
          </a:xfrm>
          <a:prstGeom prst="rect">
            <a:avLst/>
          </a:prstGeom>
          <a:noFill/>
          <a:ln w="0">
            <a:noFill/>
          </a:ln>
        </p:spPr>
        <p:txBody>
          <a:bodyPr lIns="93600" rIns="93600" tIns="46080" bIns="46080" anchor="b">
            <a:noAutofit/>
          </a:bodyPr>
          <a:lstStyle>
            <a:lvl1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8" name="PlaceHolder 6"/>
          <p:cNvSpPr>
            <a:spLocks noGrp="1"/>
          </p:cNvSpPr>
          <p:nvPr>
            <p:ph type="sldNum" idx="3"/>
          </p:nvPr>
        </p:nvSpPr>
        <p:spPr>
          <a:xfrm>
            <a:off x="3885840" y="8747280"/>
            <a:ext cx="2971800" cy="460080"/>
          </a:xfrm>
          <a:prstGeom prst="rect">
            <a:avLst/>
          </a:prstGeom>
          <a:noFill/>
          <a:ln w="0">
            <a:noFill/>
          </a:ln>
        </p:spPr>
        <p:txBody>
          <a:bodyPr lIns="93600" rIns="93600" tIns="46080" bIns="46080" anchor="b">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9A640F9D-354A-4339-B41B-41CEA768F52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PlaceHolder 1"/>
          <p:cNvSpPr>
            <a:spLocks noGrp="1"/>
          </p:cNvSpPr>
          <p:nvPr>
            <p:ph type="sldImg"/>
          </p:nvPr>
        </p:nvSpPr>
        <p:spPr>
          <a:xfrm>
            <a:off x="1133640" y="692280"/>
            <a:ext cx="4599000" cy="3449520"/>
          </a:xfrm>
          <a:prstGeom prst="rect">
            <a:avLst/>
          </a:prstGeom>
          <a:ln w="0">
            <a:noFill/>
          </a:ln>
        </p:spPr>
      </p:sp>
      <p:sp>
        <p:nvSpPr>
          <p:cNvPr id="56" name="PlaceHolder 2"/>
          <p:cNvSpPr>
            <a:spLocks noGrp="1"/>
          </p:cNvSpPr>
          <p:nvPr>
            <p:ph type="body"/>
          </p:nvPr>
        </p:nvSpPr>
        <p:spPr>
          <a:xfrm>
            <a:off x="914400" y="4371840"/>
            <a:ext cx="5029200" cy="4145040"/>
          </a:xfrm>
          <a:prstGeom prst="rect">
            <a:avLst/>
          </a:prstGeom>
          <a:noFill/>
          <a:ln w="0">
            <a:noFill/>
          </a:ln>
        </p:spPr>
        <p:txBody>
          <a:bodyPr lIns="93600" rIns="93600" tIns="46080" bIns="46080" anchor="t">
            <a:noAutofit/>
          </a:bodyPr>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Residual risk analyses.  London did an excellent job that raised the bar for the other companies.  Business units are redoing their analyses in London’s format.</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151920"/>
            <a:ext cx="7772400" cy="76212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sp>
        <p:nvSpPr>
          <p:cNvPr id="19" name="PlaceHolder 2"/>
          <p:cNvSpPr>
            <a:spLocks noGrp="1"/>
          </p:cNvSpPr>
          <p:nvPr>
            <p:ph/>
          </p:nvPr>
        </p:nvSpPr>
        <p:spPr>
          <a:xfrm>
            <a:off x="685800" y="914400"/>
            <a:ext cx="7772400" cy="5105520"/>
          </a:xfrm>
          <a:prstGeom prst="rect">
            <a:avLst/>
          </a:prstGeom>
          <a:noFill/>
          <a:ln w="0">
            <a:noFill/>
          </a:ln>
        </p:spPr>
        <p:txBody>
          <a:bodyPr lIns="92160" rIns="92160" tIns="46080" bIns="4608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151920"/>
            <a:ext cx="7772400" cy="76212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sp>
        <p:nvSpPr>
          <p:cNvPr id="21" name="PlaceHolder 2"/>
          <p:cNvSpPr>
            <a:spLocks noGrp="1"/>
          </p:cNvSpPr>
          <p:nvPr>
            <p:ph type="subTitle"/>
          </p:nvPr>
        </p:nvSpPr>
        <p:spPr>
          <a:xfrm>
            <a:off x="685800" y="914400"/>
            <a:ext cx="7772400" cy="510552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1519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Click to edit the title text format</a:t>
            </a:r>
            <a:endParaRPr b="1" lang="en-US" sz="2800" strike="noStrike" u="none">
              <a:solidFill>
                <a:srgbClr val="ffffff"/>
              </a:solidFill>
              <a:effectLst/>
              <a:uFillTx/>
              <a:latin typeface="Arial"/>
            </a:endParaRPr>
          </a:p>
        </p:txBody>
      </p:sp>
      <p:sp>
        <p:nvSpPr>
          <p:cNvPr id="1" name="PlaceHolder 2"/>
          <p:cNvSpPr>
            <a:spLocks noGrp="1"/>
          </p:cNvSpPr>
          <p:nvPr>
            <p:ph type="body"/>
          </p:nvPr>
        </p:nvSpPr>
        <p:spPr>
          <a:xfrm>
            <a:off x="685800" y="914400"/>
            <a:ext cx="7772400" cy="5105520"/>
          </a:xfrm>
          <a:prstGeom prst="rect">
            <a:avLst/>
          </a:prstGeom>
          <a:noFill/>
          <a:ln w="57240">
            <a:solidFill>
              <a:srgbClr val="00ff00"/>
            </a:solidFill>
            <a:miter/>
          </a:ln>
        </p:spPr>
        <p:txBody>
          <a:bodyPr lIns="92160" rIns="92160" tIns="46080" bIns="46080" anchor="t">
            <a:normAutofit/>
          </a:bodyPr>
          <a:p>
            <a:pPr marL="343080" indent="-34308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4572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91764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136512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182556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1825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1825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2" name=""/>
          <p:cNvSpPr/>
          <p:nvPr/>
        </p:nvSpPr>
        <p:spPr>
          <a:xfrm>
            <a:off x="307080" y="6613560"/>
            <a:ext cx="2483280" cy="245160"/>
          </a:xfrm>
          <a:prstGeom prst="rect">
            <a:avLst/>
          </a:prstGeom>
          <a:noFill/>
          <a:ln w="0">
            <a:noFill/>
          </a:ln>
        </p:spPr>
        <p:style>
          <a:lnRef idx="0"/>
          <a:fillRef idx="0"/>
          <a:effectRef idx="0"/>
          <a:fontRef idx="minor"/>
        </p:style>
        <p:txBody>
          <a:bodyPr wrap="none" lIns="92160" rIns="92160" tIns="46080" bIns="4608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Confidential &amp; Proprietary Information</a:t>
            </a:r>
            <a:endParaRPr b="0" lang="en-US" sz="1000" strike="noStrike" u="none">
              <a:solidFill>
                <a:srgbClr val="000000"/>
              </a:solidFill>
              <a:effectLst/>
              <a:uFillTx/>
              <a:latin typeface="Times New Roman"/>
            </a:endParaRPr>
          </a:p>
        </p:txBody>
      </p:sp>
      <p:sp>
        <p:nvSpPr>
          <p:cNvPr id="3" name=""/>
          <p:cNvSpPr/>
          <p:nvPr/>
        </p:nvSpPr>
        <p:spPr>
          <a:xfrm>
            <a:off x="8862840" y="6648480"/>
            <a:ext cx="457200" cy="209880"/>
          </a:xfrm>
          <a:prstGeom prst="rect">
            <a:avLst/>
          </a:prstGeom>
          <a:noFill/>
          <a:ln w="0">
            <a:noFill/>
          </a:ln>
        </p:spPr>
        <p:style>
          <a:lnRef idx="0"/>
          <a:fillRef idx="0"/>
          <a:effectRef idx="0"/>
          <a:fontRef idx="minor"/>
        </p:style>
        <p:txBody>
          <a:bodyPr lIns="92160" rIns="92160" tIns="46080" bIns="46080" anchor="t">
            <a:spAutoFit/>
          </a:bodyPr>
          <a:p>
            <a:pPr indent="0">
              <a:lnSpc>
                <a:spcPct val="70000"/>
              </a:lnSpc>
              <a:spcBef>
                <a:spcPts val="68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B1F2A27-C3F5-48E5-A4E3-8EFB6FDAD8F4}" type="slidenum">
              <a:rPr b="1" lang="en-US" sz="1100" strike="noStrike" u="none">
                <a:solidFill>
                  <a:srgbClr val="ffffff"/>
                </a:solidFill>
                <a:effectLst/>
                <a:uFillTx/>
                <a:latin typeface="Arial"/>
              </a:rPr>
              <a:t>&lt;number&gt;</a:t>
            </a:fld>
            <a:endParaRPr b="0" lang="en-US" sz="1100" strike="noStrike" u="none">
              <a:solidFill>
                <a:srgbClr val="000000"/>
              </a:solidFill>
              <a:effectLst/>
              <a:uFillTx/>
              <a:latin typeface="Times New Roman"/>
            </a:endParaRPr>
          </a:p>
        </p:txBody>
      </p:sp>
      <p:grpSp>
        <p:nvGrpSpPr>
          <p:cNvPr id="4" name=""/>
          <p:cNvGrpSpPr/>
          <p:nvPr/>
        </p:nvGrpSpPr>
        <p:grpSpPr>
          <a:xfrm>
            <a:off x="8302680" y="5959440"/>
            <a:ext cx="823680" cy="824040"/>
            <a:chOff x="8302680" y="5959440"/>
            <a:chExt cx="823680" cy="824040"/>
          </a:xfrm>
        </p:grpSpPr>
        <p:grpSp>
          <p:nvGrpSpPr>
            <p:cNvPr id="5" name=""/>
            <p:cNvGrpSpPr/>
            <p:nvPr/>
          </p:nvGrpSpPr>
          <p:grpSpPr>
            <a:xfrm>
              <a:off x="8302680" y="6262560"/>
              <a:ext cx="823680" cy="520920"/>
              <a:chOff x="8302680" y="6262560"/>
              <a:chExt cx="823680" cy="520920"/>
            </a:xfrm>
          </p:grpSpPr>
          <p:sp>
            <p:nvSpPr>
              <p:cNvPr id="6" name=""/>
              <p:cNvSpPr/>
              <p:nvPr/>
            </p:nvSpPr>
            <p:spPr>
              <a:xfrm>
                <a:off x="8302680" y="6265800"/>
                <a:ext cx="166680" cy="165240"/>
              </a:xfrm>
              <a:custGeom>
                <a:avLst/>
                <a:gdLst/>
                <a:ahLst/>
                <a:rect l="l" t="t" r="r" b="b"/>
                <a:pathLst>
                  <a:path w="105" h="104">
                    <a:moveTo>
                      <a:pt x="0" y="66"/>
                    </a:moveTo>
                    <a:lnTo>
                      <a:pt x="67" y="0"/>
                    </a:lnTo>
                    <a:lnTo>
                      <a:pt x="104" y="37"/>
                    </a:lnTo>
                    <a:lnTo>
                      <a:pt x="91" y="49"/>
                    </a:lnTo>
                    <a:lnTo>
                      <a:pt x="68" y="26"/>
                    </a:lnTo>
                    <a:lnTo>
                      <a:pt x="56" y="38"/>
                    </a:lnTo>
                    <a:lnTo>
                      <a:pt x="78" y="61"/>
                    </a:lnTo>
                    <a:lnTo>
                      <a:pt x="66" y="73"/>
                    </a:lnTo>
                    <a:lnTo>
                      <a:pt x="43" y="51"/>
                    </a:lnTo>
                    <a:lnTo>
                      <a:pt x="27" y="67"/>
                    </a:lnTo>
                    <a:lnTo>
                      <a:pt x="50" y="90"/>
                    </a:lnTo>
                    <a:lnTo>
                      <a:pt x="37" y="103"/>
                    </a:lnTo>
                    <a:lnTo>
                      <a:pt x="0" y="66"/>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8381880" y="6345360"/>
                <a:ext cx="177840" cy="176040"/>
              </a:xfrm>
              <a:custGeom>
                <a:avLst/>
                <a:gdLst/>
                <a:ahLst/>
                <a:rect l="l" t="t" r="r" b="b"/>
                <a:pathLst>
                  <a:path w="112" h="111">
                    <a:moveTo>
                      <a:pt x="67" y="0"/>
                    </a:moveTo>
                    <a:lnTo>
                      <a:pt x="84" y="16"/>
                    </a:lnTo>
                    <a:lnTo>
                      <a:pt x="59" y="66"/>
                    </a:lnTo>
                    <a:lnTo>
                      <a:pt x="60" y="66"/>
                    </a:lnTo>
                    <a:lnTo>
                      <a:pt x="97" y="29"/>
                    </a:lnTo>
                    <a:lnTo>
                      <a:pt x="111" y="43"/>
                    </a:lnTo>
                    <a:lnTo>
                      <a:pt x="44" y="110"/>
                    </a:lnTo>
                    <a:lnTo>
                      <a:pt x="28" y="94"/>
                    </a:lnTo>
                    <a:lnTo>
                      <a:pt x="52" y="43"/>
                    </a:lnTo>
                    <a:lnTo>
                      <a:pt x="14" y="80"/>
                    </a:lnTo>
                    <a:lnTo>
                      <a:pt x="0" y="66"/>
                    </a:lnTo>
                    <a:lnTo>
                      <a:pt x="67"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8645400" y="6607080"/>
                <a:ext cx="176400" cy="176400"/>
              </a:xfrm>
              <a:custGeom>
                <a:avLst/>
                <a:gdLst/>
                <a:ahLst/>
                <a:rect l="l" t="t" r="r" b="b"/>
                <a:pathLst>
                  <a:path w="111" h="111">
                    <a:moveTo>
                      <a:pt x="66" y="0"/>
                    </a:moveTo>
                    <a:lnTo>
                      <a:pt x="83" y="17"/>
                    </a:lnTo>
                    <a:lnTo>
                      <a:pt x="59" y="67"/>
                    </a:lnTo>
                    <a:lnTo>
                      <a:pt x="96" y="29"/>
                    </a:lnTo>
                    <a:lnTo>
                      <a:pt x="110" y="44"/>
                    </a:lnTo>
                    <a:lnTo>
                      <a:pt x="43" y="110"/>
                    </a:lnTo>
                    <a:lnTo>
                      <a:pt x="28" y="95"/>
                    </a:lnTo>
                    <a:lnTo>
                      <a:pt x="51" y="43"/>
                    </a:lnTo>
                    <a:lnTo>
                      <a:pt x="14" y="81"/>
                    </a:lnTo>
                    <a:lnTo>
                      <a:pt x="0" y="67"/>
                    </a:lnTo>
                    <a:lnTo>
                      <a:pt x="6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8577360" y="6537240"/>
                <a:ext cx="9360" cy="28800"/>
              </a:xfrm>
              <a:custGeom>
                <a:avLst/>
                <a:gdLst/>
                <a:ahLst/>
                <a:rect l="l" t="t" r="r" b="b"/>
                <a:pathLst>
                  <a:path w="6" h="18">
                    <a:moveTo>
                      <a:pt x="0" y="0"/>
                    </a:moveTo>
                    <a:lnTo>
                      <a:pt x="0" y="17"/>
                    </a:lnTo>
                    <a:lnTo>
                      <a:pt x="1" y="16"/>
                    </a:lnTo>
                    <a:lnTo>
                      <a:pt x="5" y="10"/>
                    </a:lnTo>
                    <a:lnTo>
                      <a:pt x="4" y="4"/>
                    </a:lnTo>
                    <a:lnTo>
                      <a:pt x="0" y="0"/>
                    </a:lnTo>
                  </a:path>
                </a:pathLst>
              </a:custGeom>
              <a:solidFill>
                <a:srgbClr val="1c77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0" name=""/>
              <p:cNvSpPr/>
              <p:nvPr/>
            </p:nvSpPr>
            <p:spPr>
              <a:xfrm>
                <a:off x="8577360" y="6437160"/>
                <a:ext cx="55440" cy="104760"/>
              </a:xfrm>
              <a:custGeom>
                <a:avLst/>
                <a:gdLst/>
                <a:ahLst/>
                <a:rect l="l" t="t" r="r" b="b"/>
                <a:pathLst>
                  <a:path w="35" h="66">
                    <a:moveTo>
                      <a:pt x="0" y="48"/>
                    </a:moveTo>
                    <a:lnTo>
                      <a:pt x="0" y="61"/>
                    </a:lnTo>
                    <a:lnTo>
                      <a:pt x="3" y="63"/>
                    </a:lnTo>
                    <a:lnTo>
                      <a:pt x="7" y="64"/>
                    </a:lnTo>
                    <a:lnTo>
                      <a:pt x="10" y="65"/>
                    </a:lnTo>
                    <a:lnTo>
                      <a:pt x="13" y="64"/>
                    </a:lnTo>
                    <a:lnTo>
                      <a:pt x="20" y="61"/>
                    </a:lnTo>
                    <a:lnTo>
                      <a:pt x="26" y="56"/>
                    </a:lnTo>
                    <a:lnTo>
                      <a:pt x="31" y="51"/>
                    </a:lnTo>
                    <a:lnTo>
                      <a:pt x="33" y="45"/>
                    </a:lnTo>
                    <a:lnTo>
                      <a:pt x="34" y="40"/>
                    </a:lnTo>
                    <a:lnTo>
                      <a:pt x="33" y="35"/>
                    </a:lnTo>
                    <a:lnTo>
                      <a:pt x="30" y="30"/>
                    </a:lnTo>
                    <a:lnTo>
                      <a:pt x="26" y="25"/>
                    </a:lnTo>
                    <a:lnTo>
                      <a:pt x="16" y="14"/>
                    </a:lnTo>
                    <a:lnTo>
                      <a:pt x="2" y="0"/>
                    </a:lnTo>
                    <a:lnTo>
                      <a:pt x="0" y="2"/>
                    </a:lnTo>
                    <a:lnTo>
                      <a:pt x="0" y="29"/>
                    </a:lnTo>
                    <a:lnTo>
                      <a:pt x="6" y="24"/>
                    </a:lnTo>
                    <a:lnTo>
                      <a:pt x="10" y="29"/>
                    </a:lnTo>
                    <a:lnTo>
                      <a:pt x="12" y="34"/>
                    </a:lnTo>
                    <a:lnTo>
                      <a:pt x="12" y="39"/>
                    </a:lnTo>
                    <a:lnTo>
                      <a:pt x="8" y="44"/>
                    </a:lnTo>
                    <a:lnTo>
                      <a:pt x="4" y="48"/>
                    </a:lnTo>
                    <a:lnTo>
                      <a:pt x="0" y="48"/>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8474040" y="6438960"/>
                <a:ext cx="104760" cy="172800"/>
              </a:xfrm>
              <a:custGeom>
                <a:avLst/>
                <a:gdLst/>
                <a:ahLst/>
                <a:rect l="l" t="t" r="r" b="b"/>
                <a:pathLst>
                  <a:path w="66" h="109">
                    <a:moveTo>
                      <a:pt x="65" y="28"/>
                    </a:moveTo>
                    <a:lnTo>
                      <a:pt x="65" y="0"/>
                    </a:lnTo>
                    <a:lnTo>
                      <a:pt x="0" y="65"/>
                    </a:lnTo>
                    <a:lnTo>
                      <a:pt x="14" y="79"/>
                    </a:lnTo>
                    <a:lnTo>
                      <a:pt x="42" y="51"/>
                    </a:lnTo>
                    <a:lnTo>
                      <a:pt x="45" y="53"/>
                    </a:lnTo>
                    <a:lnTo>
                      <a:pt x="47" y="56"/>
                    </a:lnTo>
                    <a:lnTo>
                      <a:pt x="49" y="61"/>
                    </a:lnTo>
                    <a:lnTo>
                      <a:pt x="49" y="66"/>
                    </a:lnTo>
                    <a:lnTo>
                      <a:pt x="47" y="70"/>
                    </a:lnTo>
                    <a:lnTo>
                      <a:pt x="35" y="81"/>
                    </a:lnTo>
                    <a:lnTo>
                      <a:pt x="31" y="87"/>
                    </a:lnTo>
                    <a:lnTo>
                      <a:pt x="29" y="90"/>
                    </a:lnTo>
                    <a:lnTo>
                      <a:pt x="28" y="94"/>
                    </a:lnTo>
                    <a:lnTo>
                      <a:pt x="42" y="108"/>
                    </a:lnTo>
                    <a:lnTo>
                      <a:pt x="43" y="104"/>
                    </a:lnTo>
                    <a:lnTo>
                      <a:pt x="45" y="101"/>
                    </a:lnTo>
                    <a:lnTo>
                      <a:pt x="49" y="96"/>
                    </a:lnTo>
                    <a:lnTo>
                      <a:pt x="59" y="85"/>
                    </a:lnTo>
                    <a:lnTo>
                      <a:pt x="65" y="79"/>
                    </a:lnTo>
                    <a:lnTo>
                      <a:pt x="65" y="62"/>
                    </a:lnTo>
                    <a:lnTo>
                      <a:pt x="64" y="61"/>
                    </a:lnTo>
                    <a:lnTo>
                      <a:pt x="64" y="60"/>
                    </a:lnTo>
                    <a:lnTo>
                      <a:pt x="65" y="61"/>
                    </a:lnTo>
                    <a:lnTo>
                      <a:pt x="65" y="47"/>
                    </a:lnTo>
                    <a:lnTo>
                      <a:pt x="63" y="47"/>
                    </a:lnTo>
                    <a:lnTo>
                      <a:pt x="58" y="45"/>
                    </a:lnTo>
                    <a:lnTo>
                      <a:pt x="52" y="40"/>
                    </a:lnTo>
                    <a:lnTo>
                      <a:pt x="65" y="28"/>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8645400" y="6537240"/>
                <a:ext cx="71640" cy="133560"/>
              </a:xfrm>
              <a:custGeom>
                <a:avLst/>
                <a:gdLst/>
                <a:ahLst/>
                <a:rect l="l" t="t" r="r" b="b"/>
                <a:pathLst>
                  <a:path w="45" h="84">
                    <a:moveTo>
                      <a:pt x="0" y="56"/>
                    </a:moveTo>
                    <a:lnTo>
                      <a:pt x="0" y="83"/>
                    </a:lnTo>
                    <a:lnTo>
                      <a:pt x="6" y="78"/>
                    </a:lnTo>
                    <a:lnTo>
                      <a:pt x="34" y="50"/>
                    </a:lnTo>
                    <a:lnTo>
                      <a:pt x="39" y="43"/>
                    </a:lnTo>
                    <a:lnTo>
                      <a:pt x="42" y="38"/>
                    </a:lnTo>
                    <a:lnTo>
                      <a:pt x="43" y="32"/>
                    </a:lnTo>
                    <a:lnTo>
                      <a:pt x="44" y="27"/>
                    </a:lnTo>
                    <a:lnTo>
                      <a:pt x="43" y="22"/>
                    </a:lnTo>
                    <a:lnTo>
                      <a:pt x="41" y="17"/>
                    </a:lnTo>
                    <a:lnTo>
                      <a:pt x="34" y="9"/>
                    </a:lnTo>
                    <a:lnTo>
                      <a:pt x="26" y="3"/>
                    </a:lnTo>
                    <a:lnTo>
                      <a:pt x="21" y="1"/>
                    </a:lnTo>
                    <a:lnTo>
                      <a:pt x="16" y="0"/>
                    </a:lnTo>
                    <a:lnTo>
                      <a:pt x="11" y="0"/>
                    </a:lnTo>
                    <a:lnTo>
                      <a:pt x="6" y="1"/>
                    </a:lnTo>
                    <a:lnTo>
                      <a:pt x="0" y="4"/>
                    </a:lnTo>
                    <a:lnTo>
                      <a:pt x="0" y="5"/>
                    </a:lnTo>
                    <a:lnTo>
                      <a:pt x="0" y="32"/>
                    </a:lnTo>
                    <a:lnTo>
                      <a:pt x="12" y="20"/>
                    </a:lnTo>
                    <a:lnTo>
                      <a:pt x="14" y="18"/>
                    </a:lnTo>
                    <a:lnTo>
                      <a:pt x="17" y="18"/>
                    </a:lnTo>
                    <a:lnTo>
                      <a:pt x="21" y="19"/>
                    </a:lnTo>
                    <a:lnTo>
                      <a:pt x="23" y="20"/>
                    </a:lnTo>
                    <a:lnTo>
                      <a:pt x="25" y="23"/>
                    </a:lnTo>
                    <a:lnTo>
                      <a:pt x="26" y="26"/>
                    </a:lnTo>
                    <a:lnTo>
                      <a:pt x="26" y="29"/>
                    </a:lnTo>
                    <a:lnTo>
                      <a:pt x="24" y="32"/>
                    </a:lnTo>
                    <a:lnTo>
                      <a:pt x="0" y="56"/>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8575560" y="6545160"/>
                <a:ext cx="71640" cy="133560"/>
              </a:xfrm>
              <a:custGeom>
                <a:avLst/>
                <a:gdLst/>
                <a:ahLst/>
                <a:rect l="l" t="t" r="r" b="b"/>
                <a:pathLst>
                  <a:path w="45" h="84">
                    <a:moveTo>
                      <a:pt x="44" y="27"/>
                    </a:moveTo>
                    <a:lnTo>
                      <a:pt x="44" y="0"/>
                    </a:lnTo>
                    <a:lnTo>
                      <a:pt x="38" y="5"/>
                    </a:lnTo>
                    <a:lnTo>
                      <a:pt x="9" y="33"/>
                    </a:lnTo>
                    <a:lnTo>
                      <a:pt x="5" y="39"/>
                    </a:lnTo>
                    <a:lnTo>
                      <a:pt x="2" y="45"/>
                    </a:lnTo>
                    <a:lnTo>
                      <a:pt x="0" y="50"/>
                    </a:lnTo>
                    <a:lnTo>
                      <a:pt x="0" y="56"/>
                    </a:lnTo>
                    <a:lnTo>
                      <a:pt x="1" y="61"/>
                    </a:lnTo>
                    <a:lnTo>
                      <a:pt x="3" y="65"/>
                    </a:lnTo>
                    <a:lnTo>
                      <a:pt x="9" y="73"/>
                    </a:lnTo>
                    <a:lnTo>
                      <a:pt x="17" y="80"/>
                    </a:lnTo>
                    <a:lnTo>
                      <a:pt x="22" y="81"/>
                    </a:lnTo>
                    <a:lnTo>
                      <a:pt x="27" y="83"/>
                    </a:lnTo>
                    <a:lnTo>
                      <a:pt x="32" y="82"/>
                    </a:lnTo>
                    <a:lnTo>
                      <a:pt x="38" y="81"/>
                    </a:lnTo>
                    <a:lnTo>
                      <a:pt x="44" y="78"/>
                    </a:lnTo>
                    <a:lnTo>
                      <a:pt x="44" y="51"/>
                    </a:lnTo>
                    <a:lnTo>
                      <a:pt x="32" y="63"/>
                    </a:lnTo>
                    <a:lnTo>
                      <a:pt x="29" y="64"/>
                    </a:lnTo>
                    <a:lnTo>
                      <a:pt x="26" y="65"/>
                    </a:lnTo>
                    <a:lnTo>
                      <a:pt x="23" y="64"/>
                    </a:lnTo>
                    <a:lnTo>
                      <a:pt x="20" y="62"/>
                    </a:lnTo>
                    <a:lnTo>
                      <a:pt x="18" y="60"/>
                    </a:lnTo>
                    <a:lnTo>
                      <a:pt x="18" y="56"/>
                    </a:lnTo>
                    <a:lnTo>
                      <a:pt x="18" y="53"/>
                    </a:lnTo>
                    <a:lnTo>
                      <a:pt x="20" y="51"/>
                    </a:lnTo>
                    <a:lnTo>
                      <a:pt x="44" y="27"/>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8798040" y="6262560"/>
                <a:ext cx="328320" cy="416160"/>
              </a:xfrm>
              <a:custGeom>
                <a:avLst/>
                <a:gdLst/>
                <a:ahLst/>
                <a:rect l="l" t="t" r="r" b="b"/>
                <a:pathLst>
                  <a:path w="207" h="262">
                    <a:moveTo>
                      <a:pt x="206" y="68"/>
                    </a:moveTo>
                    <a:lnTo>
                      <a:pt x="139" y="0"/>
                    </a:lnTo>
                    <a:lnTo>
                      <a:pt x="2" y="137"/>
                    </a:lnTo>
                    <a:lnTo>
                      <a:pt x="16" y="151"/>
                    </a:lnTo>
                    <a:lnTo>
                      <a:pt x="139" y="28"/>
                    </a:lnTo>
                    <a:lnTo>
                      <a:pt x="179" y="68"/>
                    </a:lnTo>
                    <a:lnTo>
                      <a:pt x="0" y="247"/>
                    </a:lnTo>
                    <a:lnTo>
                      <a:pt x="14" y="261"/>
                    </a:lnTo>
                    <a:lnTo>
                      <a:pt x="206" y="68"/>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 name=""/>
            <p:cNvSpPr/>
            <p:nvPr/>
          </p:nvSpPr>
          <p:spPr>
            <a:xfrm>
              <a:off x="8648640" y="6111720"/>
              <a:ext cx="327240" cy="414360"/>
            </a:xfrm>
            <a:custGeom>
              <a:avLst/>
              <a:gdLst/>
              <a:ahLst/>
              <a:rect l="l" t="t" r="r" b="b"/>
              <a:pathLst>
                <a:path w="206" h="261">
                  <a:moveTo>
                    <a:pt x="109" y="246"/>
                  </a:moveTo>
                  <a:lnTo>
                    <a:pt x="68" y="204"/>
                  </a:lnTo>
                  <a:lnTo>
                    <a:pt x="205" y="68"/>
                  </a:lnTo>
                  <a:lnTo>
                    <a:pt x="137" y="0"/>
                  </a:lnTo>
                  <a:lnTo>
                    <a:pt x="0" y="137"/>
                  </a:lnTo>
                  <a:lnTo>
                    <a:pt x="14" y="150"/>
                  </a:lnTo>
                  <a:lnTo>
                    <a:pt x="137" y="28"/>
                  </a:lnTo>
                  <a:lnTo>
                    <a:pt x="177" y="68"/>
                  </a:lnTo>
                  <a:lnTo>
                    <a:pt x="40" y="204"/>
                  </a:lnTo>
                  <a:lnTo>
                    <a:pt x="96" y="260"/>
                  </a:lnTo>
                  <a:lnTo>
                    <a:pt x="109" y="246"/>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8408880" y="5959440"/>
              <a:ext cx="414360" cy="414360"/>
            </a:xfrm>
            <a:custGeom>
              <a:avLst/>
              <a:gdLst/>
              <a:ahLst/>
              <a:rect l="l" t="t" r="r" b="b"/>
              <a:pathLst>
                <a:path w="261" h="261">
                  <a:moveTo>
                    <a:pt x="165" y="246"/>
                  </a:moveTo>
                  <a:lnTo>
                    <a:pt x="123" y="204"/>
                  </a:lnTo>
                  <a:lnTo>
                    <a:pt x="260" y="68"/>
                  </a:lnTo>
                  <a:lnTo>
                    <a:pt x="192" y="0"/>
                  </a:lnTo>
                  <a:lnTo>
                    <a:pt x="0" y="193"/>
                  </a:lnTo>
                  <a:lnTo>
                    <a:pt x="14" y="206"/>
                  </a:lnTo>
                  <a:lnTo>
                    <a:pt x="192" y="28"/>
                  </a:lnTo>
                  <a:lnTo>
                    <a:pt x="232" y="68"/>
                  </a:lnTo>
                  <a:lnTo>
                    <a:pt x="96" y="204"/>
                  </a:lnTo>
                  <a:lnTo>
                    <a:pt x="151" y="260"/>
                  </a:lnTo>
                  <a:lnTo>
                    <a:pt x="165" y="246"/>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 name=""/>
          <p:cNvSpPr/>
          <p:nvPr/>
        </p:nvSpPr>
        <p:spPr>
          <a:xfrm>
            <a:off x="317520" y="6400800"/>
            <a:ext cx="2514600" cy="301320"/>
          </a:xfrm>
          <a:prstGeom prst="rect">
            <a:avLst/>
          </a:prstGeom>
          <a:noFill/>
          <a:ln w="0">
            <a:noFill/>
          </a:ln>
        </p:spPr>
        <p:style>
          <a:lnRef idx="0"/>
          <a:fillRef idx="0"/>
          <a:effectRef idx="0"/>
          <a:fontRef idx="minor"/>
        </p:style>
        <p:txBody>
          <a:bodyPr lIns="90000" rIns="90000" tIns="46800" bIns="46800" anchor="t">
            <a:spAutoFit/>
          </a:bodyPr>
          <a:p>
            <a:pPr>
              <a:lnSpc>
                <a:spcPct val="68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IT Compliance</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00cc"/>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7240" y="476208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Arial"/>
              </a:rPr>
              <a:t>Enron Corp.</a:t>
            </a:r>
            <a:br>
              <a:rPr sz="3200"/>
            </a:br>
            <a:r>
              <a:rPr b="1" lang="en-US" sz="3200" strike="noStrike" u="none">
                <a:solidFill>
                  <a:srgbClr val="ffffff"/>
                </a:solidFill>
                <a:effectLst/>
                <a:uFillTx/>
                <a:latin typeface="Arial"/>
              </a:rPr>
              <a:t>Disaster Recovery/Business Continuity Options</a:t>
            </a:r>
            <a:endParaRPr b="1" lang="en-US" sz="3200" strike="noStrike" u="none">
              <a:solidFill>
                <a:srgbClr val="ffffff"/>
              </a:solidFill>
              <a:effectLst/>
              <a:uFillTx/>
              <a:latin typeface="Arial"/>
            </a:endParaRPr>
          </a:p>
        </p:txBody>
      </p:sp>
      <p:sp>
        <p:nvSpPr>
          <p:cNvPr id="30" name=""/>
          <p:cNvSpPr/>
          <p:nvPr/>
        </p:nvSpPr>
        <p:spPr>
          <a:xfrm>
            <a:off x="8858160" y="6629400"/>
            <a:ext cx="285840" cy="228600"/>
          </a:xfrm>
          <a:prstGeom prst="rect">
            <a:avLst/>
          </a:prstGeom>
          <a:solidFill>
            <a:srgbClr val="0000c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1" name=""/>
          <p:cNvGrpSpPr/>
          <p:nvPr/>
        </p:nvGrpSpPr>
        <p:grpSpPr>
          <a:xfrm>
            <a:off x="2666880" y="685800"/>
            <a:ext cx="3811320" cy="3354480"/>
            <a:chOff x="2666880" y="685800"/>
            <a:chExt cx="3811320" cy="3354480"/>
          </a:xfrm>
        </p:grpSpPr>
        <p:grpSp>
          <p:nvGrpSpPr>
            <p:cNvPr id="32" name=""/>
            <p:cNvGrpSpPr/>
            <p:nvPr/>
          </p:nvGrpSpPr>
          <p:grpSpPr>
            <a:xfrm>
              <a:off x="2666880" y="1925640"/>
              <a:ext cx="3811320" cy="2114640"/>
              <a:chOff x="2666880" y="1925640"/>
              <a:chExt cx="3811320" cy="2114640"/>
            </a:xfrm>
          </p:grpSpPr>
          <p:sp>
            <p:nvSpPr>
              <p:cNvPr id="33" name=""/>
              <p:cNvSpPr/>
              <p:nvPr/>
            </p:nvSpPr>
            <p:spPr>
              <a:xfrm>
                <a:off x="2666880" y="1936800"/>
                <a:ext cx="763560" cy="668160"/>
              </a:xfrm>
              <a:custGeom>
                <a:avLst/>
                <a:gdLst/>
                <a:ahLst/>
                <a:rect l="l" t="t" r="r" b="b"/>
                <a:pathLst>
                  <a:path w="481" h="421">
                    <a:moveTo>
                      <a:pt x="0" y="270"/>
                    </a:moveTo>
                    <a:lnTo>
                      <a:pt x="309" y="0"/>
                    </a:lnTo>
                    <a:lnTo>
                      <a:pt x="480" y="150"/>
                    </a:lnTo>
                    <a:lnTo>
                      <a:pt x="421" y="200"/>
                    </a:lnTo>
                    <a:lnTo>
                      <a:pt x="314" y="108"/>
                    </a:lnTo>
                    <a:lnTo>
                      <a:pt x="258" y="157"/>
                    </a:lnTo>
                    <a:lnTo>
                      <a:pt x="362" y="249"/>
                    </a:lnTo>
                    <a:lnTo>
                      <a:pt x="303" y="298"/>
                    </a:lnTo>
                    <a:lnTo>
                      <a:pt x="199" y="208"/>
                    </a:lnTo>
                    <a:lnTo>
                      <a:pt x="123" y="274"/>
                    </a:lnTo>
                    <a:lnTo>
                      <a:pt x="229" y="369"/>
                    </a:lnTo>
                    <a:lnTo>
                      <a:pt x="172" y="420"/>
                    </a:lnTo>
                    <a:lnTo>
                      <a:pt x="0" y="27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036600" y="2263680"/>
                <a:ext cx="811440" cy="711360"/>
              </a:xfrm>
              <a:custGeom>
                <a:avLst/>
                <a:gdLst/>
                <a:ahLst/>
                <a:rect l="l" t="t" r="r" b="b"/>
                <a:pathLst>
                  <a:path w="511" h="448">
                    <a:moveTo>
                      <a:pt x="309" y="0"/>
                    </a:moveTo>
                    <a:lnTo>
                      <a:pt x="385" y="67"/>
                    </a:lnTo>
                    <a:lnTo>
                      <a:pt x="273" y="269"/>
                    </a:lnTo>
                    <a:lnTo>
                      <a:pt x="275" y="271"/>
                    </a:lnTo>
                    <a:lnTo>
                      <a:pt x="447" y="120"/>
                    </a:lnTo>
                    <a:lnTo>
                      <a:pt x="510" y="175"/>
                    </a:lnTo>
                    <a:lnTo>
                      <a:pt x="202" y="447"/>
                    </a:lnTo>
                    <a:lnTo>
                      <a:pt x="128" y="382"/>
                    </a:lnTo>
                    <a:lnTo>
                      <a:pt x="238" y="175"/>
                    </a:lnTo>
                    <a:lnTo>
                      <a:pt x="65" y="325"/>
                    </a:lnTo>
                    <a:lnTo>
                      <a:pt x="0" y="269"/>
                    </a:lnTo>
                    <a:lnTo>
                      <a:pt x="309"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4257360" y="3332160"/>
                <a:ext cx="808200" cy="708120"/>
              </a:xfrm>
              <a:custGeom>
                <a:avLst/>
                <a:gdLst/>
                <a:ahLst/>
                <a:rect l="l" t="t" r="r" b="b"/>
                <a:pathLst>
                  <a:path w="509" h="446">
                    <a:moveTo>
                      <a:pt x="307" y="0"/>
                    </a:moveTo>
                    <a:lnTo>
                      <a:pt x="383" y="67"/>
                    </a:lnTo>
                    <a:lnTo>
                      <a:pt x="273" y="272"/>
                    </a:lnTo>
                    <a:lnTo>
                      <a:pt x="444" y="120"/>
                    </a:lnTo>
                    <a:lnTo>
                      <a:pt x="508" y="177"/>
                    </a:lnTo>
                    <a:lnTo>
                      <a:pt x="200" y="445"/>
                    </a:lnTo>
                    <a:lnTo>
                      <a:pt x="128" y="385"/>
                    </a:lnTo>
                    <a:lnTo>
                      <a:pt x="237" y="175"/>
                    </a:lnTo>
                    <a:lnTo>
                      <a:pt x="64" y="328"/>
                    </a:lnTo>
                    <a:lnTo>
                      <a:pt x="0" y="270"/>
                    </a:lnTo>
                    <a:lnTo>
                      <a:pt x="307"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3941640" y="3044880"/>
                <a:ext cx="36360" cy="108000"/>
              </a:xfrm>
              <a:custGeom>
                <a:avLst/>
                <a:gdLst/>
                <a:ahLst/>
                <a:rect l="l" t="t" r="r" b="b"/>
                <a:pathLst>
                  <a:path w="23" h="68">
                    <a:moveTo>
                      <a:pt x="0" y="0"/>
                    </a:moveTo>
                    <a:lnTo>
                      <a:pt x="0" y="67"/>
                    </a:lnTo>
                    <a:lnTo>
                      <a:pt x="2" y="63"/>
                    </a:lnTo>
                    <a:lnTo>
                      <a:pt x="22" y="39"/>
                    </a:lnTo>
                    <a:lnTo>
                      <a:pt x="17" y="16"/>
                    </a:lnTo>
                    <a:lnTo>
                      <a:pt x="0"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941640" y="2635200"/>
                <a:ext cx="245880" cy="425520"/>
              </a:xfrm>
              <a:custGeom>
                <a:avLst/>
                <a:gdLst/>
                <a:ahLst/>
                <a:rect l="l" t="t" r="r" b="b"/>
                <a:pathLst>
                  <a:path w="155" h="268">
                    <a:moveTo>
                      <a:pt x="0" y="197"/>
                    </a:moveTo>
                    <a:lnTo>
                      <a:pt x="0" y="253"/>
                    </a:lnTo>
                    <a:lnTo>
                      <a:pt x="13" y="260"/>
                    </a:lnTo>
                    <a:lnTo>
                      <a:pt x="30" y="266"/>
                    </a:lnTo>
                    <a:lnTo>
                      <a:pt x="44" y="267"/>
                    </a:lnTo>
                    <a:lnTo>
                      <a:pt x="60" y="266"/>
                    </a:lnTo>
                    <a:lnTo>
                      <a:pt x="90" y="253"/>
                    </a:lnTo>
                    <a:lnTo>
                      <a:pt x="119" y="231"/>
                    </a:lnTo>
                    <a:lnTo>
                      <a:pt x="140" y="209"/>
                    </a:lnTo>
                    <a:lnTo>
                      <a:pt x="151" y="186"/>
                    </a:lnTo>
                    <a:lnTo>
                      <a:pt x="154" y="166"/>
                    </a:lnTo>
                    <a:lnTo>
                      <a:pt x="149" y="145"/>
                    </a:lnTo>
                    <a:lnTo>
                      <a:pt x="137" y="124"/>
                    </a:lnTo>
                    <a:lnTo>
                      <a:pt x="119" y="102"/>
                    </a:lnTo>
                    <a:lnTo>
                      <a:pt x="72" y="57"/>
                    </a:lnTo>
                    <a:lnTo>
                      <a:pt x="8" y="0"/>
                    </a:lnTo>
                    <a:lnTo>
                      <a:pt x="0" y="7"/>
                    </a:lnTo>
                    <a:lnTo>
                      <a:pt x="0" y="120"/>
                    </a:lnTo>
                    <a:lnTo>
                      <a:pt x="26" y="98"/>
                    </a:lnTo>
                    <a:lnTo>
                      <a:pt x="46" y="120"/>
                    </a:lnTo>
                    <a:lnTo>
                      <a:pt x="56" y="141"/>
                    </a:lnTo>
                    <a:lnTo>
                      <a:pt x="54" y="161"/>
                    </a:lnTo>
                    <a:lnTo>
                      <a:pt x="38" y="181"/>
                    </a:lnTo>
                    <a:lnTo>
                      <a:pt x="16" y="196"/>
                    </a:lnTo>
                    <a:lnTo>
                      <a:pt x="0" y="197"/>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3463560" y="2646360"/>
                <a:ext cx="479520" cy="693720"/>
              </a:xfrm>
              <a:custGeom>
                <a:avLst/>
                <a:gdLst/>
                <a:ahLst/>
                <a:rect l="l" t="t" r="r" b="b"/>
                <a:pathLst>
                  <a:path w="302" h="437">
                    <a:moveTo>
                      <a:pt x="301" y="113"/>
                    </a:moveTo>
                    <a:lnTo>
                      <a:pt x="301" y="0"/>
                    </a:lnTo>
                    <a:lnTo>
                      <a:pt x="0" y="265"/>
                    </a:lnTo>
                    <a:lnTo>
                      <a:pt x="64" y="321"/>
                    </a:lnTo>
                    <a:lnTo>
                      <a:pt x="197" y="205"/>
                    </a:lnTo>
                    <a:lnTo>
                      <a:pt x="209" y="215"/>
                    </a:lnTo>
                    <a:lnTo>
                      <a:pt x="220" y="227"/>
                    </a:lnTo>
                    <a:lnTo>
                      <a:pt x="228" y="246"/>
                    </a:lnTo>
                    <a:lnTo>
                      <a:pt x="228" y="266"/>
                    </a:lnTo>
                    <a:lnTo>
                      <a:pt x="217" y="282"/>
                    </a:lnTo>
                    <a:lnTo>
                      <a:pt x="164" y="330"/>
                    </a:lnTo>
                    <a:lnTo>
                      <a:pt x="143" y="351"/>
                    </a:lnTo>
                    <a:lnTo>
                      <a:pt x="135" y="364"/>
                    </a:lnTo>
                    <a:lnTo>
                      <a:pt x="130" y="379"/>
                    </a:lnTo>
                    <a:lnTo>
                      <a:pt x="194" y="436"/>
                    </a:lnTo>
                    <a:lnTo>
                      <a:pt x="200" y="422"/>
                    </a:lnTo>
                    <a:lnTo>
                      <a:pt x="208" y="408"/>
                    </a:lnTo>
                    <a:lnTo>
                      <a:pt x="228" y="387"/>
                    </a:lnTo>
                    <a:lnTo>
                      <a:pt x="275" y="344"/>
                    </a:lnTo>
                    <a:lnTo>
                      <a:pt x="301" y="319"/>
                    </a:lnTo>
                    <a:lnTo>
                      <a:pt x="301" y="252"/>
                    </a:lnTo>
                    <a:lnTo>
                      <a:pt x="296" y="246"/>
                    </a:lnTo>
                    <a:lnTo>
                      <a:pt x="296" y="244"/>
                    </a:lnTo>
                    <a:lnTo>
                      <a:pt x="301" y="246"/>
                    </a:lnTo>
                    <a:lnTo>
                      <a:pt x="301" y="190"/>
                    </a:lnTo>
                    <a:lnTo>
                      <a:pt x="294" y="190"/>
                    </a:lnTo>
                    <a:lnTo>
                      <a:pt x="268" y="181"/>
                    </a:lnTo>
                    <a:lnTo>
                      <a:pt x="243" y="164"/>
                    </a:lnTo>
                    <a:lnTo>
                      <a:pt x="301" y="113"/>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4252680" y="3044880"/>
                <a:ext cx="326880" cy="536400"/>
              </a:xfrm>
              <a:custGeom>
                <a:avLst/>
                <a:gdLst/>
                <a:ahLst/>
                <a:rect l="l" t="t" r="r" b="b"/>
                <a:pathLst>
                  <a:path w="206" h="338">
                    <a:moveTo>
                      <a:pt x="0" y="227"/>
                    </a:moveTo>
                    <a:lnTo>
                      <a:pt x="0" y="337"/>
                    </a:lnTo>
                    <a:lnTo>
                      <a:pt x="27" y="316"/>
                    </a:lnTo>
                    <a:lnTo>
                      <a:pt x="158" y="202"/>
                    </a:lnTo>
                    <a:lnTo>
                      <a:pt x="183" y="176"/>
                    </a:lnTo>
                    <a:lnTo>
                      <a:pt x="196" y="154"/>
                    </a:lnTo>
                    <a:lnTo>
                      <a:pt x="204" y="131"/>
                    </a:lnTo>
                    <a:lnTo>
                      <a:pt x="205" y="109"/>
                    </a:lnTo>
                    <a:lnTo>
                      <a:pt x="200" y="90"/>
                    </a:lnTo>
                    <a:lnTo>
                      <a:pt x="190" y="70"/>
                    </a:lnTo>
                    <a:lnTo>
                      <a:pt x="161" y="37"/>
                    </a:lnTo>
                    <a:lnTo>
                      <a:pt x="122" y="12"/>
                    </a:lnTo>
                    <a:lnTo>
                      <a:pt x="100" y="5"/>
                    </a:lnTo>
                    <a:lnTo>
                      <a:pt x="77" y="0"/>
                    </a:lnTo>
                    <a:lnTo>
                      <a:pt x="53" y="0"/>
                    </a:lnTo>
                    <a:lnTo>
                      <a:pt x="27" y="5"/>
                    </a:lnTo>
                    <a:lnTo>
                      <a:pt x="1" y="18"/>
                    </a:lnTo>
                    <a:lnTo>
                      <a:pt x="0" y="19"/>
                    </a:lnTo>
                    <a:lnTo>
                      <a:pt x="0" y="130"/>
                    </a:lnTo>
                    <a:lnTo>
                      <a:pt x="55" y="80"/>
                    </a:lnTo>
                    <a:lnTo>
                      <a:pt x="67" y="73"/>
                    </a:lnTo>
                    <a:lnTo>
                      <a:pt x="79" y="73"/>
                    </a:lnTo>
                    <a:lnTo>
                      <a:pt x="96" y="76"/>
                    </a:lnTo>
                    <a:lnTo>
                      <a:pt x="108" y="83"/>
                    </a:lnTo>
                    <a:lnTo>
                      <a:pt x="118" y="94"/>
                    </a:lnTo>
                    <a:lnTo>
                      <a:pt x="121" y="107"/>
                    </a:lnTo>
                    <a:lnTo>
                      <a:pt x="120" y="119"/>
                    </a:lnTo>
                    <a:lnTo>
                      <a:pt x="111" y="128"/>
                    </a:lnTo>
                    <a:lnTo>
                      <a:pt x="0" y="227"/>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3931920" y="3076560"/>
                <a:ext cx="322200" cy="536760"/>
              </a:xfrm>
              <a:custGeom>
                <a:avLst/>
                <a:gdLst/>
                <a:ahLst/>
                <a:rect l="l" t="t" r="r" b="b"/>
                <a:pathLst>
                  <a:path w="203" h="338">
                    <a:moveTo>
                      <a:pt x="202" y="110"/>
                    </a:moveTo>
                    <a:lnTo>
                      <a:pt x="202" y="0"/>
                    </a:lnTo>
                    <a:lnTo>
                      <a:pt x="175" y="20"/>
                    </a:lnTo>
                    <a:lnTo>
                      <a:pt x="43" y="135"/>
                    </a:lnTo>
                    <a:lnTo>
                      <a:pt x="22" y="158"/>
                    </a:lnTo>
                    <a:lnTo>
                      <a:pt x="8" y="182"/>
                    </a:lnTo>
                    <a:lnTo>
                      <a:pt x="0" y="204"/>
                    </a:lnTo>
                    <a:lnTo>
                      <a:pt x="0" y="226"/>
                    </a:lnTo>
                    <a:lnTo>
                      <a:pt x="4" y="247"/>
                    </a:lnTo>
                    <a:lnTo>
                      <a:pt x="13" y="266"/>
                    </a:lnTo>
                    <a:lnTo>
                      <a:pt x="42" y="299"/>
                    </a:lnTo>
                    <a:lnTo>
                      <a:pt x="79" y="325"/>
                    </a:lnTo>
                    <a:lnTo>
                      <a:pt x="101" y="332"/>
                    </a:lnTo>
                    <a:lnTo>
                      <a:pt x="124" y="337"/>
                    </a:lnTo>
                    <a:lnTo>
                      <a:pt x="148" y="336"/>
                    </a:lnTo>
                    <a:lnTo>
                      <a:pt x="175" y="330"/>
                    </a:lnTo>
                    <a:lnTo>
                      <a:pt x="202" y="316"/>
                    </a:lnTo>
                    <a:lnTo>
                      <a:pt x="202" y="208"/>
                    </a:lnTo>
                    <a:lnTo>
                      <a:pt x="147" y="255"/>
                    </a:lnTo>
                    <a:lnTo>
                      <a:pt x="135" y="262"/>
                    </a:lnTo>
                    <a:lnTo>
                      <a:pt x="121" y="264"/>
                    </a:lnTo>
                    <a:lnTo>
                      <a:pt x="106" y="262"/>
                    </a:lnTo>
                    <a:lnTo>
                      <a:pt x="94" y="253"/>
                    </a:lnTo>
                    <a:lnTo>
                      <a:pt x="85" y="242"/>
                    </a:lnTo>
                    <a:lnTo>
                      <a:pt x="81" y="229"/>
                    </a:lnTo>
                    <a:lnTo>
                      <a:pt x="85" y="217"/>
                    </a:lnTo>
                    <a:lnTo>
                      <a:pt x="93" y="208"/>
                    </a:lnTo>
                    <a:lnTo>
                      <a:pt x="202" y="11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4962240" y="1925640"/>
                <a:ext cx="1515960" cy="1687680"/>
              </a:xfrm>
              <a:custGeom>
                <a:avLst/>
                <a:gdLst/>
                <a:ahLst/>
                <a:rect l="l" t="t" r="r" b="b"/>
                <a:pathLst>
                  <a:path w="955" h="1063">
                    <a:moveTo>
                      <a:pt x="954" y="276"/>
                    </a:moveTo>
                    <a:lnTo>
                      <a:pt x="644" y="0"/>
                    </a:lnTo>
                    <a:lnTo>
                      <a:pt x="9" y="557"/>
                    </a:lnTo>
                    <a:lnTo>
                      <a:pt x="73" y="613"/>
                    </a:lnTo>
                    <a:lnTo>
                      <a:pt x="644" y="113"/>
                    </a:lnTo>
                    <a:lnTo>
                      <a:pt x="828" y="276"/>
                    </a:lnTo>
                    <a:lnTo>
                      <a:pt x="0" y="1005"/>
                    </a:lnTo>
                    <a:lnTo>
                      <a:pt x="64" y="1062"/>
                    </a:lnTo>
                    <a:lnTo>
                      <a:pt x="954" y="276"/>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2" name=""/>
            <p:cNvSpPr/>
            <p:nvPr/>
          </p:nvSpPr>
          <p:spPr>
            <a:xfrm>
              <a:off x="4273200" y="1305000"/>
              <a:ext cx="1508400" cy="1687320"/>
            </a:xfrm>
            <a:custGeom>
              <a:avLst/>
              <a:gdLst/>
              <a:ahLst/>
              <a:rect l="l" t="t" r="r" b="b"/>
              <a:pathLst>
                <a:path w="950" h="1063">
                  <a:moveTo>
                    <a:pt x="507" y="1004"/>
                  </a:moveTo>
                  <a:lnTo>
                    <a:pt x="315" y="834"/>
                  </a:lnTo>
                  <a:lnTo>
                    <a:pt x="949" y="277"/>
                  </a:lnTo>
                  <a:lnTo>
                    <a:pt x="633" y="0"/>
                  </a:lnTo>
                  <a:lnTo>
                    <a:pt x="0" y="558"/>
                  </a:lnTo>
                  <a:lnTo>
                    <a:pt x="64" y="614"/>
                  </a:lnTo>
                  <a:lnTo>
                    <a:pt x="633" y="114"/>
                  </a:lnTo>
                  <a:lnTo>
                    <a:pt x="819" y="277"/>
                  </a:lnTo>
                  <a:lnTo>
                    <a:pt x="185" y="834"/>
                  </a:lnTo>
                  <a:lnTo>
                    <a:pt x="443" y="1062"/>
                  </a:lnTo>
                  <a:lnTo>
                    <a:pt x="507" y="1004"/>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3157200" y="685800"/>
              <a:ext cx="1919520" cy="1685880"/>
            </a:xfrm>
            <a:custGeom>
              <a:avLst/>
              <a:gdLst/>
              <a:ahLst/>
              <a:rect l="l" t="t" r="r" b="b"/>
              <a:pathLst>
                <a:path w="1209" h="1062">
                  <a:moveTo>
                    <a:pt x="767" y="1004"/>
                  </a:moveTo>
                  <a:lnTo>
                    <a:pt x="573" y="834"/>
                  </a:lnTo>
                  <a:lnTo>
                    <a:pt x="1208" y="276"/>
                  </a:lnTo>
                  <a:lnTo>
                    <a:pt x="893" y="0"/>
                  </a:lnTo>
                  <a:lnTo>
                    <a:pt x="0" y="786"/>
                  </a:lnTo>
                  <a:lnTo>
                    <a:pt x="64" y="843"/>
                  </a:lnTo>
                  <a:lnTo>
                    <a:pt x="893" y="114"/>
                  </a:lnTo>
                  <a:lnTo>
                    <a:pt x="1078" y="276"/>
                  </a:lnTo>
                  <a:lnTo>
                    <a:pt x="444" y="834"/>
                  </a:lnTo>
                  <a:lnTo>
                    <a:pt x="702" y="1061"/>
                  </a:lnTo>
                  <a:lnTo>
                    <a:pt x="767" y="1004"/>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4" name="PlaceHolder 2"/>
          <p:cNvSpPr>
            <a:spLocks noGrp="1"/>
          </p:cNvSpPr>
          <p:nvPr>
            <p:ph type="subTitle"/>
          </p:nvPr>
        </p:nvSpPr>
        <p:spPr>
          <a:xfrm>
            <a:off x="1373040" y="6476760"/>
            <a:ext cx="6400800" cy="228600"/>
          </a:xfrm>
          <a:prstGeom prst="rect">
            <a:avLst/>
          </a:prstGeom>
          <a:noFill/>
          <a:ln w="0">
            <a:noFill/>
          </a:ln>
        </p:spPr>
        <p:txBody>
          <a:bodyPr lIns="92160" rIns="92160" tIns="46080" bIns="4608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Book Antiqua"/>
              </a:rPr>
              <a:t>June, 2000</a:t>
            </a:r>
            <a:endParaRPr b="1"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1519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DRP/BCP Options</a:t>
            </a:r>
            <a:endParaRPr b="1" lang="en-US" sz="2800" strike="noStrike" u="none">
              <a:solidFill>
                <a:srgbClr val="ffffff"/>
              </a:solidFill>
              <a:effectLst/>
              <a:uFillTx/>
              <a:latin typeface="Arial"/>
            </a:endParaRPr>
          </a:p>
        </p:txBody>
      </p:sp>
      <p:sp>
        <p:nvSpPr>
          <p:cNvPr id="46" name="PlaceHolder 2"/>
          <p:cNvSpPr>
            <a:spLocks noGrp="1"/>
          </p:cNvSpPr>
          <p:nvPr>
            <p:ph/>
          </p:nvPr>
        </p:nvSpPr>
        <p:spPr>
          <a:xfrm>
            <a:off x="685800" y="914400"/>
            <a:ext cx="7772400" cy="5105520"/>
          </a:xfrm>
          <a:prstGeom prst="rect">
            <a:avLst/>
          </a:prstGeom>
          <a:noFill/>
          <a:ln w="57240">
            <a:solidFill>
              <a:srgbClr val="00ff00"/>
            </a:solidFill>
            <a:miter/>
          </a:ln>
        </p:spPr>
        <p:txBody>
          <a:bodyPr lIns="92160" rIns="92160" tIns="46080" bIns="46080" anchor="t">
            <a:normAutofit/>
          </a:bodyPr>
          <a:p>
            <a:pPr marL="343080" indent="-34308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Build Recovery Facilities Ourselves</a:t>
            </a:r>
            <a:endParaRPr b="1" lang="en-US" sz="2400" strike="noStrike" u="none">
              <a:solidFill>
                <a:srgbClr val="ffffff"/>
              </a:solidFill>
              <a:effectLst/>
              <a:uFillTx/>
              <a:latin typeface="Arial"/>
            </a:endParaRPr>
          </a:p>
          <a:p>
            <a:pPr lvl="1" marL="457200"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Build facilities to house both operational (ready to run) computer systems and personnel.</a:t>
            </a:r>
            <a:endParaRPr b="0" lang="en-US" sz="1600" strike="noStrike" u="none">
              <a:solidFill>
                <a:srgbClr val="ffffff"/>
              </a:solidFill>
              <a:effectLst/>
              <a:uFillTx/>
              <a:latin typeface="Arial"/>
            </a:endParaRPr>
          </a:p>
          <a:p>
            <a:pPr lvl="2" marL="91764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Positives:</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All equipment and workspace available for Enron’s exclusive use</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No risk of giving others access to proprietary systems or data</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Some existing infrastructure in place at Ardmore.  The Ardmore solution, however, would not cover against widespread disasters in the Houston area</a:t>
            </a:r>
            <a:endParaRPr b="0" lang="en-US" sz="1600" strike="noStrike" u="none">
              <a:solidFill>
                <a:srgbClr val="ffffff"/>
              </a:solidFill>
              <a:effectLst/>
              <a:uFillTx/>
              <a:latin typeface="Arial"/>
            </a:endParaRPr>
          </a:p>
          <a:p>
            <a:pPr lvl="2" marL="91764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Negatives:</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Very expensive</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Idle equipment and space tends to be “cannibalized” for other purposes</a:t>
            </a:r>
            <a:endParaRPr b="0" lang="en-US" sz="1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1519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DRP/BCP Options</a:t>
            </a:r>
            <a:endParaRPr b="1" lang="en-US" sz="2800" strike="noStrike" u="none">
              <a:solidFill>
                <a:srgbClr val="ffffff"/>
              </a:solidFill>
              <a:effectLst/>
              <a:uFillTx/>
              <a:latin typeface="Arial"/>
            </a:endParaRPr>
          </a:p>
        </p:txBody>
      </p:sp>
      <p:sp>
        <p:nvSpPr>
          <p:cNvPr id="48" name="PlaceHolder 2"/>
          <p:cNvSpPr>
            <a:spLocks noGrp="1"/>
          </p:cNvSpPr>
          <p:nvPr>
            <p:ph/>
          </p:nvPr>
        </p:nvSpPr>
        <p:spPr>
          <a:xfrm>
            <a:off x="685800" y="914400"/>
            <a:ext cx="7772400" cy="5105520"/>
          </a:xfrm>
          <a:prstGeom prst="rect">
            <a:avLst/>
          </a:prstGeom>
          <a:noFill/>
          <a:ln w="57240">
            <a:solidFill>
              <a:srgbClr val="00ff00"/>
            </a:solidFill>
            <a:miter/>
          </a:ln>
        </p:spPr>
        <p:txBody>
          <a:bodyPr lIns="92160" rIns="92160" tIns="46080" bIns="46080" anchor="t">
            <a:normAutofit/>
          </a:bodyPr>
          <a:p>
            <a:pPr marL="343080" indent="-34308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Contract for Use of Facilities</a:t>
            </a:r>
            <a:endParaRPr b="1" lang="en-US" sz="2400" strike="noStrike" u="none">
              <a:solidFill>
                <a:srgbClr val="ffffff"/>
              </a:solidFill>
              <a:effectLst/>
              <a:uFillTx/>
              <a:latin typeface="Arial"/>
            </a:endParaRPr>
          </a:p>
          <a:p>
            <a:pPr lvl="1" marL="457200"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Contract for facilities and equipment with a service provider, such as Comdisco, SunGard, or IBM</a:t>
            </a:r>
            <a:endParaRPr b="0" lang="en-US" sz="1600" strike="noStrike" u="none">
              <a:solidFill>
                <a:srgbClr val="ffffff"/>
              </a:solidFill>
              <a:effectLst/>
              <a:uFillTx/>
              <a:latin typeface="Arial"/>
            </a:endParaRPr>
          </a:p>
          <a:p>
            <a:pPr lvl="2" marL="91764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Positives:</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Companies have extensive experience in disaster recovery</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Facilities are shared so cost of maintaining is defrayed</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Much of the infrastructure already exists</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Opportunity to partner, notably with Comdisco, on broadband solutions.  May create a “win win” situation.</a:t>
            </a:r>
            <a:endParaRPr b="0" lang="en-US" sz="1600" strike="noStrike" u="none">
              <a:solidFill>
                <a:srgbClr val="ffffff"/>
              </a:solidFill>
              <a:effectLst/>
              <a:uFillTx/>
              <a:latin typeface="Arial"/>
            </a:endParaRPr>
          </a:p>
          <a:p>
            <a:pPr lvl="2" marL="91764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Negatives:</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Difficult to keep synchronized</a:t>
            </a:r>
            <a:endParaRPr b="0" lang="en-US" sz="1600" strike="noStrike" u="none">
              <a:solidFill>
                <a:srgbClr val="ffffff"/>
              </a:solidFill>
              <a:effectLst/>
              <a:uFillTx/>
              <a:latin typeface="Arial"/>
            </a:endParaRPr>
          </a:p>
          <a:p>
            <a:pPr lvl="3" marL="136512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Nearest recovery centers are in Dallas</a:t>
            </a:r>
            <a:endParaRPr b="0" lang="en-US" sz="1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1519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DRP/BCP Options</a:t>
            </a:r>
            <a:endParaRPr b="1" lang="en-US" sz="2800" strike="noStrike" u="none">
              <a:solidFill>
                <a:srgbClr val="ffffff"/>
              </a:solidFill>
              <a:effectLst/>
              <a:uFillTx/>
              <a:latin typeface="Arial"/>
            </a:endParaRPr>
          </a:p>
        </p:txBody>
      </p:sp>
      <p:sp>
        <p:nvSpPr>
          <p:cNvPr id="50" name="PlaceHolder 2"/>
          <p:cNvSpPr>
            <a:spLocks noGrp="1"/>
          </p:cNvSpPr>
          <p:nvPr>
            <p:ph/>
          </p:nvPr>
        </p:nvSpPr>
        <p:spPr>
          <a:xfrm>
            <a:off x="685800" y="914400"/>
            <a:ext cx="7772400" cy="5105520"/>
          </a:xfrm>
          <a:prstGeom prst="rect">
            <a:avLst/>
          </a:prstGeom>
          <a:noFill/>
          <a:ln w="57240">
            <a:solidFill>
              <a:srgbClr val="00ff00"/>
            </a:solidFill>
            <a:miter/>
          </a:ln>
        </p:spPr>
        <p:txBody>
          <a:bodyPr lIns="92160" rIns="92160" tIns="46080" bIns="46080" anchor="t">
            <a:normAutofit/>
          </a:bodyPr>
          <a:p>
            <a:pPr marL="343080" indent="-34308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Mirror between Offices</a:t>
            </a:r>
            <a:endParaRPr b="1" lang="en-US" sz="2400" strike="noStrike" u="none">
              <a:solidFill>
                <a:srgbClr val="ffffff"/>
              </a:solidFill>
              <a:effectLst/>
              <a:uFillTx/>
              <a:latin typeface="Arial"/>
            </a:endParaRPr>
          </a:p>
          <a:p>
            <a:pPr lvl="1" marL="457200"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Set up redundant equipment in other offices (e.g., London mirrors Houston)</a:t>
            </a:r>
            <a:endParaRPr b="0" lang="en-US" sz="1600" strike="noStrike" u="none">
              <a:solidFill>
                <a:srgbClr val="ffffff"/>
              </a:solidFill>
              <a:effectLst/>
              <a:uFillTx/>
              <a:latin typeface="Arial"/>
            </a:endParaRPr>
          </a:p>
          <a:p>
            <a:pPr lvl="2" marL="91764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Redundant systems are likely to be cannibalized</a:t>
            </a:r>
            <a:endParaRPr b="0" lang="en-US" sz="1600" strike="noStrike" u="none">
              <a:solidFill>
                <a:srgbClr val="ffffff"/>
              </a:solidFill>
              <a:effectLst/>
              <a:uFillTx/>
              <a:latin typeface="Arial"/>
            </a:endParaRPr>
          </a:p>
          <a:p>
            <a:pPr lvl="2" marL="91764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Still requires a facility where people can relocate with telecommunications links to backup site</a:t>
            </a:r>
            <a:endParaRPr b="0" lang="en-US" sz="1600" strike="noStrike" u="none">
              <a:solidFill>
                <a:srgbClr val="ffffff"/>
              </a:solidFill>
              <a:effectLst/>
              <a:uFillTx/>
              <a:latin typeface="Arial"/>
            </a:endParaRPr>
          </a:p>
          <a:p>
            <a:pPr lvl="2" marL="917640" indent="-228600">
              <a:spcBef>
                <a:spcPts val="4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Communications bandwidth has recently been expanded between Houston and London from 6 Megabits per second to 90 Megabits per second.  This makes mirroring key information much more viable than in the past</a:t>
            </a:r>
            <a:endParaRPr b="0" lang="en-US" sz="1600" strike="noStrike" u="none">
              <a:solidFill>
                <a:srgbClr val="ffffff"/>
              </a:solidFill>
              <a:effectLst/>
              <a:uFillTx/>
              <a:latin typeface="Arial"/>
            </a:endParaRPr>
          </a:p>
          <a:p>
            <a:pPr marL="343080" indent="-343080">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Variation.</a:t>
            </a:r>
            <a:r>
              <a:rPr b="1" lang="en-US" sz="2400" strike="noStrike" u="none">
                <a:solidFill>
                  <a:srgbClr val="ffffff"/>
                </a:solidFill>
                <a:effectLst/>
                <a:uFillTx/>
                <a:latin typeface="Arial"/>
              </a:rPr>
              <a:t>  </a:t>
            </a:r>
            <a:r>
              <a:rPr b="0" lang="en-US" sz="1600" strike="noStrike" u="none">
                <a:solidFill>
                  <a:srgbClr val="ffffff"/>
                </a:solidFill>
                <a:effectLst/>
                <a:uFillTx/>
                <a:latin typeface="Arial"/>
              </a:rPr>
              <a:t>Mirroring could be managed internally or with a vendor.  The vendor solution may be preferable, since they would be dedicated to ensuring that the information at the redundant site is current.</a:t>
            </a:r>
            <a:endParaRPr b="1" lang="en-US" sz="1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85800" y="1519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DRP/BCP Options</a:t>
            </a:r>
            <a:endParaRPr b="1" lang="en-US" sz="2800" strike="noStrike" u="none">
              <a:solidFill>
                <a:srgbClr val="ffffff"/>
              </a:solidFill>
              <a:effectLst/>
              <a:uFillTx/>
              <a:latin typeface="Arial"/>
            </a:endParaRPr>
          </a:p>
        </p:txBody>
      </p:sp>
      <p:sp>
        <p:nvSpPr>
          <p:cNvPr id="52" name="PlaceHolder 2"/>
          <p:cNvSpPr>
            <a:spLocks noGrp="1"/>
          </p:cNvSpPr>
          <p:nvPr>
            <p:ph/>
          </p:nvPr>
        </p:nvSpPr>
        <p:spPr>
          <a:xfrm>
            <a:off x="685800" y="914040"/>
            <a:ext cx="7772400" cy="5181480"/>
          </a:xfrm>
          <a:prstGeom prst="rect">
            <a:avLst/>
          </a:prstGeom>
          <a:noFill/>
          <a:ln w="57240">
            <a:solidFill>
              <a:srgbClr val="00ff00"/>
            </a:solidFill>
            <a:miter/>
          </a:ln>
        </p:spPr>
        <p:txBody>
          <a:bodyPr lIns="92160" rIns="92160" tIns="46080" bIns="46080" anchor="t">
            <a:normAutofit/>
          </a:bodyPr>
          <a:p>
            <a:pPr marL="343080" indent="-34308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Build “Hot” Site and Outsource</a:t>
            </a:r>
            <a:endParaRPr b="1" lang="en-US" sz="2400" strike="noStrike" u="none">
              <a:solidFill>
                <a:srgbClr val="ffffff"/>
              </a:solidFill>
              <a:effectLst/>
              <a:uFillTx/>
              <a:latin typeface="Arial"/>
            </a:endParaRPr>
          </a:p>
          <a:p>
            <a:pPr lvl="1" marL="457200"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Technology infrastructure can be changed in size and configuration without breaking down or needing complete replacement</a:t>
            </a:r>
            <a:endParaRPr b="0" lang="en-US" sz="1600" strike="noStrike" u="none">
              <a:solidFill>
                <a:srgbClr val="ffffff"/>
              </a:solidFill>
              <a:effectLst/>
              <a:uFillTx/>
              <a:latin typeface="Arial"/>
            </a:endParaRPr>
          </a:p>
          <a:p>
            <a:pPr marL="343080" indent="-34308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Build Shared Facility</a:t>
            </a:r>
            <a:endParaRPr b="1" lang="en-US" sz="2400" strike="noStrike" u="none">
              <a:solidFill>
                <a:srgbClr val="ffffff"/>
              </a:solidFill>
              <a:effectLst/>
              <a:uFillTx/>
              <a:latin typeface="Arial"/>
            </a:endParaRPr>
          </a:p>
          <a:p>
            <a:pPr lvl="1" marL="457200"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Legislation requiring recovery plans such as the Health Insurance Portability and Accountability Act may provide an opportunity for Enron to leverage building a site.  Hospitals in the Texas Medical Center may be open to paying for the use of a shared facility  that would be funded by Enron and another service provider</a:t>
            </a:r>
            <a:endParaRPr b="0" lang="en-US" sz="1600" strike="noStrike" u="none">
              <a:solidFill>
                <a:srgbClr val="ffffff"/>
              </a:solidFill>
              <a:effectLst/>
              <a:uFillTx/>
              <a:latin typeface="Arial"/>
            </a:endParaRPr>
          </a:p>
          <a:p>
            <a:pPr marL="343080" indent="-34308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Insurance</a:t>
            </a:r>
            <a:endParaRPr b="1" lang="en-US" sz="2400" strike="noStrike" u="none">
              <a:solidFill>
                <a:srgbClr val="ffffff"/>
              </a:solidFill>
              <a:effectLst/>
              <a:uFillTx/>
              <a:latin typeface="Arial"/>
            </a:endParaRPr>
          </a:p>
          <a:p>
            <a:pPr lvl="1" marL="457200"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Appropriate steps are taken to protect Enron’s rights and remain in compliance with applicable laws and regulations.  Insurance is typically an extra precaution, since effective DRP/BCP solutions are required to obtain a policy.  It is also very expensive</a:t>
            </a:r>
            <a:endParaRPr b="0" lang="en-US" sz="1600" strike="noStrike" u="none">
              <a:solidFill>
                <a:srgbClr val="ffffff"/>
              </a:solidFill>
              <a:effectLst/>
              <a:uFillTx/>
              <a:latin typeface="Arial"/>
            </a:endParaRPr>
          </a:p>
          <a:p>
            <a:pPr marL="343080" indent="-34308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Do Nothing</a:t>
            </a:r>
            <a:endParaRPr b="1" lang="en-US" sz="2400" strike="noStrike" u="none">
              <a:solidFill>
                <a:srgbClr val="ffffff"/>
              </a:solidFill>
              <a:effectLst/>
              <a:uFillTx/>
              <a:latin typeface="Arial"/>
            </a:endParaRPr>
          </a:p>
          <a:p>
            <a:pPr lvl="1" marL="457200"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Enron may chose to accept the risk of disasters.  Since Enron’s reliance on technology increases daily, this approach is not advised</a:t>
            </a:r>
            <a:endParaRPr b="0" lang="en-US" sz="1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85800" y="1519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Action Items</a:t>
            </a:r>
            <a:endParaRPr b="1" lang="en-US" sz="2800" strike="noStrike" u="none">
              <a:solidFill>
                <a:srgbClr val="ffffff"/>
              </a:solidFill>
              <a:effectLst/>
              <a:uFillTx/>
              <a:latin typeface="Arial"/>
            </a:endParaRPr>
          </a:p>
        </p:txBody>
      </p:sp>
      <p:sp>
        <p:nvSpPr>
          <p:cNvPr id="54" name="PlaceHolder 2"/>
          <p:cNvSpPr>
            <a:spLocks noGrp="1"/>
          </p:cNvSpPr>
          <p:nvPr>
            <p:ph/>
          </p:nvPr>
        </p:nvSpPr>
        <p:spPr>
          <a:xfrm>
            <a:off x="685800" y="914400"/>
            <a:ext cx="7772400" cy="5105520"/>
          </a:xfrm>
          <a:prstGeom prst="rect">
            <a:avLst/>
          </a:prstGeom>
          <a:noFill/>
          <a:ln w="57240">
            <a:solidFill>
              <a:srgbClr val="00ff00"/>
            </a:solidFill>
            <a:miter/>
          </a:ln>
        </p:spPr>
        <p:txBody>
          <a:bodyPr lIns="92160" rIns="92160" tIns="46080" bIns="46080" anchor="t">
            <a:normAutofit/>
          </a:bodyPr>
          <a:p>
            <a:pPr marL="343080" indent="-343080">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Cost Analysis.  </a:t>
            </a:r>
            <a:r>
              <a:rPr b="0" lang="en-US" sz="1600" strike="noStrike" u="none">
                <a:solidFill>
                  <a:srgbClr val="ffffff"/>
                </a:solidFill>
                <a:effectLst/>
                <a:uFillTx/>
                <a:latin typeface="Arial"/>
              </a:rPr>
              <a:t>IT Compliance is currently seeking cost estimates</a:t>
            </a:r>
            <a:r>
              <a:rPr b="1" lang="en-US" sz="1600" strike="noStrike" u="none">
                <a:solidFill>
                  <a:srgbClr val="ffffff"/>
                </a:solidFill>
                <a:effectLst/>
                <a:uFillTx/>
                <a:latin typeface="Arial"/>
              </a:rPr>
              <a:t> </a:t>
            </a:r>
            <a:r>
              <a:rPr b="0" lang="en-US" sz="1600" strike="noStrike" u="none">
                <a:solidFill>
                  <a:srgbClr val="ffffff"/>
                </a:solidFill>
                <a:effectLst/>
                <a:uFillTx/>
                <a:latin typeface="Arial"/>
              </a:rPr>
              <a:t>from vendors</a:t>
            </a:r>
            <a:endParaRPr b="1" lang="en-US" sz="1600" strike="noStrike" u="none">
              <a:solidFill>
                <a:srgbClr val="ffffff"/>
              </a:solidFill>
              <a:effectLst/>
              <a:uFillTx/>
              <a:latin typeface="Arial"/>
            </a:endParaRPr>
          </a:p>
          <a:p>
            <a:pPr marL="343080" indent="-343080">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Management Support. </a:t>
            </a:r>
            <a:r>
              <a:rPr b="0" lang="en-US" sz="1600" strike="noStrike" u="none">
                <a:solidFill>
                  <a:srgbClr val="ffffff"/>
                </a:solidFill>
                <a:effectLst/>
                <a:uFillTx/>
                <a:latin typeface="Arial"/>
              </a:rPr>
              <a:t>Management needs to agree to an approach and provide funding and support</a:t>
            </a:r>
            <a:endParaRPr b="1" lang="en-US" sz="1600" strike="noStrike" u="none">
              <a:solidFill>
                <a:srgbClr val="ffffff"/>
              </a:solidFill>
              <a:effectLst/>
              <a:uFillTx/>
              <a:latin typeface="Arial"/>
            </a:endParaRPr>
          </a:p>
          <a:p>
            <a:pPr marL="343080" indent="-343080">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Risk Analysis.  </a:t>
            </a:r>
            <a:r>
              <a:rPr b="0" lang="en-US" sz="1600" strike="noStrike" u="none">
                <a:solidFill>
                  <a:srgbClr val="ffffff"/>
                </a:solidFill>
                <a:effectLst/>
                <a:uFillTx/>
                <a:latin typeface="Arial"/>
              </a:rPr>
              <a:t>Much of this was done in the Year 2000 program.  Mission critical systems can be loosely categorized into trading applications, pipeline controls systems and, more recently, Internet based systems that interface with customers.  These systems should be covered.  Enron can tolerate extended down time of most other applications</a:t>
            </a:r>
            <a:endParaRPr b="1" lang="en-US" sz="1600" strike="noStrike" u="none">
              <a:solidFill>
                <a:srgbClr val="ffffff"/>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1999-12-08T12:45:51Z</dcterms:created>
  <dc:creator>Mark J Thibodeaux</dc:creator>
  <dc:description>Presentation on eCommerce readiness review and work sharing with Arthur Andersen</dc:description>
  <dc:language>en-US</dc:language>
  <cp:lastModifiedBy>aparson</cp:lastModifiedBy>
  <cp:lastPrinted>1999-12-10T19:14:30Z</cp:lastPrinted>
  <dcterms:modified xsi:type="dcterms:W3CDTF">2000-07-07T13:25:06Z</dcterms:modified>
  <cp:revision>11</cp:revision>
  <dc:subject/>
  <dc:title>EnronOnline eCommerce Readiness Review</dc:title>
</cp:coreProperties>
</file>