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indent="0">
              <a:spcBef>
                <a:spcPts val="751"/>
              </a:spcBef>
              <a:spcAft>
                <a:spcPts val="751"/>
              </a:spcAft>
              <a:buNone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 fontScale="92500" lnSpcReduction="9999"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11160" indent="-34128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SzPct val="65000"/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66920" indent="-28440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Arial"/>
              <a:buChar char="—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08200" indent="-1713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SzPct val="40000"/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94040" indent="-17172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SzPct val="40000"/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94040" indent="-17172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SzPct val="40000"/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94040" indent="-171720">
              <a:spcBef>
                <a:spcPts val="751"/>
              </a:spcBef>
              <a:spcAft>
                <a:spcPts val="751"/>
              </a:spcAft>
              <a:buClr>
                <a:srgbClr val="000000"/>
              </a:buClr>
              <a:buSzPct val="40000"/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204840" y="0"/>
          <a:ext cx="3060720" cy="7509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04840" y="0"/>
                    <a:ext cx="3060720" cy="75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84960" y="6248520"/>
            <a:ext cx="8762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046D32-11A3-4180-8F8D-9004CF052A4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762120"/>
            <a:ext cx="9144000" cy="15228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4"/>
          <a:stretch/>
        </p:blipFill>
        <p:spPr>
          <a:xfrm>
            <a:off x="8028000" y="5668920"/>
            <a:ext cx="1116000" cy="1189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5.wmf"/><Relationship Id="rId9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9.wmf"/><Relationship Id="rId9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0520" y="1142640"/>
            <a:ext cx="8534520" cy="1676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Post-Attack World Economic Prospects:</a:t>
            </a:r>
            <a:br>
              <a:rPr sz="3200"/>
            </a:b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A Deeper Recession</a:t>
            </a:r>
            <a:br>
              <a:rPr sz="3200"/>
            </a:b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and </a:t>
            </a:r>
            <a:br>
              <a:rPr sz="3200"/>
            </a:b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A Stronger Recovery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3200040"/>
            <a:ext cx="6400800" cy="2514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Autofit/>
          </a:bodyPr>
          <a:p>
            <a:pPr indent="0" algn="ctr">
              <a:spcBef>
                <a:spcPts val="1001"/>
              </a:spcBef>
              <a:spcAft>
                <a:spcPts val="799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3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Nariman Behravesh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1001"/>
              </a:spcBef>
              <a:spcAft>
                <a:spcPts val="799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3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Chief Economist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1001"/>
              </a:spcBef>
              <a:spcAft>
                <a:spcPts val="799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3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DRI</a:t>
            </a:r>
            <a:r>
              <a:rPr b="1" lang="en-US" sz="1800" strike="noStrike" u="none" baseline="30000">
                <a:solidFill>
                  <a:srgbClr val="a50021"/>
                </a:solidFill>
                <a:effectLst/>
                <a:uFillTx/>
                <a:latin typeface="Monotype Sorts"/>
                <a:ea typeface="Monotype Sorts"/>
              </a:rPr>
              <a:t></a:t>
            </a:r>
            <a:r>
              <a:rPr b="1" lang="en-US" sz="1800" strike="noStrike" u="none" baseline="30000">
                <a:solidFill>
                  <a:srgbClr val="a50021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a50021"/>
                </a:solidFill>
                <a:effectLst/>
                <a:uFillTx/>
                <a:latin typeface="Arial"/>
              </a:rPr>
              <a:t>WEFA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601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51"/>
              </a:spcBef>
              <a:spcAft>
                <a:spcPts val="601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2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October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51"/>
              </a:spcBef>
              <a:spcAft>
                <a:spcPts val="751"/>
              </a:spcAft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wipe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294920" y="914400"/>
            <a:ext cx="67834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Japan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685800" y="2019240"/>
          <a:ext cx="7467480" cy="413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019240"/>
                    <a:ext cx="7467480" cy="413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143000" y="190512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457200" y="1066680"/>
            <a:ext cx="8686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The Dollar Will Top 130 Yen </a:t>
            </a:r>
            <a:br>
              <a:rPr sz="3200"/>
            </a:b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Before Depreciating</a:t>
            </a:r>
            <a:r>
              <a:rPr b="1" i="1" lang="en-US" sz="24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762120" y="2209680"/>
          <a:ext cx="8001000" cy="438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209680"/>
                    <a:ext cx="8001000" cy="43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523880" y="2209680"/>
            <a:ext cx="258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(Yen per U.S. dollar)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511960" y="2514240"/>
            <a:ext cx="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762120" y="1600200"/>
            <a:ext cx="7318080" cy="46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normAutofit/>
          </a:bodyPr>
          <a:p>
            <a:pPr marL="455760" indent="-455760">
              <a:lnSpc>
                <a:spcPts val="598"/>
              </a:lnSpc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3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Recovery from 1997-98 crisis was sparked by: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1160" indent="-341280">
              <a:lnSpc>
                <a:spcPct val="100000"/>
              </a:lnSpc>
              <a:spcAft>
                <a:spcPts val="300"/>
              </a:spcAft>
              <a:buClr>
                <a:srgbClr val="003399"/>
              </a:buClr>
              <a:buSzPct val="65000"/>
              <a:buFont typeface="Wingdings" charset="2"/>
              <a:buChar char=""/>
              <a:tabLst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U.S. growth,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1160" indent="-341280">
              <a:lnSpc>
                <a:spcPct val="100000"/>
              </a:lnSpc>
              <a:spcAft>
                <a:spcPts val="300"/>
              </a:spcAft>
              <a:buClr>
                <a:srgbClr val="003399"/>
              </a:buClr>
              <a:buSzPct val="65000"/>
              <a:buFont typeface="Wingdings" charset="2"/>
              <a:buChar char=""/>
              <a:tabLst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high-tech boom,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1160" indent="-341280">
              <a:lnSpc>
                <a:spcPct val="100000"/>
              </a:lnSpc>
              <a:spcAft>
                <a:spcPts val="751"/>
              </a:spcAft>
              <a:buClr>
                <a:srgbClr val="003399"/>
              </a:buClr>
              <a:buSzPct val="65000"/>
              <a:buFont typeface="Wingdings" charset="2"/>
              <a:buChar char=""/>
              <a:tabLst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strong yen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three forces have reversed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countries were in recession before the attack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deeper U.S. downturn will hurt Asia even more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57200" y="990720"/>
            <a:ext cx="84582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Asia:  More or Less Vulnerable than 1997?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94920" y="914400"/>
            <a:ext cx="67834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China, India, Korea and Other Asia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304920" y="1828800"/>
          <a:ext cx="388620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388620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" name=""/>
          <p:cNvGraphicFramePr/>
          <p:nvPr/>
        </p:nvGraphicFramePr>
        <p:xfrm>
          <a:off x="4572000" y="4191120"/>
          <a:ext cx="3809880" cy="2401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4191120"/>
                    <a:ext cx="3809880" cy="24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" name=""/>
          <p:cNvGraphicFramePr/>
          <p:nvPr/>
        </p:nvGraphicFramePr>
        <p:xfrm>
          <a:off x="304920" y="4267080"/>
          <a:ext cx="3809880" cy="23259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920" y="4267080"/>
                    <a:ext cx="3809880" cy="232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" name=""/>
          <p:cNvGraphicFramePr/>
          <p:nvPr/>
        </p:nvGraphicFramePr>
        <p:xfrm>
          <a:off x="4572000" y="1828800"/>
          <a:ext cx="3809880" cy="2209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0" y="1828800"/>
                    <a:ext cx="3809880" cy="22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" name=""/>
          <p:cNvSpPr/>
          <p:nvPr/>
        </p:nvSpPr>
        <p:spPr>
          <a:xfrm>
            <a:off x="762120" y="1720800"/>
            <a:ext cx="20574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800600" y="1720800"/>
            <a:ext cx="20574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Korea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76920" y="4038480"/>
            <a:ext cx="20574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Asia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4083120"/>
            <a:ext cx="20574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92400" y="990360"/>
            <a:ext cx="678312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Latin America:  No Respite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762120" y="19051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 is headed for recession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 is in a debt/deflation spiral -- the recent IMF deal will only help briefly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default/devaluation is likely next year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 contagion plus a local electricity crisis were hurting Brazilian growth prospects even before the attack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lower global interest rates may provide some relief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random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294920" y="91440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Brazil, Mexico, Argentina and Other Latin America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228600" y="2133720"/>
          <a:ext cx="3809880" cy="209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133720"/>
                    <a:ext cx="3809880" cy="20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"/>
          <p:cNvGraphicFramePr/>
          <p:nvPr/>
        </p:nvGraphicFramePr>
        <p:xfrm>
          <a:off x="4572000" y="4343400"/>
          <a:ext cx="3809880" cy="22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4343400"/>
                    <a:ext cx="3809880" cy="22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228600" y="4343400"/>
          <a:ext cx="3809880" cy="2249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28600" y="4343400"/>
                    <a:ext cx="3809880" cy="224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4572000" y="2133720"/>
          <a:ext cx="3809880" cy="2097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0" y="2133720"/>
                    <a:ext cx="3809880" cy="20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613440" y="1905120"/>
            <a:ext cx="16221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37840" y="4235400"/>
            <a:ext cx="1723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Mexico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07440" y="4235400"/>
            <a:ext cx="292788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Latin America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04560" y="1905120"/>
            <a:ext cx="19713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292040" y="1143000"/>
            <a:ext cx="716580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Other Emerging Markets - No Relief in Sight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90360" y="2133360"/>
            <a:ext cx="71658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 fontScale="92500" lnSpcReduction="9999"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aversion and country risk premia have increased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flows (including FDI) have dried 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global recession will depress commodity prices below their current low levels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volumes are falling for the first time in 25 years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strong rebound until 2003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104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Eastern Europe, Former Soviet Union, Middle East and Africa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304920" y="2057400"/>
          <a:ext cx="3809880" cy="213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380988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0" name=""/>
          <p:cNvGraphicFramePr/>
          <p:nvPr/>
        </p:nvGraphicFramePr>
        <p:xfrm>
          <a:off x="4572000" y="4343400"/>
          <a:ext cx="3809880" cy="2173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4343400"/>
                    <a:ext cx="3809880" cy="21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" name=""/>
          <p:cNvGraphicFramePr/>
          <p:nvPr/>
        </p:nvGraphicFramePr>
        <p:xfrm>
          <a:off x="228600" y="4343400"/>
          <a:ext cx="3809880" cy="21733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28600" y="4343400"/>
                    <a:ext cx="3809880" cy="21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" name=""/>
          <p:cNvGraphicFramePr/>
          <p:nvPr/>
        </p:nvGraphicFramePr>
        <p:xfrm>
          <a:off x="4572000" y="2133720"/>
          <a:ext cx="3809880" cy="2097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0" y="2133720"/>
                    <a:ext cx="3809880" cy="20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614160" y="1828800"/>
            <a:ext cx="24609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Europe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880880" y="4235400"/>
            <a:ext cx="164448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Africa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9640" y="4235400"/>
            <a:ext cx="2916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Former Soviet Union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81600" y="1905120"/>
            <a:ext cx="21459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 East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Downside Scenario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 fontScale="85000" lnSpcReduction="9999"/>
          </a:bodyPr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terrorist attacks and/or an unsuccessful U.S. retaliation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and business confidence fall further and don’t recover as quickly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prices spike again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U.S. and global recessions are deeper and longer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25-30%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Upside Scenario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retaliation is seen to be a success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and business confidence rebounds quickly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mild recession in the U.S. and the rest of the world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15-20%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73180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The Uncertainty about the Economic Outlook Has Increased Dramatically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2286000"/>
            <a:ext cx="7924680" cy="403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there be more terrorist attacks?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kind of counter-attack will the U.S. mount?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much and for how long will consumer and business confidence be hurt?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will be the impact on oil prices?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much more fiscal and monetary stimulus will we get?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Conclusions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DRI-WEFA baseline is predicated on plausible assumptions …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 However, the range of uncertainty has widened considerably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1500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Line:  Powerful recovery forces were in place even before the attack, which should limit the depth and duration of this downturn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67831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Baseline Assumptions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92400" y="2133360"/>
            <a:ext cx="685800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 fontScale="92500" lnSpcReduction="9999"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terrorist attacks in the near future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counter-attack will have no permanent negative impact on confidence or oil prices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and business confidence will recover after three to four months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prices will remain weak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fiscal and monetary stimulus in the pipeline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94920" y="914400"/>
            <a:ext cx="678348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World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685800" y="2019240"/>
          <a:ext cx="7467480" cy="413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019240"/>
                    <a:ext cx="7467480" cy="413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1143000" y="190512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762120" y="990720"/>
            <a:ext cx="78818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Pre-Attack European Outlook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1828800"/>
            <a:ext cx="777240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normAutofit/>
          </a:bodyPr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was not immune to the U.S. slowdown and high-tech bust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Germany, Italy, and France had lost momentum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energy costs and stock market losses eroded consumer and business confidence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 ECB’s stinginess was hurting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tax cuts took effect in Germany, France, Italy, Netherlands, Ireland, Finland, and Portugal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weak euro was a competitive advantage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00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pull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292400" y="1143000"/>
            <a:ext cx="70135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A Post-Attack Scenario for Europe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90720" y="2133360"/>
            <a:ext cx="7696080" cy="3600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t">
            <a:normAutofit/>
          </a:bodyPr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and business confidence will be hurt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countries may be pushed into recession (e.g., Germany)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Fall-off in tourism will be especially painful to Spain, Italy, and Greece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ECB has begun to move more aggressively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5760" indent="-455760">
              <a:spcBef>
                <a:spcPts val="751"/>
              </a:spcBef>
              <a:spcAft>
                <a:spcPts val="75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the 2003 tax cuts be moved forward?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040" y="914400"/>
            <a:ext cx="7162920" cy="838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Real GDP Growth - Western Europe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685800" y="2019240"/>
          <a:ext cx="7467480" cy="4132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019240"/>
                    <a:ext cx="7467480" cy="4132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1143000" y="1905120"/>
            <a:ext cx="1905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360080" y="837720"/>
            <a:ext cx="6667560" cy="838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U.S. Dollar to the Euro 2001-2003</a:t>
            </a:r>
            <a:endParaRPr b="1" i="1" lang="en-US" sz="3200" strike="noStrike" u="none">
              <a:solidFill>
                <a:srgbClr val="00339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544680" y="1447920"/>
          <a:ext cx="8022960" cy="4865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4680" y="1447920"/>
                    <a:ext cx="8022960" cy="486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wipe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d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762120" y="1066680"/>
            <a:ext cx="80150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i="1" lang="en-US" sz="32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Japan:  Slow Strangulation or (Finally) Light at the End of the Tunnel?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2120" y="2057400"/>
            <a:ext cx="7445160" cy="40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6080" bIns="46080" anchor="t">
            <a:normAutofit lnSpcReduction="9999"/>
          </a:bodyPr>
          <a:p>
            <a:pPr marL="455760" indent="-455760">
              <a:lnSpc>
                <a:spcPct val="125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 was already in a recession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25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attack and subsequent stock market turmoil will worsen the financial crisis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25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Bank of Japan adopted money supply growth as its new target in an effort to halt deflation -- will banks cooperate?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25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yen is very vulnerable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5760" indent="-455760">
              <a:lnSpc>
                <a:spcPct val="125000"/>
              </a:lnSpc>
              <a:spcAft>
                <a:spcPts val="901"/>
              </a:spcAft>
              <a:buClr>
                <a:srgbClr val="003399"/>
              </a:buClr>
              <a:buFont typeface="Wingdings" charset="2"/>
              <a:buChar char=""/>
              <a:tabLst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the government be galvanized into action?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2001-07-30T12:18:52Z</dcterms:created>
  <dc:creator>Ann Graham</dc:creator>
  <dc:description/>
  <dc:language>en-US</dc:language>
  <cp:lastModifiedBy>KChung</cp:lastModifiedBy>
  <cp:lastPrinted>2001-09-27T18:12:55Z</cp:lastPrinted>
  <dcterms:modified xsi:type="dcterms:W3CDTF">2001-10-08T17:20:54Z</dcterms:modified>
  <cp:revision>32</cp:revision>
  <dc:subject/>
  <dc:title>The Global Economic Outlook: An Alphabet Soup of Scenarios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2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0</vt:bool>
  </property>
  <property fmtid="{D5CDD505-2E9C-101B-9397-08002B2CF9AE}" pid="7" name="GraphicType">
    <vt:r8>1</vt:r8>
  </property>
  <property fmtid="{D5CDD505-2E9C-101B-9397-08002B2CF9AE}" pid="8" name="HomePage">
    <vt:lpwstr>http://www.dri-wefa.com</vt:lpwstr>
  </property>
  <property fmtid="{D5CDD505-2E9C-101B-9397-08002B2CF9AE}" pid="9" name="LinkColor">
    <vt:r8>16711782</vt:r8>
  </property>
  <property fmtid="{D5CDD505-2E9C-101B-9397-08002B2CF9AE}" pid="10" name="MailAddress">
    <vt:lpwstr>marketing@dri-wefa.com</vt:lpwstr>
  </property>
  <property fmtid="{D5CDD505-2E9C-101B-9397-08002B2CF9AE}" pid="11" name="NavBtnPos">
    <vt:r8>4</vt:r8>
  </property>
  <property fmtid="{D5CDD505-2E9C-101B-9397-08002B2CF9AE}" pid="12" name="Other">
    <vt:lpwstr/>
  </property>
  <property fmtid="{D5CDD505-2E9C-101B-9397-08002B2CF9AE}" pid="13" name="OutputDir">
    <vt:lpwstr>H:\teleconference</vt:lpwstr>
  </property>
  <property fmtid="{D5CDD505-2E9C-101B-9397-08002B2CF9AE}" pid="14" name="ScreenSize">
    <vt:r8>2</vt:r8>
  </property>
  <property fmtid="{D5CDD505-2E9C-101B-9397-08002B2CF9AE}" pid="15" name="ScreenUsage">
    <vt:r8>1</vt:r8>
  </property>
  <property fmtid="{D5CDD505-2E9C-101B-9397-08002B2CF9AE}" pid="16" name="ShowNotes">
    <vt:bool>0</vt:bool>
  </property>
  <property fmtid="{D5CDD505-2E9C-101B-9397-08002B2CF9AE}" pid="17" name="TemplateType">
    <vt:r8>1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