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8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872800" y="8847000"/>
            <a:ext cx="12744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512AFB4D-0490-477C-B652-CF2C3C83ACB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sldImg"/>
          </p:nvPr>
        </p:nvSpPr>
        <p:spPr>
          <a:xfrm>
            <a:off x="1186920" y="699840"/>
            <a:ext cx="4643640" cy="34830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931680" y="4641480"/>
            <a:ext cx="5141880" cy="3948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8600" bIns="4860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862920" y="4334040"/>
            <a:ext cx="1631160" cy="28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5400" rIns="95400" tIns="48600" bIns="48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69840"/>
                <a:tab algn="l" pos="1940040"/>
                <a:tab algn="l" pos="2909880"/>
                <a:tab algn="l" pos="3879720"/>
                <a:tab algn="l" pos="4849920"/>
                <a:tab algn="l" pos="5819760"/>
                <a:tab algn="l" pos="6789600"/>
                <a:tab algn="l" pos="7759800"/>
                <a:tab algn="l" pos="8729640"/>
                <a:tab algn="l" pos="9699480"/>
                <a:tab algn="l" pos="106696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3968640" y="0"/>
            <a:ext cx="30416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968640" y="8832960"/>
            <a:ext cx="30416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0" y="8832960"/>
            <a:ext cx="30402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0" y="0"/>
            <a:ext cx="304020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970440" y="0"/>
            <a:ext cx="30398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70440" y="8832960"/>
            <a:ext cx="30398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0" y="0"/>
            <a:ext cx="303840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968640" y="-1440"/>
            <a:ext cx="30416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968640" y="8832960"/>
            <a:ext cx="30416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81000"/>
                <a:tab algn="l" pos="1962000"/>
                <a:tab algn="l" pos="2943360"/>
                <a:tab algn="l" pos="3924360"/>
                <a:tab algn="l" pos="4905360"/>
                <a:tab algn="l" pos="5886360"/>
                <a:tab algn="l" pos="6867360"/>
                <a:tab algn="l" pos="7848720"/>
                <a:tab algn="l" pos="8829720"/>
                <a:tab algn="l" pos="9810720"/>
                <a:tab algn="l" pos="1079172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0" y="-144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sldImg"/>
          </p:nvPr>
        </p:nvSpPr>
        <p:spPr>
          <a:xfrm>
            <a:off x="1192320" y="704880"/>
            <a:ext cx="4630680" cy="347328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934920" y="4644720"/>
            <a:ext cx="5135760" cy="394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397188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97188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970440" y="0"/>
            <a:ext cx="30416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970440" y="8829720"/>
            <a:ext cx="304164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-3240" y="8829720"/>
            <a:ext cx="304020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-3240" y="0"/>
            <a:ext cx="30402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967200" y="0"/>
            <a:ext cx="304308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967200" y="8827920"/>
            <a:ext cx="304308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68400"/>
                <a:tab algn="l" pos="1936800"/>
                <a:tab algn="l" pos="2905200"/>
                <a:tab algn="l" pos="3873600"/>
                <a:tab algn="l" pos="4842000"/>
                <a:tab algn="l" pos="5810400"/>
                <a:tab algn="l" pos="6778800"/>
                <a:tab algn="l" pos="7746840"/>
                <a:tab algn="l" pos="8715240"/>
                <a:tab algn="l" pos="9683640"/>
                <a:tab algn="l" pos="10652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-3240" y="8827920"/>
            <a:ext cx="30402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-3240" y="0"/>
            <a:ext cx="30402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body"/>
          </p:nvPr>
        </p:nvSpPr>
        <p:spPr>
          <a:xfrm>
            <a:off x="931680" y="4641480"/>
            <a:ext cx="5141880" cy="39481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real side indicator has been confirming our slowdown story.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is pegged at 3 1/2 % for the 3rd quarter of 2000 and for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ldImg"/>
          </p:nvPr>
        </p:nvSpPr>
        <p:spPr>
          <a:xfrm>
            <a:off x="1187280" y="700200"/>
            <a:ext cx="4643640" cy="3483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397188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97188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970440" y="0"/>
            <a:ext cx="30416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970440" y="8829720"/>
            <a:ext cx="304164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-3240" y="8829720"/>
            <a:ext cx="304020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-3240" y="0"/>
            <a:ext cx="30402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967200" y="0"/>
            <a:ext cx="304308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967200" y="8827920"/>
            <a:ext cx="304308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68400"/>
                <a:tab algn="l" pos="1936800"/>
                <a:tab algn="l" pos="2905200"/>
                <a:tab algn="l" pos="3873600"/>
                <a:tab algn="l" pos="4842000"/>
                <a:tab algn="l" pos="5810400"/>
                <a:tab algn="l" pos="6778800"/>
                <a:tab algn="l" pos="7746840"/>
                <a:tab algn="l" pos="8715240"/>
                <a:tab algn="l" pos="9683640"/>
                <a:tab algn="l" pos="10652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-3240" y="8827920"/>
            <a:ext cx="30402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-3240" y="0"/>
            <a:ext cx="30402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931680" y="4641480"/>
            <a:ext cx="5141880" cy="39481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ldImg"/>
          </p:nvPr>
        </p:nvSpPr>
        <p:spPr>
          <a:xfrm>
            <a:off x="1187280" y="700200"/>
            <a:ext cx="4643640" cy="3483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ldImg"/>
          </p:nvPr>
        </p:nvSpPr>
        <p:spPr>
          <a:xfrm>
            <a:off x="1187280" y="700200"/>
            <a:ext cx="4643640" cy="3483000"/>
          </a:xfrm>
          <a:prstGeom prst="rect">
            <a:avLst/>
          </a:prstGeom>
          <a:ln w="0">
            <a:noFill/>
          </a:ln>
        </p:spPr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931680" y="4641480"/>
            <a:ext cx="5141880" cy="394812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8600" bIns="4860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H:dailyfin;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freq w; set per 94 today;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wf43;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*;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calculations missing 3;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collapse wf43.w = df43.d average;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per 97 today;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graph on d:aremos\forecast\wilshire_w.gra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397188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97188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8832960"/>
            <a:ext cx="3038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0"/>
            <a:ext cx="30384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970440" y="0"/>
            <a:ext cx="30416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70440" y="8829720"/>
            <a:ext cx="304164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-3240" y="8829720"/>
            <a:ext cx="304020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-3240" y="0"/>
            <a:ext cx="304020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967200" y="0"/>
            <a:ext cx="304308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7200" y="8827920"/>
            <a:ext cx="304308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68400"/>
                <a:tab algn="l" pos="1936800"/>
                <a:tab algn="l" pos="2905200"/>
                <a:tab algn="l" pos="3873600"/>
                <a:tab algn="l" pos="4842000"/>
                <a:tab algn="l" pos="5810400"/>
                <a:tab algn="l" pos="6778800"/>
                <a:tab algn="l" pos="7746840"/>
                <a:tab algn="l" pos="8715240"/>
                <a:tab algn="l" pos="9683640"/>
                <a:tab algn="l" pos="10652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-3240" y="8827920"/>
            <a:ext cx="304020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-3240" y="0"/>
            <a:ext cx="30402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body"/>
          </p:nvPr>
        </p:nvSpPr>
        <p:spPr>
          <a:xfrm>
            <a:off x="931680" y="4641480"/>
            <a:ext cx="5141880" cy="3948120"/>
          </a:xfrm>
          <a:prstGeom prst="rect">
            <a:avLst/>
          </a:prstGeom>
          <a:noFill/>
          <a:ln w="0">
            <a:noFill/>
          </a:ln>
        </p:spPr>
        <p:txBody>
          <a:bodyPr lIns="96840" rIns="9684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Weak disposable income finally brings consumer spending back into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FALLING SPENDING WILL RAISE THE SAVINGS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9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Weak disposable income, weak earnings, and falling wealth will convince consumers to save.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9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9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when consumers get their year end portfolio statements they will be shocked, lots of capital gain taxes taken out but negative returns !!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9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9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rapid wage gains on the horizon consumers were content to spend their savings, with little wage growth in the future consumers will pull back and begin saving again.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freq q; set per 96 2002; open I:uqcss;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49320"/>
                <a:tab algn="l" pos="1898640"/>
                <a:tab algn="l" pos="2847960"/>
                <a:tab algn="l" pos="3797280"/>
                <a:tab algn="l" pos="4746600"/>
                <a:tab algn="l" pos="5695920"/>
                <a:tab algn="l" pos="6645240"/>
                <a:tab algn="l" pos="7594560"/>
                <a:tab algn="l" pos="8543880"/>
                <a:tab algn="l" pos="9493200"/>
                <a:tab algn="l" pos="104425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D:\AREMOS\FORECAST\CE_YDP.GRA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ldImg"/>
          </p:nvPr>
        </p:nvSpPr>
        <p:spPr>
          <a:xfrm>
            <a:off x="1187280" y="700200"/>
            <a:ext cx="4643640" cy="3483000"/>
          </a:xfrm>
          <a:prstGeom prst="rect">
            <a:avLst/>
          </a:prstGeom>
          <a:ln w="0"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440" y="1600200"/>
            <a:ext cx="716292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285840" indent="-285840">
              <a:spcBef>
                <a:spcPts val="751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51"/>
              </a:spcBef>
              <a:buClr>
                <a:srgbClr val="790015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29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01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357440" y="3392640"/>
            <a:ext cx="18144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457200" y="65685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Nacco Sept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1143000"/>
            <a:ext cx="9144000" cy="2286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 rot="10800000">
          <a:off x="0" y="304200"/>
          <a:ext cx="2895480" cy="663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 rot="10800000">
                    <a:off x="0" y="304200"/>
                    <a:ext cx="2895480" cy="66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" name="" descr=""/>
          <p:cNvPicPr/>
          <p:nvPr/>
        </p:nvPicPr>
        <p:blipFill>
          <a:blip r:embed="rId4">
            <a:lum bright="70000" contrast="-70000"/>
          </a:blip>
          <a:stretch/>
        </p:blipFill>
        <p:spPr>
          <a:xfrm>
            <a:off x="8305920" y="6059520"/>
            <a:ext cx="838080" cy="7984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85440" y="1600200"/>
            <a:ext cx="716292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285840" indent="-285840">
              <a:spcBef>
                <a:spcPts val="751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51"/>
              </a:spcBef>
              <a:buClr>
                <a:srgbClr val="790015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29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01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357440" y="3392640"/>
            <a:ext cx="18144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2"/>
          </p:nvPr>
        </p:nvSpPr>
        <p:spPr>
          <a:xfrm>
            <a:off x="457200" y="65685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Nacco Sept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1143000"/>
            <a:ext cx="9144000" cy="2286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 rot="10800000">
          <a:off x="0" y="304200"/>
          <a:ext cx="2895480" cy="663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 rot="10800000">
                    <a:off x="0" y="304200"/>
                    <a:ext cx="2895480" cy="66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3" name="" descr=""/>
          <p:cNvPicPr/>
          <p:nvPr/>
        </p:nvPicPr>
        <p:blipFill>
          <a:blip r:embed="rId4">
            <a:lum bright="70000" contrast="-70000"/>
          </a:blip>
          <a:stretch/>
        </p:blipFill>
        <p:spPr>
          <a:xfrm>
            <a:off x="8305920" y="6059520"/>
            <a:ext cx="838080" cy="7984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440" y="1600200"/>
            <a:ext cx="716292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285840" indent="-285840">
              <a:spcBef>
                <a:spcPts val="751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51"/>
              </a:spcBef>
              <a:buClr>
                <a:srgbClr val="790015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429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00160" indent="-171360">
              <a:spcBef>
                <a:spcPts val="751"/>
              </a:spcBef>
              <a:buClr>
                <a:srgbClr val="790015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00160" indent="-171360">
              <a:spcBef>
                <a:spcPts val="751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357440" y="3392640"/>
            <a:ext cx="18144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3"/>
          </p:nvPr>
        </p:nvSpPr>
        <p:spPr>
          <a:xfrm>
            <a:off x="457200" y="65685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Nacco Sept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1143000"/>
            <a:ext cx="9144000" cy="22860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fefef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 rot="10800000">
          <a:off x="0" y="304200"/>
          <a:ext cx="2895480" cy="663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 rot="10800000">
                    <a:off x="0" y="304200"/>
                    <a:ext cx="2895480" cy="66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9" name="" descr=""/>
          <p:cNvPicPr/>
          <p:nvPr/>
        </p:nvPicPr>
        <p:blipFill>
          <a:blip r:embed="rId4">
            <a:lum bright="70000" contrast="-70000"/>
          </a:blip>
          <a:stretch/>
        </p:blipFill>
        <p:spPr>
          <a:xfrm>
            <a:off x="8305920" y="6059520"/>
            <a:ext cx="838080" cy="7984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14520" y="112680"/>
            <a:ext cx="26604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57440" y="3392640"/>
            <a:ext cx="18144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480" y="6553080"/>
            <a:ext cx="22860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 2000 Audio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6856560" y="77760"/>
          <a:ext cx="1930320" cy="733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6560" y="77760"/>
                    <a:ext cx="1930320" cy="73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463680" y="1104840"/>
            <a:ext cx="8369280" cy="0"/>
          </a:xfrm>
          <a:prstGeom prst="line">
            <a:avLst/>
          </a:prstGeom>
          <a:ln w="7632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3680" y="1028880"/>
            <a:ext cx="8369280" cy="0"/>
          </a:xfrm>
          <a:prstGeom prst="line">
            <a:avLst/>
          </a:prstGeom>
          <a:ln w="76320">
            <a:solidFill>
              <a:srgbClr val="cf0e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550"/>
              </a:spcBef>
              <a:buClr>
                <a:srgbClr val="790015"/>
              </a:buClr>
              <a:buSzPct val="70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790015"/>
              </a:buClr>
              <a:buFont typeface="Helvetic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790015"/>
              </a:buClr>
              <a:buFont typeface="Helvetic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5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4876920" y="3130560"/>
            <a:ext cx="4267080" cy="3727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35" name=""/>
          <p:cNvGraphicFramePr/>
          <p:nvPr/>
        </p:nvGraphicFramePr>
        <p:xfrm rot="10800000">
          <a:off x="609480" y="532800"/>
          <a:ext cx="7543800" cy="1447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 rot="10800000">
                    <a:off x="609480" y="532800"/>
                    <a:ext cx="7543800" cy="144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PlaceHolder 1"/>
          <p:cNvSpPr>
            <a:spLocks noGrp="1"/>
          </p:cNvSpPr>
          <p:nvPr>
            <p:ph type="subTitle"/>
          </p:nvPr>
        </p:nvSpPr>
        <p:spPr>
          <a:xfrm>
            <a:off x="609120" y="3276720"/>
            <a:ext cx="7993080" cy="2133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lnSpc>
                <a:spcPct val="9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Presented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6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DRI-WEFA Audioconference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6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2001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6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Presented by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ANDREW HODGE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Managing Director: US and Canada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DRI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WEFA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spcBef>
                <a:spcPts val="524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title"/>
          </p:nvPr>
        </p:nvSpPr>
        <p:spPr>
          <a:xfrm>
            <a:off x="-228960" y="2114640"/>
            <a:ext cx="937260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 Shock Outlook: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Recession Now: Boom Later</a:t>
            </a:r>
            <a:endParaRPr b="1" lang="en-US" sz="40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V</a:t>
            </a:r>
            <a:r>
              <a:rPr b="1" lang="en-US" sz="44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 </a:t>
            </a:r>
            <a:r>
              <a:rPr b="1" lang="en-US" sz="36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Shaped Fed</a:t>
            </a:r>
            <a:endParaRPr b="1" lang="en-US" sz="36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61" name="RTBOND30RFED" descr=""/>
          <p:cNvPicPr/>
          <p:nvPr/>
        </p:nvPicPr>
        <p:blipFill>
          <a:blip r:embed="rId1"/>
          <a:stretch/>
        </p:blipFill>
        <p:spPr>
          <a:xfrm>
            <a:off x="0" y="1371600"/>
            <a:ext cx="9144000" cy="5257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Government is BIG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304560" y="1600200"/>
            <a:ext cx="388620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285840" indent="-28584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SPENDING RAMPS UP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Already on uptrend, pre Sep 11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Discretionary outlays now up $75 BIO FY 2002-11.5% 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addition of $45bio to 2003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Federal spending Excl Transfers up 5.7% calendar 2002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343400" y="1600200"/>
            <a:ext cx="449568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285840" indent="-28584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TAX CUTS?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Possibilities: faster personal tax cuts, payroll tax reductions, corp tax, investment subsidy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assume (2002 only)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Acc. depreciation, $20bio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Inc. rebate        16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Alt. Minimum Corp    4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(New Unemployment Benefits.)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(10)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62120" y="6095880"/>
            <a:ext cx="190476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63680" y="1104840"/>
            <a:ext cx="8369280" cy="0"/>
          </a:xfrm>
          <a:prstGeom prst="line">
            <a:avLst/>
          </a:prstGeom>
          <a:ln w="7632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3680" y="1028880"/>
            <a:ext cx="8369280" cy="0"/>
          </a:xfrm>
          <a:prstGeom prst="line">
            <a:avLst/>
          </a:prstGeom>
          <a:ln w="76320">
            <a:solidFill>
              <a:srgbClr val="cf0e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742840" y="22824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Real Growth for Key Sectors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228600" y="1371600"/>
          <a:ext cx="8915400" cy="49528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8915400" cy="495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581280" y="-360"/>
            <a:ext cx="51055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Base Case</a:t>
            </a:r>
            <a:br>
              <a:rPr sz="3200"/>
            </a:b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Forecast Summary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63680" y="1104840"/>
            <a:ext cx="8369280" cy="0"/>
          </a:xfrm>
          <a:prstGeom prst="line">
            <a:avLst/>
          </a:prstGeom>
          <a:ln w="7632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63680" y="1028880"/>
            <a:ext cx="8369280" cy="0"/>
          </a:xfrm>
          <a:prstGeom prst="line">
            <a:avLst/>
          </a:prstGeom>
          <a:ln w="76320">
            <a:solidFill>
              <a:srgbClr val="cf0e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920" y="4724280"/>
            <a:ext cx="8381880" cy="190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Mild 2 Quarter recession now.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 Funds low of 2.0%,rate hikes begin  mid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Unemployment peaks at </a:t>
            </a:r>
            <a:r>
              <a:rPr b="0" lang="en-US" sz="28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6.0%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2-3Q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ae00"/>
                </a:solidFill>
                <a:effectLst/>
                <a:uFillTx/>
                <a:latin typeface="Arial"/>
              </a:rPr>
              <a:t>Government Spending and Tax cuts:Boom by 2003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228600" y="1371600"/>
          <a:ext cx="891540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8915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Conclusions</a:t>
            </a:r>
            <a:endParaRPr b="1" lang="en-US" sz="36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0" y="1219320"/>
            <a:ext cx="419112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RECESSION NOW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2H negative, follows year of subpar growth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inventories drag 3Q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autos down 10% 4Q from 2000 avg,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recession briefly extends: Mfg -2% 3-4Q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Unemployment up 2.1% pts to 6%  2Q 2002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ae00"/>
                </a:solidFill>
                <a:effectLst/>
                <a:uFillTx/>
                <a:latin typeface="Arial"/>
              </a:rPr>
              <a:t>Inflation/ trade improve. Imports contract.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572000" y="1294920"/>
            <a:ext cx="4191120" cy="4953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285840" indent="-28584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BOOM COMING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Spending ramping up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 restraint gone now. Interest rates will boost with a lag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slack in the economy, postponed purchases rebound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market may bottom out and rebound earlier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550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4.3% by 2003 yearly avg, approaching 5% by 3Q 2002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New Consumer Outlook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80520" y="1600200"/>
            <a:ext cx="396252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285840" indent="-28584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TERROR SHOCK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Sentiment goes to recession levels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market hit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spending data show sharp initial drop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layoffs-airlines and travel; initial claims up to 533K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New York hit most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962160" y="1600200"/>
            <a:ext cx="5181480" cy="3733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285840" indent="-28584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OUTLOOK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bad, action good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Housing related activity is  key support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Autos hit near term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big 4Q spending dip-weak 1Q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-285840">
              <a:spcBef>
                <a:spcPts val="649"/>
              </a:spcBef>
              <a:buClr>
                <a:srgbClr val="790015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Recovery need not be consumer lead, boom by mid 2002 pulls consumer up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584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971440" y="1332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Consumer Sentiment--Hitting the Recession Zone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43" name="CONFIDENCE" descr=""/>
          <p:cNvPicPr/>
          <p:nvPr/>
        </p:nvPicPr>
        <p:blipFill>
          <a:blip r:embed="rId1"/>
          <a:stretch/>
        </p:blipFill>
        <p:spPr>
          <a:xfrm>
            <a:off x="304920" y="1603440"/>
            <a:ext cx="8305560" cy="494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Consumer Sentiment and Unemployment History 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45" name="RUCTT&amp;CONF" descr=""/>
          <p:cNvPicPr/>
          <p:nvPr/>
        </p:nvPicPr>
        <p:blipFill>
          <a:blip r:embed="rId1"/>
          <a:stretch/>
        </p:blipFill>
        <p:spPr>
          <a:xfrm>
            <a:off x="0" y="1371600"/>
            <a:ext cx="9144000" cy="5257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Weekly Store Sales Bad</a:t>
            </a:r>
            <a:br>
              <a:rPr sz="3200"/>
            </a:b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-- But Not Awful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47" name="MITSUBISHI" descr=""/>
          <p:cNvPicPr/>
          <p:nvPr/>
        </p:nvPicPr>
        <p:blipFill>
          <a:blip r:embed="rId1"/>
          <a:stretch/>
        </p:blipFill>
        <p:spPr>
          <a:xfrm>
            <a:off x="228600" y="1371600"/>
            <a:ext cx="8686800" cy="548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971440" y="228600"/>
            <a:ext cx="617220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Auto Sales--Drives Consumer Slump and Recovery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49" name="ultveh" descr=""/>
          <p:cNvPicPr/>
          <p:nvPr/>
        </p:nvPicPr>
        <p:blipFill>
          <a:blip r:embed="rId1"/>
          <a:stretch/>
        </p:blipFill>
        <p:spPr>
          <a:xfrm>
            <a:off x="0" y="1371600"/>
            <a:ext cx="8763120" cy="5257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Let’s Hope Housing Holds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51" name="HOMENEW&amp;X" descr=""/>
          <p:cNvPicPr/>
          <p:nvPr/>
        </p:nvPicPr>
        <p:blipFill>
          <a:blip r:embed="rId1"/>
          <a:stretch/>
        </p:blipFill>
        <p:spPr>
          <a:xfrm>
            <a:off x="228600" y="1603440"/>
            <a:ext cx="8610480" cy="494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437920" y="-360"/>
            <a:ext cx="6705720" cy="76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288"/>
                </a:solidFill>
                <a:effectLst/>
                <a:uFillTx/>
                <a:latin typeface="Times New Roman"/>
              </a:rPr>
              <a:t>Conclusion:Excesses in spending disappear, too much saving near term</a:t>
            </a:r>
            <a:endParaRPr b="1" lang="en-US" sz="28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63680" y="1104840"/>
            <a:ext cx="8369280" cy="0"/>
          </a:xfrm>
          <a:prstGeom prst="line">
            <a:avLst/>
          </a:prstGeom>
          <a:ln w="7632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3680" y="1028880"/>
            <a:ext cx="8369280" cy="0"/>
          </a:xfrm>
          <a:prstGeom prst="line">
            <a:avLst/>
          </a:prstGeom>
          <a:ln w="76320">
            <a:solidFill>
              <a:srgbClr val="cf0e3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7" name="CEYDPSV3TEMP" descr=""/>
          <p:cNvPicPr/>
          <p:nvPr/>
        </p:nvPicPr>
        <p:blipFill>
          <a:blip r:embed="rId1"/>
          <a:stretch/>
        </p:blipFill>
        <p:spPr>
          <a:xfrm>
            <a:off x="304920" y="1295280"/>
            <a:ext cx="8839080" cy="52578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efefe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352320" y="228600"/>
            <a:ext cx="5791320" cy="914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288"/>
                </a:solidFill>
                <a:effectLst/>
                <a:uFillTx/>
                <a:latin typeface="Arial"/>
              </a:rPr>
              <a:t>Capital Goods Shipments and Orders Have  Collapsed</a:t>
            </a:r>
            <a:endParaRPr b="1" lang="en-US" sz="3200" strike="noStrike" u="none">
              <a:solidFill>
                <a:srgbClr val="000288"/>
              </a:solidFill>
              <a:effectLst/>
              <a:uFillTx/>
              <a:latin typeface="Arial"/>
            </a:endParaRPr>
          </a:p>
        </p:txBody>
      </p:sp>
      <p:pic>
        <p:nvPicPr>
          <p:cNvPr id="59" name="capgds1" descr=""/>
          <p:cNvPicPr/>
          <p:nvPr/>
        </p:nvPicPr>
        <p:blipFill>
          <a:blip r:embed="rId1"/>
          <a:stretch/>
        </p:blipFill>
        <p:spPr>
          <a:xfrm>
            <a:off x="380880" y="1603440"/>
            <a:ext cx="8382240" cy="461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1997-08-29T11:02:12Z</dcterms:created>
  <dc:creator>WEFA Group</dc:creator>
  <dc:description>Updated 08/29/97</dc:description>
  <dc:language>en-US</dc:language>
  <cp:lastModifiedBy>KChung</cp:lastModifiedBy>
  <cp:lastPrinted>2001-08-16T18:14:04Z</cp:lastPrinted>
  <dcterms:modified xsi:type="dcterms:W3CDTF">2001-10-08T17:21:28Z</dcterms:modified>
  <cp:revision>685</cp:revision>
  <dc:subject>U.S. Outlook</dc:subject>
  <dc:title>August Update</dc:title>
</cp:coreProperties>
</file>