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9DC51D6-15C5-4DAB-A90C-77C33A644D5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9C21F58-681A-4EE7-A116-46500E1EE4E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C83B1B2-4333-486F-83BA-142C989BEBF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Solution for California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October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Implementation/Regulatory Review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Governor’s office directs CPUC to initiate auction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CPUC rules in advance that results of auction are prudent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Examples of regulatory pre-approval:  1) Utilities’ PX purchases; 2) incentive ratemaking for utility gas purchases (“beat the index”)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CPUC puts auction in place quickly: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abbreviated schedule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parties with abbreviated opportunity to comment on auction proposal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Finalize decision within 30 days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Conduct auction by January 15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Can Help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04560" y="1219320"/>
            <a:ext cx="8839080" cy="5867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SzPct val="12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can provide a stand-alone online energy auction system.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12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Independent audit firm can manage auction system (e.g., Arthur Anderson, etc.)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12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is willing to dedicate power markets, regulatory and information technology experts to ensure auction is a success.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12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would be structured to best meet objectives: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Lot formulation:  Size, Term, Shape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Pre-Qualification:  Experience, Credit, License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Contracting requirements: Industry standards, terms and conditions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Design:  Live Auction, Multiple Round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Process:  Timing, Approvals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Issues Affecting California Market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Supply shortage putting upward pressure on wholesale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Regulations make siting power plants difficult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Regulations skew utility purchase decisions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Regulations discourage retail choice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 rate freeze an asset for customers; a liability for utilities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Solution Objectives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 reliability of California grid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Shield small customers from price volatility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Maintain utilities’ financial health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Foster market solutions for large customers to reduce utility’s procurement risk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Accelerate new generation development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Mend California’s broken market 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Market-oriented Solution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 competitive auction to immediately: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 customer exposure to price volatility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 utilities’ financial exposure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Reform approval process to achieve successful auction: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Eliminate disincentives for utility purchases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 regulatory uncertainty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Remove time delays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Reform plant siting laws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quality of information released by ISO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Enhance retail competition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Benchmarks for Success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Reliable supply by summer/fall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stability for residential and small customers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prices below the price cap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Help halt decline in utilities’ financial position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Increased generation development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Political stability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Independent Power Auction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Separate real-time auction held for each utility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PUC declares results of auction prudent in advance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Utilities required to buy from auction’s “winners” under standardized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Pre-qualification criteria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Participant in market in summer of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Proven track record of delivering energy during peak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Credit-rating of ___ or higher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Real-time scheduling capability.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Independent Power Auction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59984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Baseload (7x24) &amp; Peak (6x16) blocks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Size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50, 100, 200 MW blocks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3, 5, 7, 10 years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$65 MWh or less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Quantity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 to 25% of peak load for residential and small commercial customers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Independent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performed by 3</a:t>
            </a:r>
            <a:r>
              <a:rPr b="0" lang="en-US" sz="2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rd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party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On-line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Winning bidders selected immediately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Utility affiliates allowed to participate.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Independent Auction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Transparent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Produces lowest price by seeking variety of products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Reduces small consumers’ exposure to price volatility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Improves utility financial position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 regulatory prudency risk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 volatility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Provides “headroom” under cap to pay down undercollections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Independent Auction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Declaring auction prudent ensures utility participation.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 obligation encourages bidder participation, discourages gaming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Pre-qualification encourages legitimate offers and reduces transaction time.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Encourages generation entry, undermines market power and reduces need for government price controls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2000-10-04T18:48:14Z</dcterms:created>
  <dc:creator>pkaufma</dc:creator>
  <dc:description/>
  <dc:language>en-US</dc:language>
  <cp:lastModifiedBy>jdasovic</cp:lastModifiedBy>
  <dcterms:modified xsi:type="dcterms:W3CDTF">2000-10-06T20:16:03Z</dcterms:modified>
  <cp:revision>16</cp:revision>
  <dc:subject/>
  <dc:title>“Presentation” </dc:title>
</cp:coreProperties>
</file>