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" name="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" name=""/>
              <p:cNvGrpSpPr/>
              <p:nvPr/>
            </p:nvGrpSpPr>
            <p:grpSpPr>
              <a:xfrm>
                <a:off x="0" y="304920"/>
                <a:ext cx="9144000" cy="6400800"/>
                <a:chOff x="0" y="304920"/>
                <a:chExt cx="9144000" cy="6400800"/>
              </a:xfrm>
            </p:grpSpPr>
            <p:sp>
              <p:nvSpPr>
                <p:cNvPr id="3" name=""/>
                <p:cNvSpPr/>
                <p:nvPr/>
              </p:nvSpPr>
              <p:spPr>
                <a:xfrm>
                  <a:off x="0" y="304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" name=""/>
                <p:cNvSpPr/>
                <p:nvPr/>
              </p:nvSpPr>
              <p:spPr>
                <a:xfrm>
                  <a:off x="0" y="609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" name=""/>
                <p:cNvSpPr/>
                <p:nvPr/>
              </p:nvSpPr>
              <p:spPr>
                <a:xfrm>
                  <a:off x="0" y="914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" name=""/>
                <p:cNvSpPr/>
                <p:nvPr/>
              </p:nvSpPr>
              <p:spPr>
                <a:xfrm>
                  <a:off x="0" y="1219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7" name=""/>
                <p:cNvSpPr/>
                <p:nvPr/>
              </p:nvSpPr>
              <p:spPr>
                <a:xfrm>
                  <a:off x="0" y="1523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8" name=""/>
                <p:cNvSpPr/>
                <p:nvPr/>
              </p:nvSpPr>
              <p:spPr>
                <a:xfrm>
                  <a:off x="0" y="1828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9" name=""/>
                <p:cNvSpPr/>
                <p:nvPr/>
              </p:nvSpPr>
              <p:spPr>
                <a:xfrm>
                  <a:off x="0" y="2133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0" name=""/>
                <p:cNvSpPr/>
                <p:nvPr/>
              </p:nvSpPr>
              <p:spPr>
                <a:xfrm>
                  <a:off x="0" y="24382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>
                  <a:off x="0" y="27432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>
                  <a:off x="0" y="30481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>
                  <a:off x="0" y="33526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0" y="36576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" name=""/>
                <p:cNvSpPr/>
                <p:nvPr/>
              </p:nvSpPr>
              <p:spPr>
                <a:xfrm>
                  <a:off x="0" y="39625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" name=""/>
                <p:cNvSpPr/>
                <p:nvPr/>
              </p:nvSpPr>
              <p:spPr>
                <a:xfrm>
                  <a:off x="0" y="42670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" name=""/>
                <p:cNvSpPr/>
                <p:nvPr/>
              </p:nvSpPr>
              <p:spPr>
                <a:xfrm>
                  <a:off x="0" y="45720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0" y="48769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0" y="51814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0" y="54864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"/>
                <p:cNvSpPr/>
                <p:nvPr/>
              </p:nvSpPr>
              <p:spPr>
                <a:xfrm>
                  <a:off x="0" y="57913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" name=""/>
                <p:cNvSpPr/>
                <p:nvPr/>
              </p:nvSpPr>
              <p:spPr>
                <a:xfrm>
                  <a:off x="0" y="609588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0" y="640080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0" y="6705720"/>
                  <a:ext cx="9144000" cy="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5" name=""/>
              <p:cNvGrpSpPr/>
              <p:nvPr/>
            </p:nvGrpSpPr>
            <p:grpSpPr>
              <a:xfrm>
                <a:off x="304920" y="0"/>
                <a:ext cx="8534160" cy="6858000"/>
                <a:chOff x="304920" y="0"/>
                <a:chExt cx="8534160" cy="6858000"/>
              </a:xfrm>
            </p:grpSpPr>
            <p:sp>
              <p:nvSpPr>
                <p:cNvPr id="26" name=""/>
                <p:cNvSpPr/>
                <p:nvPr/>
              </p:nvSpPr>
              <p:spPr>
                <a:xfrm>
                  <a:off x="304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609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914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1219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1523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1828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2133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2438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2743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" name=""/>
                <p:cNvSpPr/>
                <p:nvPr/>
              </p:nvSpPr>
              <p:spPr>
                <a:xfrm>
                  <a:off x="3048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" name=""/>
                <p:cNvSpPr/>
                <p:nvPr/>
              </p:nvSpPr>
              <p:spPr>
                <a:xfrm>
                  <a:off x="3352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7" name=""/>
                <p:cNvSpPr/>
                <p:nvPr/>
              </p:nvSpPr>
              <p:spPr>
                <a:xfrm>
                  <a:off x="3657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8" name=""/>
                <p:cNvSpPr/>
                <p:nvPr/>
              </p:nvSpPr>
              <p:spPr>
                <a:xfrm>
                  <a:off x="3962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9" name=""/>
                <p:cNvSpPr/>
                <p:nvPr/>
              </p:nvSpPr>
              <p:spPr>
                <a:xfrm>
                  <a:off x="4267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0" name=""/>
                <p:cNvSpPr/>
                <p:nvPr/>
              </p:nvSpPr>
              <p:spPr>
                <a:xfrm>
                  <a:off x="45720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1" name=""/>
                <p:cNvSpPr/>
                <p:nvPr/>
              </p:nvSpPr>
              <p:spPr>
                <a:xfrm>
                  <a:off x="48769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51814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>
                  <a:off x="54864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" name=""/>
                <p:cNvSpPr/>
                <p:nvPr/>
              </p:nvSpPr>
              <p:spPr>
                <a:xfrm>
                  <a:off x="57913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>
                  <a:off x="60958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>
                  <a:off x="64008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67057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8" name=""/>
                <p:cNvSpPr/>
                <p:nvPr/>
              </p:nvSpPr>
              <p:spPr>
                <a:xfrm>
                  <a:off x="70102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9" name=""/>
                <p:cNvSpPr/>
                <p:nvPr/>
              </p:nvSpPr>
              <p:spPr>
                <a:xfrm>
                  <a:off x="73152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0" name=""/>
                <p:cNvSpPr/>
                <p:nvPr/>
              </p:nvSpPr>
              <p:spPr>
                <a:xfrm>
                  <a:off x="76201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1" name=""/>
                <p:cNvSpPr/>
                <p:nvPr/>
              </p:nvSpPr>
              <p:spPr>
                <a:xfrm>
                  <a:off x="79246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822960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3" name=""/>
                <p:cNvSpPr/>
                <p:nvPr/>
              </p:nvSpPr>
              <p:spPr>
                <a:xfrm>
                  <a:off x="853452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4" name=""/>
                <p:cNvSpPr/>
                <p:nvPr/>
              </p:nvSpPr>
              <p:spPr>
                <a:xfrm>
                  <a:off x="8839080" y="0"/>
                  <a:ext cx="0" cy="6858000"/>
                </a:xfrm>
                <a:prstGeom prst="line">
                  <a:avLst/>
                </a:prstGeom>
                <a:ln w="9360">
                  <a:solidFill>
                    <a:srgbClr val="cfdbf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40458c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sp>
          <p:nvSpPr>
            <p:cNvPr id="55" name=""/>
            <p:cNvSpPr/>
            <p:nvPr/>
          </p:nvSpPr>
          <p:spPr>
            <a:xfrm>
              <a:off x="3352680" y="0"/>
              <a:ext cx="5791320" cy="152280"/>
            </a:xfrm>
            <a:prstGeom prst="rect">
              <a:avLst/>
            </a:prstGeom>
            <a:blipFill rotWithShape="0">
              <a:blip r:embed="rId2"/>
              <a:srcRect/>
              <a:tile tx="0" ty="0" sx="100000" sy="100000" algn="ctr"/>
            </a:blip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8839080" y="0"/>
              <a:ext cx="0" cy="2362320"/>
            </a:xfrm>
            <a:prstGeom prst="line">
              <a:avLst/>
            </a:prstGeom>
            <a:ln w="9360">
              <a:solidFill>
                <a:srgbClr val="6f89f7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40458c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7" name=""/>
            <p:cNvGrpSpPr/>
            <p:nvPr/>
          </p:nvGrpSpPr>
          <p:grpSpPr>
            <a:xfrm>
              <a:off x="414360" y="1415880"/>
              <a:ext cx="1784160" cy="2324160"/>
              <a:chOff x="414360" y="1415880"/>
              <a:chExt cx="1784160" cy="2324160"/>
            </a:xfrm>
          </p:grpSpPr>
          <p:sp>
            <p:nvSpPr>
              <p:cNvPr id="58" name=""/>
              <p:cNvSpPr/>
              <p:nvPr/>
            </p:nvSpPr>
            <p:spPr>
              <a:xfrm flipH="1">
                <a:off x="414360" y="1513440"/>
                <a:ext cx="1784160" cy="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608400" y="1419120"/>
                <a:ext cx="0" cy="2320920"/>
              </a:xfrm>
              <a:prstGeom prst="line">
                <a:avLst/>
              </a:prstGeom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511200" y="1415880"/>
                <a:ext cx="192600" cy="192600"/>
              </a:xfrm>
              <a:custGeom>
                <a:avLst/>
                <a:gdLst/>
                <a:ahLst/>
                <a:rect l="l" t="t" r="r" b="b"/>
                <a:pathLst>
                  <a:path stroke="0" w="21600" h="21600">
                    <a:moveTo>
                      <a:pt x="10559" y="3"/>
                    </a:moveTo>
                    <a:arcTo wR="10800" hR="10800" stAng="-5476576" swAng="16204040"/>
                    <a:lnTo>
                      <a:pt x="10800" y="10800"/>
                    </a:lnTo>
                    <a:close/>
                  </a:path>
                  <a:path fill="none" w="21600" h="21600">
                    <a:moveTo>
                      <a:pt x="10559" y="3"/>
                    </a:moveTo>
                    <a:arcTo wR="10800" hR="10800" stAng="-5476576" swAng="16204040"/>
                  </a:path>
                </a:pathLst>
              </a:custGeom>
              <a:noFill/>
              <a:ln w="9360">
                <a:solidFill>
                  <a:srgbClr val="6f89f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40458c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26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3808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SzPct val="113173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Second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601"/>
              </a:spcBef>
              <a:buClr>
                <a:srgbClr val="6f89f7"/>
              </a:buClr>
              <a:buSzPct val="9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601"/>
              </a:spcBef>
              <a:buClr>
                <a:srgbClr val="40458c"/>
              </a:buClr>
              <a:buSzPct val="6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Fourth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601"/>
              </a:spcBef>
              <a:buClr>
                <a:srgbClr val="6f89f7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Fifth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Sixth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601"/>
              </a:spcBef>
              <a:buClr>
                <a:srgbClr val="40458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Seventh Outline Level</a:t>
            </a:r>
            <a:endParaRPr b="0" lang="en-US" sz="2400" strike="noStrike" u="none">
              <a:solidFill>
                <a:srgbClr val="40458c"/>
              </a:solidFill>
              <a:effectLst/>
              <a:uFillTx/>
              <a:latin typeface="Tahom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57F8E7-39C5-44EA-A51F-4E7B9CC3D8EB}" type="slidenum">
              <a:rPr b="0" lang="en-US" sz="14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1219320" y="76320"/>
            <a:ext cx="670536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 algn="ctr">
              <a:lnSpc>
                <a:spcPct val="120000"/>
              </a:lnSpc>
              <a:spcBef>
                <a:spcPts val="649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Dispatch &amp; Load Shedding </a:t>
            </a:r>
            <a:br>
              <a:rPr sz="3200"/>
            </a:b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in Maharashtra in 2002</a:t>
            </a:r>
            <a:endParaRPr b="1" lang="en-US" sz="32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68" name=""/>
          <p:cNvSpPr/>
          <p:nvPr/>
        </p:nvSpPr>
        <p:spPr>
          <a:xfrm>
            <a:off x="152280" y="5791320"/>
            <a:ext cx="1752840" cy="761760"/>
          </a:xfrm>
          <a:prstGeom prst="rightArrow">
            <a:avLst>
              <a:gd name="adj1" fmla="val 50000"/>
              <a:gd name="adj2" fmla="val 57526"/>
            </a:avLst>
          </a:prstGeom>
          <a:gradFill rotWithShape="0">
            <a:gsLst>
              <a:gs pos="0">
                <a:srgbClr val="6f89f7"/>
              </a:gs>
              <a:gs pos="100000">
                <a:srgbClr val="cdd6fb"/>
              </a:gs>
            </a:gsLst>
            <a:lin ang="10800000"/>
          </a:gra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080080" y="5622840"/>
            <a:ext cx="6707880" cy="93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Dabhol being dispatched between 3.2 - 5 cents/kWh;</a:t>
            </a:r>
            <a:endParaRPr b="0" lang="en-US" sz="22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All Load shed above 5 cents/kWh</a:t>
            </a:r>
            <a:endParaRPr b="0" lang="en-US" sz="22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0" name=""/>
          <p:cNvGraphicFramePr/>
          <p:nvPr/>
        </p:nvGraphicFramePr>
        <p:xfrm>
          <a:off x="614520" y="1600200"/>
          <a:ext cx="8148600" cy="3760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600200"/>
                    <a:ext cx="8148600" cy="376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1219320" y="76320"/>
            <a:ext cx="670536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 algn="ctr">
              <a:lnSpc>
                <a:spcPct val="120000"/>
              </a:lnSpc>
              <a:spcBef>
                <a:spcPts val="649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MSEB Payment Ability &amp; </a:t>
            </a:r>
            <a:br>
              <a:rPr sz="3200"/>
            </a:b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Dabhol Dispatch</a:t>
            </a:r>
            <a:endParaRPr b="1" lang="en-US" sz="32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74" name=""/>
          <p:cNvSpPr/>
          <p:nvPr/>
        </p:nvSpPr>
        <p:spPr>
          <a:xfrm>
            <a:off x="152280" y="5791320"/>
            <a:ext cx="1752840" cy="761760"/>
          </a:xfrm>
          <a:prstGeom prst="rightArrow">
            <a:avLst>
              <a:gd name="adj1" fmla="val 50000"/>
              <a:gd name="adj2" fmla="val 57526"/>
            </a:avLst>
          </a:prstGeom>
          <a:gradFill rotWithShape="0">
            <a:gsLst>
              <a:gs pos="0">
                <a:srgbClr val="6f89f7"/>
              </a:gs>
              <a:gs pos="100000">
                <a:srgbClr val="cdd6fb"/>
              </a:gs>
            </a:gsLst>
            <a:lin ang="10800000"/>
          </a:gra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028240" y="5622840"/>
            <a:ext cx="68767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40458c"/>
                </a:solidFill>
                <a:effectLst/>
                <a:uFillTx/>
                <a:latin typeface="Tahoma"/>
              </a:rPr>
              <a:t>MSEB Payment Ability ranges from $38-46 MM/month</a:t>
            </a:r>
            <a:endParaRPr b="0" lang="en-US" sz="22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762120" y="1523880"/>
          <a:ext cx="8001000" cy="3792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8001000" cy="3792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2514600" y="5486400"/>
            <a:ext cx="57150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3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Payment ability should define range of offer prices in a market scenario</a:t>
            </a:r>
            <a:endParaRPr b="0" lang="en-US" sz="22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918000" y="1523880"/>
            <a:ext cx="7179120" cy="3975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</a:t>
            </a: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Contractual Pricing - Phase II</a:t>
            </a: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(Yr.2002)</a:t>
            </a:r>
            <a:br>
              <a:rPr sz="2000"/>
            </a:b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(In Cents/kWh)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@ 90% Dispatch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@ 70% Dispatch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Fuel (LNG)*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  3.01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3.25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O&amp;M Costs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  0.59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0.75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Regas Costs**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  0.84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1.08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Debt Service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  1.56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2.01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ROE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1.21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1.56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Total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7.21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          </a:t>
            </a:r>
            <a:r>
              <a:rPr b="1" lang="en-US" sz="1600" strike="noStrike" u="sng">
                <a:solidFill>
                  <a:srgbClr val="40458c"/>
                </a:solidFill>
                <a:effectLst/>
                <a:uFillTx/>
                <a:latin typeface="Times New Roman"/>
              </a:rPr>
              <a:t>8.64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Pricing Flexibility Facilitates Increased Dispatch</a:t>
            </a:r>
            <a:endParaRPr b="0" lang="en-US" sz="20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Recovery of Debt Service, Regas &amp; ROE can be re-configured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30000"/>
              </a:lnSpc>
              <a:buClr>
                <a:srgbClr val="40458c"/>
              </a:buClr>
              <a:buSzPct val="80000"/>
              <a:buFont typeface="Symbol" charset="2"/>
              <a:buChar char="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Reduce fuel component uncertainty through hedge products</a:t>
            </a:r>
            <a:endParaRPr b="0" lang="en-US" sz="16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219320" y="76320"/>
            <a:ext cx="6705360" cy="495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 algn="ctr">
              <a:lnSpc>
                <a:spcPct val="120000"/>
              </a:lnSpc>
              <a:spcBef>
                <a:spcPts val="649"/>
              </a:spcBef>
              <a:tabLst>
                <a:tab algn="l" pos="0"/>
                <a:tab algn="l" pos="685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950080" y="6308640"/>
            <a:ext cx="29599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* Assuming 25$/Bbl JCC</a:t>
            </a:r>
            <a:endParaRPr b="0" lang="en-US" sz="10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40458c"/>
                </a:solidFill>
                <a:effectLst/>
                <a:uFillTx/>
                <a:latin typeface="Times New Roman"/>
              </a:rPr>
              <a:t>** Inclusive of Shipping &amp; Harbor Services Charge</a:t>
            </a:r>
            <a:endParaRPr b="0" lang="en-US" sz="10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ahoma"/>
              </a:rPr>
              <a:t>From Contract to Merchant Pricing</a:t>
            </a:r>
            <a:endParaRPr b="1" lang="en-US" sz="3200" strike="noStrike" u="none">
              <a:solidFill>
                <a:srgbClr val="660066"/>
              </a:solidFill>
              <a:effectLst/>
              <a:uFillTx/>
              <a:latin typeface="Tahoma"/>
            </a:endParaRPr>
          </a:p>
        </p:txBody>
      </p:sp>
      <p:sp>
        <p:nvSpPr>
          <p:cNvPr id="83" name=""/>
          <p:cNvSpPr/>
          <p:nvPr/>
        </p:nvSpPr>
        <p:spPr>
          <a:xfrm>
            <a:off x="838080" y="5562720"/>
            <a:ext cx="1752840" cy="761760"/>
          </a:xfrm>
          <a:prstGeom prst="rightArrow">
            <a:avLst>
              <a:gd name="adj1" fmla="val 50000"/>
              <a:gd name="adj2" fmla="val 57526"/>
            </a:avLst>
          </a:prstGeom>
          <a:gradFill rotWithShape="0">
            <a:gsLst>
              <a:gs pos="0">
                <a:srgbClr val="6f89f7"/>
              </a:gs>
              <a:gs pos="100000">
                <a:srgbClr val="cdd6fb"/>
              </a:gs>
            </a:gsLst>
            <a:lin ang="10800000"/>
          </a:gradFill>
          <a:ln w="9360">
            <a:solidFill>
              <a:srgbClr val="40458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40458c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2001-01-31T11:06:55Z</dcterms:created>
  <dc:creator>Anshuman Srivastav</dc:creator>
  <dc:description/>
  <dc:language>en-US</dc:language>
  <cp:lastModifiedBy>sandeep kohli</cp:lastModifiedBy>
  <cp:lastPrinted>2001-02-26T20:20:37Z</cp:lastPrinted>
  <dcterms:modified xsi:type="dcterms:W3CDTF">2001-02-27T17:03:00Z</dcterms:modified>
  <cp:revision>44</cp:revision>
  <dc:subject/>
  <dc:title>LNG T-o-p Mitigation</dc:title>
</cp:coreProperties>
</file>