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wmf" ContentType="image/x-wmf"/>
  <Override PartName="/ppt/media/image2.png" ContentType="image/png"/>
  <Override PartName="/ppt/media/image3.wmf" ContentType="image/x-wmf"/>
  <Override PartName="/ppt/media/image4.wmf" ContentType="image/x-wmf"/>
  <Override PartName="/ppt/media/image5.wmf" ContentType="image/x-wmf"/>
  <Override PartName="/ppt/media/image6.wmf" ContentType="image/x-wmf"/>
  <Override PartName="/ppt/media/image10.wmf" ContentType="image/x-wmf"/>
  <Override PartName="/ppt/media/image7.wmf" ContentType="image/x-wmf"/>
  <Override PartName="/ppt/media/image8.wmf" ContentType="image/x-wmf"/>
  <Override PartName="/ppt/media/image9.wmf" ContentType="image/x-wmf"/>
  <Override PartName="/ppt/embeddings/oleObject1.bin" ContentType="application/vnd.openxmlformats-officedocument.oleObject"/>
  <Override PartName="/ppt/embeddings/oleObject1.xlsx" ContentType="application/vnd.openxmlformats-officedocument.spreadsheetml.sheet"/>
  <Override PartName="/ppt/embeddings/oleObject2.bin" ContentType="application/vnd.openxmlformats-officedocument.oleObject"/>
  <Override PartName="/ppt/slides/_rels/slide11.xml.rels" ContentType="application/vnd.openxmlformats-package.relationships+xml"/>
  <Override PartName="/ppt/slides/_rels/slide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notesSlides/notesSlide2.xml" ContentType="application/vnd.openxmlformats-officedocument.presentationml.notesSlide+xml"/>
  <Override PartName="/ppt/notesSlides/notesSlide6.xml" ContentType="application/vnd.openxmlformats-officedocument.presentationml.notesSlide+xml"/>
  <Override PartName="/ppt/notesSlides/_rels/notesSlide12.xml.rels" ContentType="application/vnd.openxmlformats-package.relationships+xml"/>
  <Override PartName="/ppt/notesSlides/_rels/notesSlide11.xml.rels" ContentType="application/vnd.openxmlformats-package.relationships+xml"/>
  <Override PartName="/ppt/notesSlides/_rels/notesSlide6.xml.rels" ContentType="application/vnd.openxmlformats-package.relationships+xml"/>
  <Override PartName="/ppt/notesSlides/_rels/notesSlide2.xml.rels" ContentType="application/vnd.openxmlformats-package.relationships+xml"/>
  <Override PartName="/ppt/notesSlides/notesSlide11.xml" ContentType="application/vnd.openxmlformats-officedocument.presentationml.notesSlide+xml"/>
  <Override PartName="/ppt/notesSlides/notesSlide12.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Lst>
  <p:sldSz cx="9144000" cy="6858000"/>
  <p:notesSz cx="6858000" cy="919797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 name=""/>
          <p:cNvSpPr/>
          <p:nvPr/>
        </p:nvSpPr>
        <p:spPr>
          <a:xfrm>
            <a:off x="0" y="0"/>
            <a:ext cx="6858000" cy="9198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3399"/>
              </a:solidFill>
              <a:effectLst/>
              <a:uFillTx/>
              <a:latin typeface="Times New Roman"/>
            </a:endParaRPr>
          </a:p>
        </p:txBody>
      </p:sp>
      <p:sp>
        <p:nvSpPr>
          <p:cNvPr id="13" name="PlaceHolder 1"/>
          <p:cNvSpPr>
            <a:spLocks noGrp="1"/>
          </p:cNvSpPr>
          <p:nvPr>
            <p:ph type="hdr"/>
          </p:nvPr>
        </p:nvSpPr>
        <p:spPr>
          <a:xfrm>
            <a:off x="-360" y="0"/>
            <a:ext cx="2970360" cy="457200"/>
          </a:xfrm>
          <a:prstGeom prst="rect">
            <a:avLst/>
          </a:prstGeom>
          <a:noFill/>
          <a:ln w="0">
            <a:noFill/>
          </a:ln>
        </p:spPr>
        <p:txBody>
          <a:bodyPr lIns="91440" rIns="91440" tIns="45720" bIns="45720" anchor="t">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4" name="PlaceHolder 2"/>
          <p:cNvSpPr>
            <a:spLocks noGrp="1"/>
          </p:cNvSpPr>
          <p:nvPr>
            <p:ph type="dt" idx="4"/>
          </p:nvPr>
        </p:nvSpPr>
        <p:spPr>
          <a:xfrm>
            <a:off x="3887280" y="0"/>
            <a:ext cx="2970360" cy="457200"/>
          </a:xfrm>
          <a:prstGeom prst="rect">
            <a:avLst/>
          </a:prstGeom>
          <a:noFill/>
          <a:ln w="0">
            <a:noFill/>
          </a:ln>
        </p:spPr>
        <p:txBody>
          <a:bodyPr lIns="91440" rIns="91440" tIns="45720" bIns="4572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5" name="PlaceHolder 3"/>
          <p:cNvSpPr>
            <a:spLocks noGrp="1"/>
          </p:cNvSpPr>
          <p:nvPr>
            <p:ph type="sldImg"/>
          </p:nvPr>
        </p:nvSpPr>
        <p:spPr>
          <a:xfrm>
            <a:off x="1147320" y="689040"/>
            <a:ext cx="4567320" cy="34257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6" name="PlaceHolder 4"/>
          <p:cNvSpPr>
            <a:spLocks noGrp="1"/>
          </p:cNvSpPr>
          <p:nvPr>
            <p:ph type="body"/>
          </p:nvPr>
        </p:nvSpPr>
        <p:spPr>
          <a:xfrm>
            <a:off x="914400" y="4344480"/>
            <a:ext cx="5029200" cy="418644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7" name="PlaceHolder 5"/>
          <p:cNvSpPr>
            <a:spLocks noGrp="1"/>
          </p:cNvSpPr>
          <p:nvPr>
            <p:ph type="ftr" idx="5"/>
          </p:nvPr>
        </p:nvSpPr>
        <p:spPr>
          <a:xfrm>
            <a:off x="-360" y="8764560"/>
            <a:ext cx="2970360" cy="455760"/>
          </a:xfrm>
          <a:prstGeom prst="rect">
            <a:avLst/>
          </a:prstGeom>
          <a:noFill/>
          <a:ln w="0">
            <a:noFill/>
          </a:ln>
        </p:spPr>
        <p:txBody>
          <a:bodyPr lIns="91440" rIns="91440" tIns="45720" bIns="45720" anchor="b">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8" name="PlaceHolder 6"/>
          <p:cNvSpPr>
            <a:spLocks noGrp="1"/>
          </p:cNvSpPr>
          <p:nvPr>
            <p:ph type="sldNum" idx="6"/>
          </p:nvPr>
        </p:nvSpPr>
        <p:spPr>
          <a:xfrm>
            <a:off x="3887280" y="8764560"/>
            <a:ext cx="2970360" cy="455760"/>
          </a:xfrm>
          <a:prstGeom prst="rect">
            <a:avLst/>
          </a:prstGeom>
          <a:noFill/>
          <a:ln w="0">
            <a:noFill/>
          </a:ln>
        </p:spPr>
        <p:txBody>
          <a:bodyPr lIns="91440" rIns="91440" tIns="45720" bIns="45720" anchor="b">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E93DD890-485B-4540-8875-A03050C9A204}"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2.xml.rels><?xml version="1.0" encoding="UTF-8"?>
<Relationships xmlns="http://schemas.openxmlformats.org/package/2006/relationships"><Relationship Id="rId1" Type="http://schemas.openxmlformats.org/officeDocument/2006/relationships/slide" Target="../slides/slide12.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4" name="PlaceHolder 1"/>
          <p:cNvSpPr>
            <a:spLocks noGrp="1"/>
          </p:cNvSpPr>
          <p:nvPr>
            <p:ph type="sldImg"/>
          </p:nvPr>
        </p:nvSpPr>
        <p:spPr>
          <a:xfrm>
            <a:off x="1090440" y="681120"/>
            <a:ext cx="4631040" cy="3473280"/>
          </a:xfrm>
          <a:prstGeom prst="rect">
            <a:avLst/>
          </a:prstGeom>
          <a:ln w="0">
            <a:noFill/>
          </a:ln>
        </p:spPr>
      </p:sp>
      <p:sp>
        <p:nvSpPr>
          <p:cNvPr id="425" name=""/>
          <p:cNvSpPr/>
          <p:nvPr/>
        </p:nvSpPr>
        <p:spPr>
          <a:xfrm>
            <a:off x="762120" y="4568760"/>
            <a:ext cx="4938480" cy="3510000"/>
          </a:xfrm>
          <a:prstGeom prst="rect">
            <a:avLst/>
          </a:prstGeom>
          <a:noFill/>
          <a:ln w="0">
            <a:noFill/>
          </a:ln>
        </p:spPr>
        <p:style>
          <a:lnRef idx="0"/>
          <a:fillRef idx="0"/>
          <a:effectRef idx="0"/>
          <a:fontRef idx="minor"/>
        </p:style>
        <p:txBody>
          <a:bodyPr lIns="90720" rIns="90720" tIns="45360" bIns="45360" anchor="t">
            <a:noAutofit/>
          </a:bodyPr>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lang="en-US" sz="1200" strike="noStrike" u="none">
                <a:solidFill>
                  <a:srgbClr val="003399"/>
                </a:solidFill>
                <a:effectLst/>
                <a:uFillTx/>
                <a:latin typeface="Times New Roman"/>
              </a:rPr>
              <a:t>Working gas in storage is estimated to have been  below 1,800 billion cubic feet at the end of December, more than 20% below the previous 5-year average.  The estimate end-year level is a record for the period of time that EIA has records. </a:t>
            </a: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lang="en-US" sz="1200" strike="noStrike" u="none">
                <a:solidFill>
                  <a:srgbClr val="003399"/>
                </a:solidFill>
                <a:effectLst/>
                <a:uFillTx/>
                <a:latin typeface="Times New Roman"/>
              </a:rPr>
              <a:t>The current outlook for winter demand and supply suggests that storage is likely to remain near record lows this winter.  In the base case, we project that gas storage will fall to about 470 billion cubic feet at the end of the heating season (March 31, 2001).  The previous record low was 758 billion  cubic feet at the end of the winter of 1995-1996.  </a:t>
            </a: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lang="en-US" sz="1200" strike="noStrike" u="none">
                <a:solidFill>
                  <a:srgbClr val="003399"/>
                </a:solidFill>
                <a:effectLst/>
                <a:uFillTx/>
                <a:latin typeface="Times New Roman"/>
              </a:rPr>
              <a:t>If summer gas demand next year is as strong as we currently expect it to be, the low end-winter storage levels will present a strong challenge to the North American gas supply system to maintain flexibility and provide additional gas in preparation for the subsequent winter season.</a:t>
            </a: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endParaRPr b="0" lang="en-US" sz="1200" strike="noStrike" u="none">
              <a:solidFill>
                <a:srgbClr val="003399"/>
              </a:solidFill>
              <a:effectLst/>
              <a:uFillTx/>
              <a:latin typeface="Times New Roman"/>
            </a:endParaRP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6" name="PlaceHolder 1"/>
          <p:cNvSpPr>
            <a:spLocks noGrp="1"/>
          </p:cNvSpPr>
          <p:nvPr>
            <p:ph type="sldImg"/>
          </p:nvPr>
        </p:nvSpPr>
        <p:spPr>
          <a:xfrm>
            <a:off x="1089000" y="679320"/>
            <a:ext cx="4633920" cy="3475080"/>
          </a:xfrm>
          <a:prstGeom prst="rect">
            <a:avLst/>
          </a:prstGeom>
          <a:ln w="0">
            <a:noFill/>
          </a:ln>
        </p:spPr>
      </p:sp>
      <p:sp>
        <p:nvSpPr>
          <p:cNvPr id="427" name=""/>
          <p:cNvSpPr/>
          <p:nvPr/>
        </p:nvSpPr>
        <p:spPr>
          <a:xfrm>
            <a:off x="762120" y="4568760"/>
            <a:ext cx="4938480" cy="3510000"/>
          </a:xfrm>
          <a:prstGeom prst="rect">
            <a:avLst/>
          </a:prstGeom>
          <a:noFill/>
          <a:ln w="0">
            <a:noFill/>
          </a:ln>
        </p:spPr>
        <p:style>
          <a:lnRef idx="0"/>
          <a:fillRef idx="0"/>
          <a:effectRef idx="0"/>
          <a:fontRef idx="minor"/>
        </p:style>
        <p:txBody>
          <a:bodyPr lIns="90360" rIns="90360" tIns="45360" bIns="45360" anchor="t">
            <a:noAutofit/>
          </a:bodyPr>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lang="en-US" sz="1200" strike="noStrike" u="none">
                <a:solidFill>
                  <a:srgbClr val="003399"/>
                </a:solidFill>
                <a:effectLst/>
                <a:uFillTx/>
                <a:latin typeface="Times New Roman"/>
              </a:rPr>
              <a:t>Working gas in storage is estimated to have been  below 1,800 billion cubic feet at the end of December, more than 20% below the previous 5-year average.  The estimate end-year level is a record for the period of time that EIA has records. </a:t>
            </a: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lang="en-US" sz="1200" strike="noStrike" u="none">
                <a:solidFill>
                  <a:srgbClr val="003399"/>
                </a:solidFill>
                <a:effectLst/>
                <a:uFillTx/>
                <a:latin typeface="Times New Roman"/>
              </a:rPr>
              <a:t>The current outlook for winter demand and supply suggests that storage is likely to remain near record lows this winter.  In the base case, we project that gas storage will fall to about 470 billion cubic feet at the end of the heating season (March 31, 2001).  The previous record low was 758 billion  cubic feet at the end of the winter of 1995-1996.  </a:t>
            </a: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r>
              <a:rPr b="0" lang="en-US" sz="1200" strike="noStrike" u="none">
                <a:solidFill>
                  <a:srgbClr val="003399"/>
                </a:solidFill>
                <a:effectLst/>
                <a:uFillTx/>
                <a:latin typeface="Times New Roman"/>
              </a:rPr>
              <a:t>If summer gas demand next year is as strong as we currently expect it to be, the low end-winter storage levels will present a strong challenge to the North American gas supply system to maintain flexibility and provide additional gas in preparation for the subsequent winter season.</a:t>
            </a:r>
            <a:endParaRPr b="0" lang="en-US" sz="1200" strike="noStrike" u="none">
              <a:solidFill>
                <a:srgbClr val="003399"/>
              </a:solidFill>
              <a:effectLst/>
              <a:uFillTx/>
              <a:latin typeface="Times New Roman"/>
            </a:endParaRPr>
          </a:p>
          <a:p>
            <a:pPr>
              <a:tabLst>
                <a:tab algn="l" pos="0"/>
                <a:tab algn="l" pos="905040"/>
                <a:tab algn="l" pos="1809720"/>
                <a:tab algn="l" pos="2714760"/>
                <a:tab algn="l" pos="3619440"/>
                <a:tab algn="l" pos="4524480"/>
                <a:tab algn="l" pos="5429160"/>
                <a:tab algn="l" pos="6334200"/>
                <a:tab algn="l" pos="7238880"/>
                <a:tab algn="l" pos="8143920"/>
                <a:tab algn="l" pos="9048600"/>
                <a:tab algn="l" pos="9953640"/>
                <a:tab algn="l" pos="10858680"/>
              </a:tabLst>
            </a:pPr>
            <a:endParaRPr b="0" lang="en-US" sz="1200" strike="noStrike" u="none">
              <a:solidFill>
                <a:srgbClr val="003399"/>
              </a:solidFill>
              <a:effectLst/>
              <a:uFillTx/>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8" name="PlaceHolder 1"/>
          <p:cNvSpPr>
            <a:spLocks noGrp="1"/>
          </p:cNvSpPr>
          <p:nvPr>
            <p:ph type="sldImg"/>
          </p:nvPr>
        </p:nvSpPr>
        <p:spPr>
          <a:xfrm>
            <a:off x="1133640" y="692280"/>
            <a:ext cx="4597200" cy="3448080"/>
          </a:xfrm>
          <a:prstGeom prst="rect">
            <a:avLst/>
          </a:prstGeom>
          <a:ln w="0">
            <a:noFill/>
          </a:ln>
        </p:spPr>
      </p:sp>
      <p:sp>
        <p:nvSpPr>
          <p:cNvPr id="419" name="PlaceHolder 2"/>
          <p:cNvSpPr>
            <a:spLocks noGrp="1"/>
          </p:cNvSpPr>
          <p:nvPr>
            <p:ph type="body"/>
          </p:nvPr>
        </p:nvSpPr>
        <p:spPr>
          <a:xfrm>
            <a:off x="914400" y="4368600"/>
            <a:ext cx="5029200" cy="2415960"/>
          </a:xfrm>
          <a:prstGeom prst="rect">
            <a:avLst/>
          </a:prstGeom>
          <a:noFill/>
          <a:ln w="0">
            <a:noFill/>
          </a:ln>
        </p:spPr>
        <p:txBody>
          <a:bodyPr lIns="91800" rIns="91800" tIns="46080" bIns="4608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surge in spot prices at the Henry Hub since April are well above a typical range for 1998-1999  (in this context, defined as the average,  +/- 2 standard deviations) </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upper bound on the typical range for 1998-99 is less than one-third of recent spot prices.</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Henry Hub spot price recently spiked at $10.53 per MMBtu on Friday 12/29.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20" name="PlaceHolder 1"/>
          <p:cNvSpPr>
            <a:spLocks noGrp="1"/>
          </p:cNvSpPr>
          <p:nvPr>
            <p:ph type="sldImg"/>
          </p:nvPr>
        </p:nvSpPr>
        <p:spPr>
          <a:xfrm>
            <a:off x="1133640" y="692280"/>
            <a:ext cx="4597200" cy="3448080"/>
          </a:xfrm>
          <a:prstGeom prst="rect">
            <a:avLst/>
          </a:prstGeom>
          <a:ln w="0">
            <a:noFill/>
          </a:ln>
        </p:spPr>
      </p:sp>
      <p:sp>
        <p:nvSpPr>
          <p:cNvPr id="421" name=""/>
          <p:cNvSpPr/>
          <p:nvPr/>
        </p:nvSpPr>
        <p:spPr>
          <a:xfrm>
            <a:off x="1658880" y="4616280"/>
            <a:ext cx="184320" cy="455760"/>
          </a:xfrm>
          <a:prstGeom prst="rect">
            <a:avLst/>
          </a:prstGeom>
          <a:noFill/>
          <a:ln w="0">
            <a:noFill/>
          </a:ln>
        </p:spPr>
        <p:style>
          <a:lnRef idx="0"/>
          <a:fillRef idx="0"/>
          <a:effectRef idx="0"/>
          <a:fontRef idx="minor"/>
        </p:style>
        <p:txBody>
          <a:bodyPr wrap="none" anchor="t">
            <a:spAutoFit/>
          </a:bodyPr>
          <a:p>
            <a:endParaRPr b="0" lang="en-US" sz="2400" strike="noStrike" u="none">
              <a:solidFill>
                <a:srgbClr val="003399"/>
              </a:solidFill>
              <a:effectLst/>
              <a:uFillTx/>
              <a:latin typeface="Times New Roman"/>
            </a:endParaRPr>
          </a:p>
        </p:txBody>
      </p:sp>
      <p:sp>
        <p:nvSpPr>
          <p:cNvPr id="422" name="PlaceHolder 2"/>
          <p:cNvSpPr>
            <a:spLocks noGrp="1"/>
          </p:cNvSpPr>
          <p:nvPr>
            <p:ph type="body"/>
          </p:nvPr>
        </p:nvSpPr>
        <p:spPr>
          <a:xfrm>
            <a:off x="914400" y="4368960"/>
            <a:ext cx="5106960" cy="2489040"/>
          </a:xfrm>
          <a:prstGeom prst="rect">
            <a:avLst/>
          </a:prstGeom>
          <a:noFill/>
          <a:ln w="0">
            <a:noFill/>
          </a:ln>
        </p:spPr>
        <p:txBody>
          <a:bodyPr lIns="91440" rIns="9144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Rigs drilling for gas wells hit a weekly low point of 362 in mid April 1999.</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Gas rigs in operation have more than doubled since then, hitting a record of     879 as of December 29, 2000.</a:t>
            </a: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200" strike="noStrike" u="none">
              <a:solidFill>
                <a:srgbClr val="000000"/>
              </a:solidFill>
              <a:effectLst/>
              <a:uFillTx/>
              <a:latin typeface="Times New Roman"/>
            </a:endParaRPr>
          </a:p>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   The increasing number of resulting gas well completions have been expanding production in major producing States, such as Texas.  We see some signs of improved production capability already in the US.  Texas has expanded 1.2% through the first 9 months of 2000.  Wyoming, the third largest producing State (by volume), has increased production by more than 10% during the first 8 months of 2000.  </a:t>
            </a:r>
            <a:endParaRPr b="0" lang="en-US" sz="1200" strike="noStrike" u="none">
              <a:solidFill>
                <a:srgbClr val="000000"/>
              </a:solidFill>
              <a:effectLst/>
              <a:uFillTx/>
              <a:latin typeface="Times New Roman"/>
            </a:endParaRPr>
          </a:p>
        </p:txBody>
      </p:sp>
      <p:sp>
        <p:nvSpPr>
          <p:cNvPr id="423" name=""/>
          <p:cNvSpPr/>
          <p:nvPr/>
        </p:nvSpPr>
        <p:spPr>
          <a:xfrm>
            <a:off x="3139920" y="7105680"/>
            <a:ext cx="184320" cy="458640"/>
          </a:xfrm>
          <a:prstGeom prst="rect">
            <a:avLst/>
          </a:prstGeom>
          <a:noFill/>
          <a:ln w="0">
            <a:noFill/>
          </a:ln>
        </p:spPr>
        <p:style>
          <a:lnRef idx="0"/>
          <a:fillRef idx="0"/>
          <a:effectRef idx="0"/>
          <a:fontRef idx="minor"/>
        </p:style>
        <p:txBody>
          <a:bodyPr wrap="none" anchor="t">
            <a:spAutoFit/>
          </a:bodyPr>
          <a:p>
            <a:endParaRPr b="0" lang="en-US" sz="2400" strike="noStrike" u="none">
              <a:solidFill>
                <a:srgbClr val="003399"/>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6"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99"/>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9A455D2-78FF-4B25-8AFF-7C931D860ED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99"/>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33A1F350-4AC6-4681-BBBE-B79930860506}"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4303D831-7F27-4C3B-B355-247FB18D8F32}"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chart" preserve="1">
  <p:cSld name="Default">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99"/>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0C8E6228-3259-4EAE-BA80-E2DCFAD10BAC}"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BF04F45A-0166-4BA3-B204-9686ECB558C7}" type="slidenum">
              <a:t>&lt;#&gt;</a:t>
            </a:fld>
          </a:p>
        </p:txBody>
      </p:sp>
      <p:sp>
        <p:nvSpPr>
          <p:cNvPr id="4" name="PlaceHolder 3"/>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Click to edit the outline text format</a:t>
            </a:r>
            <a:endParaRPr b="0" lang="en-US" sz="3200" strike="noStrike" u="none">
              <a:solidFill>
                <a:srgbClr val="003399"/>
              </a:solidFill>
              <a:effectLst/>
              <a:uFillTx/>
              <a:latin typeface="Times New Roman"/>
            </a:endParaRPr>
          </a:p>
          <a:p>
            <a:pPr lvl="1" marL="743040" indent="-28584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Second Outline Level</a:t>
            </a:r>
            <a:endParaRPr b="0" lang="en-US" sz="3200" strike="noStrike" u="none">
              <a:solidFill>
                <a:srgbClr val="003399"/>
              </a:solidFill>
              <a:effectLst/>
              <a:uFillTx/>
              <a:latin typeface="Times New Roman"/>
            </a:endParaRPr>
          </a:p>
          <a:p>
            <a:pPr lvl="2" marL="1143000" indent="-22860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Third Outline Level</a:t>
            </a:r>
            <a:endParaRPr b="0" lang="en-US" sz="3200" strike="noStrike" u="none">
              <a:solidFill>
                <a:srgbClr val="003399"/>
              </a:solidFill>
              <a:effectLst/>
              <a:uFillTx/>
              <a:latin typeface="Times New Roman"/>
            </a:endParaRPr>
          </a:p>
          <a:p>
            <a:pPr lvl="3" marL="1600200" indent="-22860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Fourth Outline Level</a:t>
            </a:r>
            <a:endParaRPr b="0" lang="en-US" sz="3200" strike="noStrike" u="none">
              <a:solidFill>
                <a:srgbClr val="003399"/>
              </a:solidFill>
              <a:effectLst/>
              <a:uFillTx/>
              <a:latin typeface="Times New Roman"/>
            </a:endParaRPr>
          </a:p>
          <a:p>
            <a:pPr lvl="4" marL="2057400" indent="-22860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Fifth Outline Level</a:t>
            </a:r>
            <a:endParaRPr b="0" lang="en-US" sz="3200" strike="noStrike" u="none">
              <a:solidFill>
                <a:srgbClr val="003399"/>
              </a:solidFill>
              <a:effectLst/>
              <a:uFillTx/>
              <a:latin typeface="Times New Roman"/>
            </a:endParaRPr>
          </a:p>
          <a:p>
            <a:pPr lvl="5" marL="2057400" indent="-22860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Sixth Outline Level</a:t>
            </a:r>
            <a:endParaRPr b="0" lang="en-US" sz="3200" strike="noStrike" u="none">
              <a:solidFill>
                <a:srgbClr val="003399"/>
              </a:solidFill>
              <a:effectLst/>
              <a:uFillTx/>
              <a:latin typeface="Times New Roman"/>
            </a:endParaRPr>
          </a:p>
          <a:p>
            <a:pPr lvl="6" marL="2057400" indent="-228600">
              <a:spcBef>
                <a:spcPts val="799"/>
              </a:spcBef>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3399"/>
                </a:solidFill>
                <a:effectLst/>
                <a:uFillTx/>
                <a:latin typeface="Times New Roman"/>
              </a:rPr>
              <a:t>Seventh Outline Level</a:t>
            </a:r>
            <a:endParaRPr b="0" lang="en-US" sz="3200" strike="noStrike" u="none">
              <a:solidFill>
                <a:srgbClr val="003399"/>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3399"/>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99"/>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3399"/>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99"/>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3399"/>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F710C1D-EBFF-4835-95B9-D5A06BD9AB42}" type="slidenum">
              <a:rPr b="0" lang="en-US" sz="1400" strike="noStrike" u="none">
                <a:solidFill>
                  <a:srgbClr val="003399"/>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Lst>
</p:sldMaster>
</file>

<file path=ppt/slides/_rels/slide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5.xml"/>
</Relationships>
</file>

<file path=ppt/slides/_rels/slide10.xml.rels><?xml version="1.0" encoding="UTF-8"?>
<Relationships xmlns="http://schemas.openxmlformats.org/package/2006/relationships"><Relationship Id="rId1" Type="http://schemas.openxmlformats.org/officeDocument/2006/relationships/image" Target="../media/image7.wmf"/><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5.xml"/><Relationship Id="rId5"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image" Target="../media/image8.wmf"/><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5.xml"/><Relationship Id="rId6" Type="http://schemas.openxmlformats.org/officeDocument/2006/relationships/notesSlide" Target="../notesSlides/notesSlide12.xml"/>
</Relationships>
</file>

<file path=ppt/slides/_rels/slide13.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9.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5.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0.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5.xml"/>
</Relationships>
</file>

<file path=ppt/slides/_rels/slide16.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5.xml"/>
</Relationships>
</file>

<file path=ppt/slides/_rels/slide2.xml.rels><?xml version="1.0" encoding="UTF-8"?>
<Relationships xmlns="http://schemas.openxmlformats.org/package/2006/relationships"><Relationship Id="rId1" Type="http://schemas.openxmlformats.org/officeDocument/2006/relationships/image" Target="../media/image3.wmf"/><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4.xml"/><Relationship Id="rId6"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package" Target="../embeddings/oleObject1.xlsx"/><Relationship Id="rId2" Type="http://schemas.openxmlformats.org/officeDocument/2006/relationships/image" Target="../media/image4.wmf"/><Relationship Id="rId3" Type="http://schemas.openxmlformats.org/officeDocument/2006/relationships/image" Target="../media/image1.wmf"/><Relationship Id="rId4" Type="http://schemas.openxmlformats.org/officeDocument/2006/relationships/oleObject" Target="../embeddings/oleObject2.bin"/><Relationship Id="rId5" Type="http://schemas.openxmlformats.org/officeDocument/2006/relationships/image" Target="../media/image2.png"/><Relationship Id="rId6"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6.xml.rels><?xml version="1.0" encoding="UTF-8"?>
<Relationships xmlns="http://schemas.openxmlformats.org/package/2006/relationships"><Relationship Id="rId1" Type="http://schemas.openxmlformats.org/officeDocument/2006/relationships/image" Target="../media/image6.wmf"/><Relationship Id="rId2" Type="http://schemas.openxmlformats.org/officeDocument/2006/relationships/image" Target="../media/image1.wmf"/><Relationship Id="rId3" Type="http://schemas.openxmlformats.org/officeDocument/2006/relationships/oleObject" Target="../embeddings/oleObject1.bin"/><Relationship Id="rId4" Type="http://schemas.openxmlformats.org/officeDocument/2006/relationships/image" Target="../media/image2.png"/><Relationship Id="rId5" Type="http://schemas.openxmlformats.org/officeDocument/2006/relationships/slideLayout" Target="../slideLayouts/slideLayout5.xml"/><Relationship Id="rId6"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wmf"/><Relationship Id="rId2" Type="http://schemas.openxmlformats.org/officeDocument/2006/relationships/oleObject" Target="../embeddings/oleObject1.bin"/><Relationship Id="rId3" Type="http://schemas.openxmlformats.org/officeDocument/2006/relationships/image" Target="../media/image2.png"/><Relationship Id="rId4"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19" name=""/>
          <p:cNvSpPr/>
          <p:nvPr/>
        </p:nvSpPr>
        <p:spPr>
          <a:xfrm>
            <a:off x="-762120" y="685800"/>
            <a:ext cx="10668240" cy="1463400"/>
          </a:xfrm>
          <a:prstGeom prst="rect">
            <a:avLst/>
          </a:prstGeom>
          <a:noFill/>
          <a:ln w="0">
            <a:noFill/>
          </a:ln>
        </p:spPr>
        <p:style>
          <a:lnRef idx="0"/>
          <a:fillRef idx="0"/>
          <a:effectRef idx="0"/>
          <a:fontRef idx="minor"/>
        </p:style>
        <p:txBody>
          <a:bodyPr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0000"/>
                </a:solidFill>
                <a:effectLst/>
                <a:uFillTx/>
                <a:latin typeface="Times New Roman"/>
              </a:rPr>
              <a:t>Natural Gas Market:</a:t>
            </a:r>
            <a:endParaRPr b="0" lang="en-US" sz="48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800" strike="noStrike" u="none">
                <a:solidFill>
                  <a:srgbClr val="ff0000"/>
                </a:solidFill>
                <a:effectLst/>
                <a:uFillTx/>
                <a:latin typeface="Times New Roman"/>
              </a:rPr>
              <a:t>Status and Outlook</a:t>
            </a:r>
            <a:endParaRPr b="0" lang="en-US" sz="4800" strike="noStrike" u="none">
              <a:solidFill>
                <a:srgbClr val="003399"/>
              </a:solidFill>
              <a:effectLst/>
              <a:uFillTx/>
              <a:latin typeface="Times New Roman"/>
            </a:endParaRPr>
          </a:p>
        </p:txBody>
      </p:sp>
      <p:sp>
        <p:nvSpPr>
          <p:cNvPr id="20" name=""/>
          <p:cNvSpPr/>
          <p:nvPr/>
        </p:nvSpPr>
        <p:spPr>
          <a:xfrm>
            <a:off x="2242080" y="4648320"/>
            <a:ext cx="5090040" cy="79236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Times New Roman"/>
              </a:rPr>
              <a:t>Barbara Mariner-Volpe</a:t>
            </a:r>
            <a:endParaRPr b="0" lang="en-US" sz="26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Times New Roman"/>
              </a:rPr>
              <a:t>Energy Information Administration</a:t>
            </a:r>
            <a:endParaRPr b="0" lang="en-US" sz="2600" strike="noStrike" u="none">
              <a:solidFill>
                <a:srgbClr val="003399"/>
              </a:solidFill>
              <a:effectLst/>
              <a:uFillTx/>
              <a:latin typeface="Times New Roman"/>
            </a:endParaRPr>
          </a:p>
        </p:txBody>
      </p:sp>
      <p:sp>
        <p:nvSpPr>
          <p:cNvPr id="21" name=""/>
          <p:cNvSpPr/>
          <p:nvPr/>
        </p:nvSpPr>
        <p:spPr>
          <a:xfrm>
            <a:off x="1415880" y="2514600"/>
            <a:ext cx="6795000" cy="1219320"/>
          </a:xfrm>
          <a:prstGeom prst="rect">
            <a:avLst/>
          </a:prstGeom>
          <a:noFill/>
          <a:ln w="0">
            <a:noFill/>
          </a:ln>
        </p:spPr>
        <p:style>
          <a:lnRef idx="0"/>
          <a:fillRef idx="0"/>
          <a:effectRef idx="0"/>
          <a:fontRef idx="minor"/>
        </p:style>
        <p:txBody>
          <a:bodyPr wrap="none" lIns="0" rIns="0" tIns="0" bIns="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3399"/>
                </a:solidFill>
                <a:effectLst/>
                <a:uFillTx/>
                <a:latin typeface="Times New Roman"/>
              </a:rPr>
              <a:t>Illinois Commerce Commission</a:t>
            </a:r>
            <a:endParaRPr b="0" lang="en-US" sz="40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3399"/>
                </a:solidFill>
                <a:effectLst/>
                <a:uFillTx/>
                <a:latin typeface="Times New Roman"/>
              </a:rPr>
              <a:t>January 24, 2001</a:t>
            </a:r>
            <a:endParaRPr b="0" lang="en-US" sz="4000" strike="noStrike" u="none">
              <a:solidFill>
                <a:srgbClr val="003399"/>
              </a:solidFill>
              <a:effectLst/>
              <a:uFillTx/>
              <a:latin typeface="Times New Roman"/>
            </a:endParaRPr>
          </a:p>
        </p:txBody>
      </p:sp>
      <p:sp>
        <p:nvSpPr>
          <p:cNvPr id="22" name=""/>
          <p:cNvSpPr/>
          <p:nvPr/>
        </p:nvSpPr>
        <p:spPr>
          <a:xfrm>
            <a:off x="1463400" y="1752480"/>
            <a:ext cx="143640" cy="686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4500" strike="noStrike" u="none">
                <a:solidFill>
                  <a:srgbClr val="000080"/>
                </a:solidFill>
                <a:effectLst/>
                <a:uFillTx/>
                <a:latin typeface="Century Schoolbook"/>
              </a:rPr>
              <a:t> </a:t>
            </a:r>
            <a:endParaRPr b="0" lang="en-US" sz="4500" strike="noStrike" u="none">
              <a:solidFill>
                <a:srgbClr val="003399"/>
              </a:solidFill>
              <a:effectLst/>
              <a:uFillTx/>
              <a:latin typeface="Times New Roman"/>
            </a:endParaRPr>
          </a:p>
        </p:txBody>
      </p:sp>
      <p:grpSp>
        <p:nvGrpSpPr>
          <p:cNvPr id="23" name=""/>
          <p:cNvGrpSpPr/>
          <p:nvPr/>
        </p:nvGrpSpPr>
        <p:grpSpPr>
          <a:xfrm>
            <a:off x="304920" y="5888160"/>
            <a:ext cx="8533800" cy="893160"/>
            <a:chOff x="304920" y="5888160"/>
            <a:chExt cx="8533800" cy="893160"/>
          </a:xfrm>
        </p:grpSpPr>
        <p:pic>
          <p:nvPicPr>
            <p:cNvPr id="24" name="" descr=""/>
            <p:cNvPicPr/>
            <p:nvPr/>
          </p:nvPicPr>
          <p:blipFill>
            <a:blip r:embed="rId1"/>
            <a:stretch/>
          </p:blipFill>
          <p:spPr>
            <a:xfrm>
              <a:off x="1722600" y="6126840"/>
              <a:ext cx="7116120" cy="356040"/>
            </a:xfrm>
            <a:prstGeom prst="rect">
              <a:avLst/>
            </a:prstGeom>
            <a:noFill/>
            <a:ln w="0">
              <a:noFill/>
            </a:ln>
          </p:spPr>
        </p:pic>
        <p:graphicFrame>
          <p:nvGraphicFramePr>
            <p:cNvPr id="25" name=""/>
            <p:cNvGraphicFramePr/>
            <p:nvPr/>
          </p:nvGraphicFramePr>
          <p:xfrm>
            <a:off x="304920" y="5888160"/>
            <a:ext cx="1738080" cy="893160"/>
          </p:xfrm>
          <a:graphic>
            <a:graphicData uri="http://schemas.openxmlformats.org/presentationml/2006/ole">
              <p:oleObj r:id="rId2" spid="">
                <p:embed/>
                <p:pic>
                  <p:nvPicPr>
                    <p:cNvPr id="26" name="" descr=""/>
                    <p:cNvPicPr/>
                    <p:nvPr/>
                  </p:nvPicPr>
                  <p:blipFill>
                    <a:blip r:embed="rId3"/>
                    <a:stretch/>
                  </p:blipFill>
                  <p:spPr>
                    <a:xfrm>
                      <a:off x="304920" y="5888160"/>
                      <a:ext cx="1738080" cy="89316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241" name="PlaceHolder 1"/>
          <p:cNvSpPr>
            <a:spLocks noGrp="1"/>
          </p:cNvSpPr>
          <p:nvPr>
            <p:ph type="title"/>
          </p:nvPr>
        </p:nvSpPr>
        <p:spPr>
          <a:xfrm>
            <a:off x="685800" y="190080"/>
            <a:ext cx="7772400" cy="8002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Natural Gas Spot Prices: Base Case and 95% Confidence Interval </a:t>
            </a:r>
            <a:endParaRPr b="0" lang="en-US" sz="3600" strike="noStrike" u="none">
              <a:solidFill>
                <a:srgbClr val="000000"/>
              </a:solidFill>
              <a:effectLst/>
              <a:uFillTx/>
              <a:latin typeface="Times New Roman"/>
            </a:endParaRPr>
          </a:p>
        </p:txBody>
      </p:sp>
      <p:sp>
        <p:nvSpPr>
          <p:cNvPr id="242" name=""/>
          <p:cNvSpPr/>
          <p:nvPr/>
        </p:nvSpPr>
        <p:spPr>
          <a:xfrm>
            <a:off x="2269440" y="5715000"/>
            <a:ext cx="62182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3399"/>
                </a:solidFill>
                <a:effectLst/>
                <a:uFillTx/>
                <a:latin typeface="Arial"/>
              </a:rPr>
              <a:t>Sources: History: Natural Gas Week;  Projections: Short-Term Energy Outlook, January 2001.</a:t>
            </a:r>
            <a:endParaRPr b="0" lang="en-US" sz="1100" strike="noStrike" u="none">
              <a:solidFill>
                <a:srgbClr val="003399"/>
              </a:solidFill>
              <a:effectLst/>
              <a:uFillTx/>
              <a:latin typeface="Times New Roman"/>
            </a:endParaRPr>
          </a:p>
        </p:txBody>
      </p:sp>
      <p:pic>
        <p:nvPicPr>
          <p:cNvPr id="243" name="" descr=""/>
          <p:cNvPicPr/>
          <p:nvPr/>
        </p:nvPicPr>
        <p:blipFill>
          <a:blip r:embed="rId1"/>
          <a:stretch/>
        </p:blipFill>
        <p:spPr>
          <a:xfrm>
            <a:off x="533520" y="457200"/>
            <a:ext cx="8150040" cy="5573880"/>
          </a:xfrm>
          <a:prstGeom prst="rect">
            <a:avLst/>
          </a:prstGeom>
          <a:noFill/>
          <a:ln w="0">
            <a:noFill/>
          </a:ln>
        </p:spPr>
      </p:pic>
      <p:grpSp>
        <p:nvGrpSpPr>
          <p:cNvPr id="244" name=""/>
          <p:cNvGrpSpPr/>
          <p:nvPr/>
        </p:nvGrpSpPr>
        <p:grpSpPr>
          <a:xfrm>
            <a:off x="304920" y="5961240"/>
            <a:ext cx="8533800" cy="893160"/>
            <a:chOff x="304920" y="5961240"/>
            <a:chExt cx="8533800" cy="893160"/>
          </a:xfrm>
        </p:grpSpPr>
        <p:pic>
          <p:nvPicPr>
            <p:cNvPr id="245" name="" descr=""/>
            <p:cNvPicPr/>
            <p:nvPr/>
          </p:nvPicPr>
          <p:blipFill>
            <a:blip r:embed="rId2"/>
            <a:stretch/>
          </p:blipFill>
          <p:spPr>
            <a:xfrm>
              <a:off x="1722600" y="6199920"/>
              <a:ext cx="7116120" cy="356040"/>
            </a:xfrm>
            <a:prstGeom prst="rect">
              <a:avLst/>
            </a:prstGeom>
            <a:noFill/>
            <a:ln w="0">
              <a:noFill/>
            </a:ln>
          </p:spPr>
        </p:pic>
        <p:graphicFrame>
          <p:nvGraphicFramePr>
            <p:cNvPr id="246" name=""/>
            <p:cNvGraphicFramePr/>
            <p:nvPr/>
          </p:nvGraphicFramePr>
          <p:xfrm>
            <a:off x="304920" y="5961240"/>
            <a:ext cx="1738080" cy="893160"/>
          </p:xfrm>
          <a:graphic>
            <a:graphicData uri="http://schemas.openxmlformats.org/presentationml/2006/ole">
              <p:oleObj r:id="rId3" spid="">
                <p:embed/>
                <p:pic>
                  <p:nvPicPr>
                    <p:cNvPr id="247" name="" descr=""/>
                    <p:cNvPicPr/>
                    <p:nvPr/>
                  </p:nvPicPr>
                  <p:blipFill>
                    <a:blip r:embed="rId4"/>
                    <a:stretch/>
                  </p:blipFill>
                  <p:spPr>
                    <a:xfrm>
                      <a:off x="304920" y="5961240"/>
                      <a:ext cx="1738080" cy="89316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grpSp>
        <p:nvGrpSpPr>
          <p:cNvPr id="248" name=""/>
          <p:cNvGrpSpPr/>
          <p:nvPr/>
        </p:nvGrpSpPr>
        <p:grpSpPr>
          <a:xfrm>
            <a:off x="304920" y="6019920"/>
            <a:ext cx="8533800" cy="893160"/>
            <a:chOff x="304920" y="6019920"/>
            <a:chExt cx="8533800" cy="893160"/>
          </a:xfrm>
        </p:grpSpPr>
        <p:pic>
          <p:nvPicPr>
            <p:cNvPr id="249" name="" descr=""/>
            <p:cNvPicPr/>
            <p:nvPr/>
          </p:nvPicPr>
          <p:blipFill>
            <a:blip r:embed="rId1"/>
            <a:stretch/>
          </p:blipFill>
          <p:spPr>
            <a:xfrm>
              <a:off x="1722600" y="6258600"/>
              <a:ext cx="7116120" cy="356040"/>
            </a:xfrm>
            <a:prstGeom prst="rect">
              <a:avLst/>
            </a:prstGeom>
            <a:noFill/>
            <a:ln w="0">
              <a:noFill/>
            </a:ln>
          </p:spPr>
        </p:pic>
        <p:graphicFrame>
          <p:nvGraphicFramePr>
            <p:cNvPr id="250" name=""/>
            <p:cNvGraphicFramePr/>
            <p:nvPr/>
          </p:nvGraphicFramePr>
          <p:xfrm>
            <a:off x="304920" y="6019920"/>
            <a:ext cx="1738080" cy="893160"/>
          </p:xfrm>
          <a:graphic>
            <a:graphicData uri="http://schemas.openxmlformats.org/presentationml/2006/ole">
              <p:oleObj r:id="rId2" spid="">
                <p:embed/>
                <p:pic>
                  <p:nvPicPr>
                    <p:cNvPr id="251" name="" descr=""/>
                    <p:cNvPicPr/>
                    <p:nvPr/>
                  </p:nvPicPr>
                  <p:blipFill>
                    <a:blip r:embed="rId3"/>
                    <a:stretch/>
                  </p:blipFill>
                  <p:spPr>
                    <a:xfrm>
                      <a:off x="304920" y="6019920"/>
                      <a:ext cx="1738080" cy="893160"/>
                    </a:xfrm>
                    <a:prstGeom prst="rect">
                      <a:avLst/>
                    </a:prstGeom>
                    <a:noFill/>
                    <a:ln w="0">
                      <a:noFill/>
                    </a:ln>
                  </p:spPr>
                </p:pic>
              </p:oleObj>
            </a:graphicData>
          </a:graphic>
        </p:graphicFrame>
      </p:grpSp>
      <p:sp>
        <p:nvSpPr>
          <p:cNvPr id="252" name=""/>
          <p:cNvSpPr/>
          <p:nvPr/>
        </p:nvSpPr>
        <p:spPr>
          <a:xfrm>
            <a:off x="-228600" y="76320"/>
            <a:ext cx="9372600" cy="144756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  Consumers Will Pay 45 percent more per Mcf and Total Heating Bills will be about 75 percent higher than Last Winter</a:t>
            </a:r>
            <a:endParaRPr b="0" lang="en-US" sz="3600" strike="noStrike" u="none">
              <a:solidFill>
                <a:srgbClr val="003399"/>
              </a:solidFill>
              <a:effectLst/>
              <a:uFillTx/>
              <a:latin typeface="Times New Roman"/>
            </a:endParaRPr>
          </a:p>
        </p:txBody>
      </p:sp>
      <p:grpSp>
        <p:nvGrpSpPr>
          <p:cNvPr id="253" name=""/>
          <p:cNvGrpSpPr/>
          <p:nvPr/>
        </p:nvGrpSpPr>
        <p:grpSpPr>
          <a:xfrm>
            <a:off x="838080" y="2023920"/>
            <a:ext cx="7618680" cy="3920040"/>
            <a:chOff x="838080" y="2023920"/>
            <a:chExt cx="7618680" cy="3920040"/>
          </a:xfrm>
        </p:grpSpPr>
        <p:sp>
          <p:nvSpPr>
            <p:cNvPr id="254" name=""/>
            <p:cNvSpPr/>
            <p:nvPr/>
          </p:nvSpPr>
          <p:spPr>
            <a:xfrm>
              <a:off x="853920" y="5288400"/>
              <a:ext cx="150192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55" name=""/>
            <p:cNvSpPr/>
            <p:nvPr/>
          </p:nvSpPr>
          <p:spPr>
            <a:xfrm>
              <a:off x="2743200" y="4275000"/>
              <a:ext cx="5334120" cy="545400"/>
            </a:xfrm>
            <a:prstGeom prst="rect">
              <a:avLst/>
            </a:prstGeom>
            <a:solidFill>
              <a:srgbClr val="ccffff"/>
            </a:solidFill>
            <a:ln w="9360">
              <a:solidFill>
                <a:srgbClr val="003399"/>
              </a:solidFill>
              <a:miter/>
            </a:ln>
          </p:spPr>
          <p:style>
            <a:lnRef idx="0"/>
            <a:fillRef idx="0"/>
            <a:effectRef idx="0"/>
            <a:fontRef idx="minor"/>
          </p:style>
          <p:txBody>
            <a:bodyPr wrap="none" lIns="90000" rIns="90000" tIns="46800" bIns="46800" anchor="ctr">
              <a:noAutofit/>
            </a:bodyPr>
            <a:p>
              <a:endParaRPr b="0" lang="en-US" sz="2400" strike="noStrike" u="none">
                <a:solidFill>
                  <a:srgbClr val="003399"/>
                </a:solidFill>
                <a:effectLst/>
                <a:uFillTx/>
                <a:latin typeface="Times New Roman"/>
              </a:endParaRPr>
            </a:p>
          </p:txBody>
        </p:sp>
        <p:sp>
          <p:nvSpPr>
            <p:cNvPr id="256" name=""/>
            <p:cNvSpPr/>
            <p:nvPr/>
          </p:nvSpPr>
          <p:spPr>
            <a:xfrm>
              <a:off x="838080" y="2023920"/>
              <a:ext cx="7543800" cy="613800"/>
            </a:xfrm>
            <a:prstGeom prst="rect">
              <a:avLst/>
            </a:prstGeom>
            <a:solidFill>
              <a:srgbClr val="ccffff"/>
            </a:solidFill>
            <a:ln w="9360">
              <a:solidFill>
                <a:srgbClr val="003399"/>
              </a:solidFill>
              <a:miter/>
            </a:ln>
          </p:spPr>
          <p:style>
            <a:lnRef idx="0"/>
            <a:fillRef idx="0"/>
            <a:effectRef idx="0"/>
            <a:fontRef idx="minor"/>
          </p:style>
          <p:txBody>
            <a:bodyPr wrap="none" lIns="90000" rIns="90000" tIns="46800" bIns="46800" anchor="ctr">
              <a:noAutofit/>
            </a:bodyPr>
            <a:p>
              <a:endParaRPr b="0" lang="en-US" sz="2400" strike="noStrike" u="none">
                <a:solidFill>
                  <a:srgbClr val="003399"/>
                </a:solidFill>
                <a:effectLst/>
                <a:uFillTx/>
                <a:latin typeface="Times New Roman"/>
              </a:endParaRPr>
            </a:p>
          </p:txBody>
        </p:sp>
        <p:sp>
          <p:nvSpPr>
            <p:cNvPr id="257" name=""/>
            <p:cNvSpPr/>
            <p:nvPr/>
          </p:nvSpPr>
          <p:spPr>
            <a:xfrm>
              <a:off x="934560" y="2174400"/>
              <a:ext cx="7284240" cy="335520"/>
            </a:xfrm>
            <a:prstGeom prst="rect">
              <a:avLst/>
            </a:prstGeom>
            <a:noFill/>
            <a:ln w="0">
              <a:noFill/>
            </a:ln>
          </p:spPr>
          <p:style>
            <a:lnRef idx="0"/>
            <a:fillRef idx="0"/>
            <a:effectRef idx="0"/>
            <a:fontRef idx="minor"/>
          </p:style>
          <p:txBody>
            <a:bodyPr wrap="none"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3399"/>
                  </a:solidFill>
                  <a:effectLst/>
                  <a:uFillTx/>
                  <a:latin typeface="Arial Rounded MT Bold"/>
                </a:rPr>
                <a:t>Average Midwest Household Consumption, U.S. Prices</a:t>
              </a:r>
              <a:endParaRPr b="0" lang="en-US" sz="2200" strike="noStrike" u="none">
                <a:solidFill>
                  <a:srgbClr val="003399"/>
                </a:solidFill>
                <a:effectLst/>
                <a:uFillTx/>
                <a:latin typeface="Times New Roman"/>
              </a:endParaRPr>
            </a:p>
          </p:txBody>
        </p:sp>
        <p:sp>
          <p:nvSpPr>
            <p:cNvPr id="258" name=""/>
            <p:cNvSpPr/>
            <p:nvPr/>
          </p:nvSpPr>
          <p:spPr>
            <a:xfrm>
              <a:off x="853920" y="2666160"/>
              <a:ext cx="150192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59" name=""/>
            <p:cNvSpPr/>
            <p:nvPr/>
          </p:nvSpPr>
          <p:spPr>
            <a:xfrm>
              <a:off x="853920" y="3079440"/>
              <a:ext cx="1501920" cy="1378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0" name=""/>
            <p:cNvSpPr/>
            <p:nvPr/>
          </p:nvSpPr>
          <p:spPr>
            <a:xfrm>
              <a:off x="2355840" y="2666160"/>
              <a:ext cx="15256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1" name=""/>
            <p:cNvSpPr/>
            <p:nvPr/>
          </p:nvSpPr>
          <p:spPr>
            <a:xfrm>
              <a:off x="2424240" y="2666160"/>
              <a:ext cx="90900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10000"/>
                  </a:solidFill>
                  <a:effectLst/>
                  <a:uFillTx/>
                  <a:latin typeface="Arial Rounded MT Bold"/>
                </a:rPr>
                <a:t>97-98</a:t>
              </a:r>
              <a:endParaRPr b="0" lang="en-US" sz="2800" strike="noStrike" u="none">
                <a:solidFill>
                  <a:srgbClr val="003399"/>
                </a:solidFill>
                <a:effectLst/>
                <a:uFillTx/>
                <a:latin typeface="Times New Roman"/>
              </a:endParaRPr>
            </a:p>
          </p:txBody>
        </p:sp>
        <p:sp>
          <p:nvSpPr>
            <p:cNvPr id="262" name=""/>
            <p:cNvSpPr/>
            <p:nvPr/>
          </p:nvSpPr>
          <p:spPr>
            <a:xfrm>
              <a:off x="2355840" y="3079440"/>
              <a:ext cx="1525680" cy="1378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3" name=""/>
            <p:cNvSpPr/>
            <p:nvPr/>
          </p:nvSpPr>
          <p:spPr>
            <a:xfrm>
              <a:off x="3881520" y="2666160"/>
              <a:ext cx="15238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4" name=""/>
            <p:cNvSpPr/>
            <p:nvPr/>
          </p:nvSpPr>
          <p:spPr>
            <a:xfrm>
              <a:off x="3949920" y="2666160"/>
              <a:ext cx="90900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10000"/>
                  </a:solidFill>
                  <a:effectLst/>
                  <a:uFillTx/>
                  <a:latin typeface="Arial Rounded MT Bold"/>
                </a:rPr>
                <a:t>98-99</a:t>
              </a:r>
              <a:endParaRPr b="0" lang="en-US" sz="2800" strike="noStrike" u="none">
                <a:solidFill>
                  <a:srgbClr val="003399"/>
                </a:solidFill>
                <a:effectLst/>
                <a:uFillTx/>
                <a:latin typeface="Times New Roman"/>
              </a:endParaRPr>
            </a:p>
          </p:txBody>
        </p:sp>
        <p:sp>
          <p:nvSpPr>
            <p:cNvPr id="265" name=""/>
            <p:cNvSpPr/>
            <p:nvPr/>
          </p:nvSpPr>
          <p:spPr>
            <a:xfrm>
              <a:off x="3881520" y="3079440"/>
              <a:ext cx="1523880" cy="1378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6" name=""/>
            <p:cNvSpPr/>
            <p:nvPr/>
          </p:nvSpPr>
          <p:spPr>
            <a:xfrm>
              <a:off x="5405400" y="2666160"/>
              <a:ext cx="15256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7" name=""/>
            <p:cNvSpPr/>
            <p:nvPr/>
          </p:nvSpPr>
          <p:spPr>
            <a:xfrm>
              <a:off x="5475600" y="2666160"/>
              <a:ext cx="90900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10000"/>
                  </a:solidFill>
                  <a:effectLst/>
                  <a:uFillTx/>
                  <a:latin typeface="Arial Rounded MT Bold"/>
                </a:rPr>
                <a:t>99-00</a:t>
              </a:r>
              <a:endParaRPr b="0" lang="en-US" sz="2800" strike="noStrike" u="none">
                <a:solidFill>
                  <a:srgbClr val="003399"/>
                </a:solidFill>
                <a:effectLst/>
                <a:uFillTx/>
                <a:latin typeface="Times New Roman"/>
              </a:endParaRPr>
            </a:p>
          </p:txBody>
        </p:sp>
        <p:sp>
          <p:nvSpPr>
            <p:cNvPr id="268" name=""/>
            <p:cNvSpPr/>
            <p:nvPr/>
          </p:nvSpPr>
          <p:spPr>
            <a:xfrm>
              <a:off x="5405400" y="3079440"/>
              <a:ext cx="1525680" cy="1378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69" name=""/>
            <p:cNvSpPr/>
            <p:nvPr/>
          </p:nvSpPr>
          <p:spPr>
            <a:xfrm>
              <a:off x="6931080" y="2666160"/>
              <a:ext cx="143496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70" name=""/>
            <p:cNvSpPr/>
            <p:nvPr/>
          </p:nvSpPr>
          <p:spPr>
            <a:xfrm>
              <a:off x="6999480" y="2666160"/>
              <a:ext cx="90900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10000"/>
                  </a:solidFill>
                  <a:effectLst/>
                  <a:uFillTx/>
                  <a:latin typeface="Arial Rounded MT Bold"/>
                </a:rPr>
                <a:t>00-01</a:t>
              </a:r>
              <a:endParaRPr b="0" lang="en-US" sz="2800" strike="noStrike" u="none">
                <a:solidFill>
                  <a:srgbClr val="003399"/>
                </a:solidFill>
                <a:effectLst/>
                <a:uFillTx/>
                <a:latin typeface="Times New Roman"/>
              </a:endParaRPr>
            </a:p>
          </p:txBody>
        </p:sp>
        <p:sp>
          <p:nvSpPr>
            <p:cNvPr id="271" name=""/>
            <p:cNvSpPr/>
            <p:nvPr/>
          </p:nvSpPr>
          <p:spPr>
            <a:xfrm>
              <a:off x="6931080" y="3079440"/>
              <a:ext cx="1450800" cy="1720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72" name=""/>
            <p:cNvSpPr/>
            <p:nvPr/>
          </p:nvSpPr>
          <p:spPr>
            <a:xfrm>
              <a:off x="853920" y="2648880"/>
              <a:ext cx="150192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73" name=""/>
            <p:cNvSpPr/>
            <p:nvPr/>
          </p:nvSpPr>
          <p:spPr>
            <a:xfrm>
              <a:off x="853920" y="2648880"/>
              <a:ext cx="1501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74" name=""/>
            <p:cNvSpPr/>
            <p:nvPr/>
          </p:nvSpPr>
          <p:spPr>
            <a:xfrm>
              <a:off x="2355840" y="2648880"/>
              <a:ext cx="1764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75" name=""/>
            <p:cNvSpPr/>
            <p:nvPr/>
          </p:nvSpPr>
          <p:spPr>
            <a:xfrm>
              <a:off x="2355840" y="2648880"/>
              <a:ext cx="176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76" name=""/>
            <p:cNvSpPr/>
            <p:nvPr/>
          </p:nvSpPr>
          <p:spPr>
            <a:xfrm>
              <a:off x="2355840" y="2648880"/>
              <a:ext cx="144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77" name=""/>
            <p:cNvSpPr/>
            <p:nvPr/>
          </p:nvSpPr>
          <p:spPr>
            <a:xfrm>
              <a:off x="2373480" y="2648880"/>
              <a:ext cx="150804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78" name=""/>
            <p:cNvSpPr/>
            <p:nvPr/>
          </p:nvSpPr>
          <p:spPr>
            <a:xfrm>
              <a:off x="2373480" y="2648880"/>
              <a:ext cx="1508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79" name=""/>
            <p:cNvSpPr/>
            <p:nvPr/>
          </p:nvSpPr>
          <p:spPr>
            <a:xfrm>
              <a:off x="3881520" y="2648880"/>
              <a:ext cx="1728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80" name=""/>
            <p:cNvSpPr/>
            <p:nvPr/>
          </p:nvSpPr>
          <p:spPr>
            <a:xfrm>
              <a:off x="3881520" y="2648880"/>
              <a:ext cx="17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81" name=""/>
            <p:cNvSpPr/>
            <p:nvPr/>
          </p:nvSpPr>
          <p:spPr>
            <a:xfrm>
              <a:off x="3881520" y="2648880"/>
              <a:ext cx="144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82" name=""/>
            <p:cNvSpPr/>
            <p:nvPr/>
          </p:nvSpPr>
          <p:spPr>
            <a:xfrm>
              <a:off x="3898800" y="2648880"/>
              <a:ext cx="150660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83" name=""/>
            <p:cNvSpPr/>
            <p:nvPr/>
          </p:nvSpPr>
          <p:spPr>
            <a:xfrm>
              <a:off x="3898800" y="2648880"/>
              <a:ext cx="1506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84" name=""/>
            <p:cNvSpPr/>
            <p:nvPr/>
          </p:nvSpPr>
          <p:spPr>
            <a:xfrm>
              <a:off x="5405400" y="2648880"/>
              <a:ext cx="1908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85" name=""/>
            <p:cNvSpPr/>
            <p:nvPr/>
          </p:nvSpPr>
          <p:spPr>
            <a:xfrm>
              <a:off x="5405400" y="2648880"/>
              <a:ext cx="19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86" name=""/>
            <p:cNvSpPr/>
            <p:nvPr/>
          </p:nvSpPr>
          <p:spPr>
            <a:xfrm flipH="1">
              <a:off x="5407200" y="2637720"/>
              <a:ext cx="2880" cy="27000"/>
            </a:xfrm>
            <a:prstGeom prst="line">
              <a:avLst/>
            </a:prstGeom>
            <a:ln w="0">
              <a:solidFill>
                <a:srgbClr val="000000"/>
              </a:solidFill>
            </a:ln>
          </p:spPr>
          <p:style>
            <a:lnRef idx="0"/>
            <a:fillRef idx="0"/>
            <a:effectRef idx="0"/>
            <a:fontRef idx="minor"/>
          </p:style>
          <p:txBody>
            <a:bodyPr lIns="90000" rIns="90000" tIns="-19800" bIns="-19800" anchor="t">
              <a:noAutofit/>
            </a:bodyPr>
            <a:p>
              <a:endParaRPr b="0" lang="en-US" sz="2400" strike="noStrike" u="none">
                <a:solidFill>
                  <a:srgbClr val="003399"/>
                </a:solidFill>
                <a:effectLst/>
                <a:uFillTx/>
                <a:latin typeface="Times New Roman"/>
              </a:endParaRPr>
            </a:p>
          </p:txBody>
        </p:sp>
        <p:sp>
          <p:nvSpPr>
            <p:cNvPr id="287" name=""/>
            <p:cNvSpPr/>
            <p:nvPr/>
          </p:nvSpPr>
          <p:spPr>
            <a:xfrm>
              <a:off x="5424480" y="2648880"/>
              <a:ext cx="150660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88" name=""/>
            <p:cNvSpPr/>
            <p:nvPr/>
          </p:nvSpPr>
          <p:spPr>
            <a:xfrm>
              <a:off x="5424480" y="2648880"/>
              <a:ext cx="1506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89" name=""/>
            <p:cNvSpPr/>
            <p:nvPr/>
          </p:nvSpPr>
          <p:spPr>
            <a:xfrm>
              <a:off x="6931080" y="2648880"/>
              <a:ext cx="1728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90" name=""/>
            <p:cNvSpPr/>
            <p:nvPr/>
          </p:nvSpPr>
          <p:spPr>
            <a:xfrm>
              <a:off x="6931080" y="2648880"/>
              <a:ext cx="17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91" name=""/>
            <p:cNvSpPr/>
            <p:nvPr/>
          </p:nvSpPr>
          <p:spPr>
            <a:xfrm>
              <a:off x="6931080" y="2648880"/>
              <a:ext cx="144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92" name=""/>
            <p:cNvSpPr/>
            <p:nvPr/>
          </p:nvSpPr>
          <p:spPr>
            <a:xfrm>
              <a:off x="6948360" y="2648880"/>
              <a:ext cx="150840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293" name=""/>
            <p:cNvSpPr/>
            <p:nvPr/>
          </p:nvSpPr>
          <p:spPr>
            <a:xfrm>
              <a:off x="6948360" y="2648880"/>
              <a:ext cx="15084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94" name=""/>
            <p:cNvSpPr/>
            <p:nvPr/>
          </p:nvSpPr>
          <p:spPr>
            <a:xfrm>
              <a:off x="853920" y="3217680"/>
              <a:ext cx="150192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95" name=""/>
            <p:cNvSpPr/>
            <p:nvPr/>
          </p:nvSpPr>
          <p:spPr>
            <a:xfrm>
              <a:off x="853920" y="3630960"/>
              <a:ext cx="150192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96" name=""/>
            <p:cNvSpPr/>
            <p:nvPr/>
          </p:nvSpPr>
          <p:spPr>
            <a:xfrm>
              <a:off x="2355840" y="3217680"/>
              <a:ext cx="15256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97" name=""/>
            <p:cNvSpPr/>
            <p:nvPr/>
          </p:nvSpPr>
          <p:spPr>
            <a:xfrm>
              <a:off x="2423520" y="3216240"/>
              <a:ext cx="853200" cy="335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10000"/>
                  </a:solidFill>
                  <a:effectLst/>
                  <a:uFillTx/>
                  <a:latin typeface="Arial Rounded MT Bold"/>
                </a:rPr>
                <a:t>Actual</a:t>
              </a:r>
              <a:endParaRPr b="0" lang="en-US" sz="2200" strike="noStrike" u="none">
                <a:solidFill>
                  <a:srgbClr val="003399"/>
                </a:solidFill>
                <a:effectLst/>
                <a:uFillTx/>
                <a:latin typeface="Times New Roman"/>
              </a:endParaRPr>
            </a:p>
          </p:txBody>
        </p:sp>
        <p:sp>
          <p:nvSpPr>
            <p:cNvPr id="298" name=""/>
            <p:cNvSpPr/>
            <p:nvPr/>
          </p:nvSpPr>
          <p:spPr>
            <a:xfrm>
              <a:off x="2355840" y="3630960"/>
              <a:ext cx="152568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99" name=""/>
            <p:cNvSpPr/>
            <p:nvPr/>
          </p:nvSpPr>
          <p:spPr>
            <a:xfrm>
              <a:off x="3881520" y="3217680"/>
              <a:ext cx="15238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0" name=""/>
            <p:cNvSpPr/>
            <p:nvPr/>
          </p:nvSpPr>
          <p:spPr>
            <a:xfrm>
              <a:off x="3949200" y="3216240"/>
              <a:ext cx="853200" cy="335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10000"/>
                  </a:solidFill>
                  <a:effectLst/>
                  <a:uFillTx/>
                  <a:latin typeface="Arial Rounded MT Bold"/>
                </a:rPr>
                <a:t>Actual</a:t>
              </a:r>
              <a:endParaRPr b="0" lang="en-US" sz="2200" strike="noStrike" u="none">
                <a:solidFill>
                  <a:srgbClr val="003399"/>
                </a:solidFill>
                <a:effectLst/>
                <a:uFillTx/>
                <a:latin typeface="Times New Roman"/>
              </a:endParaRPr>
            </a:p>
          </p:txBody>
        </p:sp>
        <p:sp>
          <p:nvSpPr>
            <p:cNvPr id="301" name=""/>
            <p:cNvSpPr/>
            <p:nvPr/>
          </p:nvSpPr>
          <p:spPr>
            <a:xfrm>
              <a:off x="3881520" y="3630960"/>
              <a:ext cx="152388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2" name=""/>
            <p:cNvSpPr/>
            <p:nvPr/>
          </p:nvSpPr>
          <p:spPr>
            <a:xfrm>
              <a:off x="5405400" y="3217680"/>
              <a:ext cx="15256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3" name=""/>
            <p:cNvSpPr/>
            <p:nvPr/>
          </p:nvSpPr>
          <p:spPr>
            <a:xfrm>
              <a:off x="5474880" y="3216240"/>
              <a:ext cx="853200" cy="335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10000"/>
                  </a:solidFill>
                  <a:effectLst/>
                  <a:uFillTx/>
                  <a:latin typeface="Arial Rounded MT Bold"/>
                </a:rPr>
                <a:t>Actual</a:t>
              </a:r>
              <a:endParaRPr b="0" lang="en-US" sz="2200" strike="noStrike" u="none">
                <a:solidFill>
                  <a:srgbClr val="003399"/>
                </a:solidFill>
                <a:effectLst/>
                <a:uFillTx/>
                <a:latin typeface="Times New Roman"/>
              </a:endParaRPr>
            </a:p>
          </p:txBody>
        </p:sp>
        <p:sp>
          <p:nvSpPr>
            <p:cNvPr id="304" name=""/>
            <p:cNvSpPr/>
            <p:nvPr/>
          </p:nvSpPr>
          <p:spPr>
            <a:xfrm>
              <a:off x="5405400" y="3630960"/>
              <a:ext cx="152568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5" name=""/>
            <p:cNvSpPr/>
            <p:nvPr/>
          </p:nvSpPr>
          <p:spPr>
            <a:xfrm>
              <a:off x="6931080" y="3217680"/>
              <a:ext cx="143496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6" name=""/>
            <p:cNvSpPr/>
            <p:nvPr/>
          </p:nvSpPr>
          <p:spPr>
            <a:xfrm>
              <a:off x="6783840" y="3223440"/>
              <a:ext cx="1318320" cy="335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200" strike="noStrike" u="none">
                  <a:solidFill>
                    <a:srgbClr val="010000"/>
                  </a:solidFill>
                  <a:effectLst/>
                  <a:uFillTx/>
                  <a:latin typeface="Arial Rounded MT Bold"/>
                </a:rPr>
                <a:t>Base Fcst</a:t>
              </a:r>
              <a:endParaRPr b="0" lang="en-US" sz="2200" strike="noStrike" u="none">
                <a:solidFill>
                  <a:srgbClr val="003399"/>
                </a:solidFill>
                <a:effectLst/>
                <a:uFillTx/>
                <a:latin typeface="Times New Roman"/>
              </a:endParaRPr>
            </a:p>
          </p:txBody>
        </p:sp>
        <p:sp>
          <p:nvSpPr>
            <p:cNvPr id="307" name=""/>
            <p:cNvSpPr/>
            <p:nvPr/>
          </p:nvSpPr>
          <p:spPr>
            <a:xfrm>
              <a:off x="6931080" y="3630960"/>
              <a:ext cx="1450800" cy="1659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8" name=""/>
            <p:cNvSpPr/>
            <p:nvPr/>
          </p:nvSpPr>
          <p:spPr>
            <a:xfrm>
              <a:off x="853920" y="3770640"/>
              <a:ext cx="1501920" cy="41184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09" name=""/>
            <p:cNvSpPr/>
            <p:nvPr/>
          </p:nvSpPr>
          <p:spPr>
            <a:xfrm>
              <a:off x="1212120" y="3768840"/>
              <a:ext cx="480960" cy="335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3399"/>
                  </a:solidFill>
                  <a:effectLst/>
                  <a:uFillTx/>
                  <a:latin typeface="Arial Rounded MT Bold"/>
                </a:rPr>
                <a:t>Mcf</a:t>
              </a:r>
              <a:endParaRPr b="0" lang="en-US" sz="2200" strike="noStrike" u="none">
                <a:solidFill>
                  <a:srgbClr val="003399"/>
                </a:solidFill>
                <a:effectLst/>
                <a:uFillTx/>
                <a:latin typeface="Times New Roman"/>
              </a:endParaRPr>
            </a:p>
          </p:txBody>
        </p:sp>
        <p:sp>
          <p:nvSpPr>
            <p:cNvPr id="310" name=""/>
            <p:cNvSpPr/>
            <p:nvPr/>
          </p:nvSpPr>
          <p:spPr>
            <a:xfrm>
              <a:off x="853920" y="4182480"/>
              <a:ext cx="150192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11" name=""/>
            <p:cNvSpPr/>
            <p:nvPr/>
          </p:nvSpPr>
          <p:spPr>
            <a:xfrm>
              <a:off x="2133720" y="3770640"/>
              <a:ext cx="1525320" cy="41184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82.4</a:t>
              </a:r>
              <a:endParaRPr b="0" lang="en-US" sz="2400" strike="noStrike" u="none">
                <a:solidFill>
                  <a:srgbClr val="003399"/>
                </a:solidFill>
                <a:effectLst/>
                <a:uFillTx/>
                <a:latin typeface="Times New Roman"/>
              </a:endParaRPr>
            </a:p>
          </p:txBody>
        </p:sp>
        <p:sp>
          <p:nvSpPr>
            <p:cNvPr id="312" name=""/>
            <p:cNvSpPr/>
            <p:nvPr/>
          </p:nvSpPr>
          <p:spPr>
            <a:xfrm>
              <a:off x="2355840" y="4182480"/>
              <a:ext cx="152568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13" name=""/>
            <p:cNvSpPr/>
            <p:nvPr/>
          </p:nvSpPr>
          <p:spPr>
            <a:xfrm>
              <a:off x="3659040" y="3770640"/>
              <a:ext cx="1524240" cy="41184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84.5</a:t>
              </a:r>
              <a:endParaRPr b="0" lang="en-US" sz="2400" strike="noStrike" u="none">
                <a:solidFill>
                  <a:srgbClr val="003399"/>
                </a:solidFill>
                <a:effectLst/>
                <a:uFillTx/>
                <a:latin typeface="Times New Roman"/>
              </a:endParaRPr>
            </a:p>
          </p:txBody>
        </p:sp>
        <p:sp>
          <p:nvSpPr>
            <p:cNvPr id="314" name=""/>
            <p:cNvSpPr/>
            <p:nvPr/>
          </p:nvSpPr>
          <p:spPr>
            <a:xfrm>
              <a:off x="3881520" y="4182480"/>
              <a:ext cx="152388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15" name=""/>
            <p:cNvSpPr/>
            <p:nvPr/>
          </p:nvSpPr>
          <p:spPr>
            <a:xfrm>
              <a:off x="5183280" y="3770640"/>
              <a:ext cx="1525320" cy="41184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81.7</a:t>
              </a:r>
              <a:endParaRPr b="0" lang="en-US" sz="2400" strike="noStrike" u="none">
                <a:solidFill>
                  <a:srgbClr val="003399"/>
                </a:solidFill>
                <a:effectLst/>
                <a:uFillTx/>
                <a:latin typeface="Times New Roman"/>
              </a:endParaRPr>
            </a:p>
          </p:txBody>
        </p:sp>
        <p:sp>
          <p:nvSpPr>
            <p:cNvPr id="316" name=""/>
            <p:cNvSpPr/>
            <p:nvPr/>
          </p:nvSpPr>
          <p:spPr>
            <a:xfrm>
              <a:off x="5405400" y="4182480"/>
              <a:ext cx="1525680" cy="13932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17" name=""/>
            <p:cNvSpPr/>
            <p:nvPr/>
          </p:nvSpPr>
          <p:spPr>
            <a:xfrm>
              <a:off x="6708600" y="3770640"/>
              <a:ext cx="1673280" cy="41184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96.8</a:t>
              </a:r>
              <a:endParaRPr b="0" lang="en-US" sz="2400" strike="noStrike" u="none">
                <a:solidFill>
                  <a:srgbClr val="003399"/>
                </a:solidFill>
                <a:effectLst/>
                <a:uFillTx/>
                <a:latin typeface="Times New Roman"/>
              </a:endParaRPr>
            </a:p>
          </p:txBody>
        </p:sp>
        <p:sp>
          <p:nvSpPr>
            <p:cNvPr id="318" name=""/>
            <p:cNvSpPr/>
            <p:nvPr/>
          </p:nvSpPr>
          <p:spPr>
            <a:xfrm>
              <a:off x="6931080" y="4182480"/>
              <a:ext cx="1450800" cy="1605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19" name=""/>
            <p:cNvSpPr/>
            <p:nvPr/>
          </p:nvSpPr>
          <p:spPr>
            <a:xfrm>
              <a:off x="853920" y="4322160"/>
              <a:ext cx="150192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20" name=""/>
            <p:cNvSpPr/>
            <p:nvPr/>
          </p:nvSpPr>
          <p:spPr>
            <a:xfrm>
              <a:off x="853920" y="4735440"/>
              <a:ext cx="1501920" cy="1389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21" name=""/>
            <p:cNvSpPr/>
            <p:nvPr/>
          </p:nvSpPr>
          <p:spPr>
            <a:xfrm>
              <a:off x="2133720" y="4820760"/>
              <a:ext cx="152532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$541</a:t>
              </a:r>
              <a:endParaRPr b="0" lang="en-US" sz="2400" strike="noStrike" u="none">
                <a:solidFill>
                  <a:srgbClr val="003399"/>
                </a:solidFill>
                <a:effectLst/>
                <a:uFillTx/>
                <a:latin typeface="Times New Roman"/>
              </a:endParaRPr>
            </a:p>
          </p:txBody>
        </p:sp>
        <p:sp>
          <p:nvSpPr>
            <p:cNvPr id="322" name=""/>
            <p:cNvSpPr/>
            <p:nvPr/>
          </p:nvSpPr>
          <p:spPr>
            <a:xfrm>
              <a:off x="2355840" y="4735440"/>
              <a:ext cx="1525680" cy="1389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23" name=""/>
            <p:cNvSpPr/>
            <p:nvPr/>
          </p:nvSpPr>
          <p:spPr>
            <a:xfrm>
              <a:off x="3659040" y="4820760"/>
              <a:ext cx="152424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$530</a:t>
              </a:r>
              <a:endParaRPr b="0" lang="en-US" sz="2400" strike="noStrike" u="none">
                <a:solidFill>
                  <a:srgbClr val="003399"/>
                </a:solidFill>
                <a:effectLst/>
                <a:uFillTx/>
                <a:latin typeface="Times New Roman"/>
              </a:endParaRPr>
            </a:p>
          </p:txBody>
        </p:sp>
        <p:sp>
          <p:nvSpPr>
            <p:cNvPr id="324" name=""/>
            <p:cNvSpPr/>
            <p:nvPr/>
          </p:nvSpPr>
          <p:spPr>
            <a:xfrm>
              <a:off x="3881520" y="4735440"/>
              <a:ext cx="1523880" cy="1389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25" name=""/>
            <p:cNvSpPr/>
            <p:nvPr/>
          </p:nvSpPr>
          <p:spPr>
            <a:xfrm>
              <a:off x="5183280" y="4820760"/>
              <a:ext cx="152532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$540</a:t>
              </a:r>
              <a:endParaRPr b="0" lang="en-US" sz="2400" strike="noStrike" u="none">
                <a:solidFill>
                  <a:srgbClr val="003399"/>
                </a:solidFill>
                <a:effectLst/>
                <a:uFillTx/>
                <a:latin typeface="Times New Roman"/>
              </a:endParaRPr>
            </a:p>
          </p:txBody>
        </p:sp>
        <p:sp>
          <p:nvSpPr>
            <p:cNvPr id="326" name=""/>
            <p:cNvSpPr/>
            <p:nvPr/>
          </p:nvSpPr>
          <p:spPr>
            <a:xfrm>
              <a:off x="5405400" y="4735440"/>
              <a:ext cx="1525680" cy="1389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27" name=""/>
            <p:cNvSpPr/>
            <p:nvPr/>
          </p:nvSpPr>
          <p:spPr>
            <a:xfrm>
              <a:off x="6553080" y="4820760"/>
              <a:ext cx="182880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$927</a:t>
              </a:r>
              <a:endParaRPr b="0" lang="en-US" sz="2400" strike="noStrike" u="none">
                <a:solidFill>
                  <a:srgbClr val="003399"/>
                </a:solidFill>
                <a:effectLst/>
                <a:uFillTx/>
                <a:latin typeface="Times New Roman"/>
              </a:endParaRPr>
            </a:p>
          </p:txBody>
        </p:sp>
        <p:sp>
          <p:nvSpPr>
            <p:cNvPr id="328" name=""/>
            <p:cNvSpPr/>
            <p:nvPr/>
          </p:nvSpPr>
          <p:spPr>
            <a:xfrm>
              <a:off x="6931080" y="4735440"/>
              <a:ext cx="1450800" cy="15336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29" name=""/>
            <p:cNvSpPr/>
            <p:nvPr/>
          </p:nvSpPr>
          <p:spPr>
            <a:xfrm>
              <a:off x="879480" y="4275000"/>
              <a:ext cx="1406520" cy="335520"/>
            </a:xfrm>
            <a:prstGeom prst="rect">
              <a:avLst/>
            </a:prstGeom>
            <a:noFill/>
            <a:ln w="0">
              <a:noFill/>
            </a:ln>
          </p:spPr>
          <p:style>
            <a:lnRef idx="0"/>
            <a:fillRef idx="0"/>
            <a:effectRef idx="0"/>
            <a:fontRef idx="minor"/>
          </p:style>
          <p:txBody>
            <a:bodyPr lIns="0" rIns="0" tIns="0" bIns="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3399"/>
                  </a:solidFill>
                  <a:effectLst/>
                  <a:uFillTx/>
                  <a:latin typeface="Arial Rounded MT Bold"/>
                </a:rPr>
                <a:t>($/Mcf)</a:t>
              </a:r>
              <a:endParaRPr b="0" lang="en-US" sz="2200" strike="noStrike" u="none">
                <a:solidFill>
                  <a:srgbClr val="003399"/>
                </a:solidFill>
                <a:effectLst/>
                <a:uFillTx/>
                <a:latin typeface="Times New Roman"/>
              </a:endParaRPr>
            </a:p>
          </p:txBody>
        </p:sp>
        <p:sp>
          <p:nvSpPr>
            <p:cNvPr id="330" name=""/>
            <p:cNvSpPr/>
            <p:nvPr/>
          </p:nvSpPr>
          <p:spPr>
            <a:xfrm>
              <a:off x="2133720" y="4275000"/>
              <a:ext cx="152532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$6.56</a:t>
              </a:r>
              <a:endParaRPr b="0" lang="en-US" sz="2400" strike="noStrike" u="none">
                <a:solidFill>
                  <a:srgbClr val="003399"/>
                </a:solidFill>
                <a:effectLst/>
                <a:uFillTx/>
                <a:latin typeface="Times New Roman"/>
              </a:endParaRPr>
            </a:p>
          </p:txBody>
        </p:sp>
        <p:sp>
          <p:nvSpPr>
            <p:cNvPr id="331" name=""/>
            <p:cNvSpPr/>
            <p:nvPr/>
          </p:nvSpPr>
          <p:spPr>
            <a:xfrm>
              <a:off x="2355840" y="5288400"/>
              <a:ext cx="15256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32" name=""/>
            <p:cNvSpPr/>
            <p:nvPr/>
          </p:nvSpPr>
          <p:spPr>
            <a:xfrm>
              <a:off x="3659040" y="4275000"/>
              <a:ext cx="152424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$6.27</a:t>
              </a:r>
              <a:endParaRPr b="0" lang="en-US" sz="2400" strike="noStrike" u="none">
                <a:solidFill>
                  <a:srgbClr val="003399"/>
                </a:solidFill>
                <a:effectLst/>
                <a:uFillTx/>
                <a:latin typeface="Times New Roman"/>
              </a:endParaRPr>
            </a:p>
          </p:txBody>
        </p:sp>
        <p:sp>
          <p:nvSpPr>
            <p:cNvPr id="333" name=""/>
            <p:cNvSpPr/>
            <p:nvPr/>
          </p:nvSpPr>
          <p:spPr>
            <a:xfrm>
              <a:off x="3881520" y="5288400"/>
              <a:ext cx="15238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34" name=""/>
            <p:cNvSpPr/>
            <p:nvPr/>
          </p:nvSpPr>
          <p:spPr>
            <a:xfrm>
              <a:off x="5183280" y="4275000"/>
              <a:ext cx="152532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$6.61</a:t>
              </a:r>
              <a:endParaRPr b="0" lang="en-US" sz="2400" strike="noStrike" u="none">
                <a:solidFill>
                  <a:srgbClr val="003399"/>
                </a:solidFill>
                <a:effectLst/>
                <a:uFillTx/>
                <a:latin typeface="Times New Roman"/>
              </a:endParaRPr>
            </a:p>
          </p:txBody>
        </p:sp>
        <p:sp>
          <p:nvSpPr>
            <p:cNvPr id="335" name=""/>
            <p:cNvSpPr/>
            <p:nvPr/>
          </p:nvSpPr>
          <p:spPr>
            <a:xfrm>
              <a:off x="5405400" y="5288400"/>
              <a:ext cx="152568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36" name=""/>
            <p:cNvSpPr/>
            <p:nvPr/>
          </p:nvSpPr>
          <p:spPr>
            <a:xfrm>
              <a:off x="6553080" y="4275000"/>
              <a:ext cx="1828800" cy="477360"/>
            </a:xfrm>
            <a:prstGeom prst="rect">
              <a:avLst/>
            </a:prstGeom>
            <a:solidFill>
              <a:srgbClr val="ffffcc"/>
            </a:solid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400" strike="noStrike" u="none">
                  <a:solidFill>
                    <a:srgbClr val="003399"/>
                  </a:solidFill>
                  <a:effectLst/>
                  <a:uFillTx/>
                  <a:latin typeface="Times New Roman"/>
                </a:rPr>
                <a:t>$9.58</a:t>
              </a:r>
              <a:endParaRPr b="0" lang="en-US" sz="2400" strike="noStrike" u="none">
                <a:solidFill>
                  <a:srgbClr val="003399"/>
                </a:solidFill>
                <a:effectLst/>
                <a:uFillTx/>
                <a:latin typeface="Times New Roman"/>
              </a:endParaRPr>
            </a:p>
          </p:txBody>
        </p:sp>
        <p:sp>
          <p:nvSpPr>
            <p:cNvPr id="337" name=""/>
            <p:cNvSpPr/>
            <p:nvPr/>
          </p:nvSpPr>
          <p:spPr>
            <a:xfrm>
              <a:off x="6931080" y="5230080"/>
              <a:ext cx="1450800" cy="47160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38" name=""/>
            <p:cNvSpPr/>
            <p:nvPr/>
          </p:nvSpPr>
          <p:spPr>
            <a:xfrm>
              <a:off x="853920" y="5701680"/>
              <a:ext cx="150192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39" name=""/>
            <p:cNvSpPr/>
            <p:nvPr/>
          </p:nvSpPr>
          <p:spPr>
            <a:xfrm>
              <a:off x="853920" y="5701680"/>
              <a:ext cx="15019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40" name=""/>
            <p:cNvSpPr/>
            <p:nvPr/>
          </p:nvSpPr>
          <p:spPr>
            <a:xfrm>
              <a:off x="2355840" y="5701680"/>
              <a:ext cx="1764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41" name=""/>
            <p:cNvSpPr/>
            <p:nvPr/>
          </p:nvSpPr>
          <p:spPr>
            <a:xfrm>
              <a:off x="2355840" y="5701680"/>
              <a:ext cx="176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42" name=""/>
            <p:cNvSpPr/>
            <p:nvPr/>
          </p:nvSpPr>
          <p:spPr>
            <a:xfrm>
              <a:off x="2355840" y="5701680"/>
              <a:ext cx="144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43" name=""/>
            <p:cNvSpPr/>
            <p:nvPr/>
          </p:nvSpPr>
          <p:spPr>
            <a:xfrm>
              <a:off x="2373480" y="5701680"/>
              <a:ext cx="150804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44" name=""/>
            <p:cNvSpPr/>
            <p:nvPr/>
          </p:nvSpPr>
          <p:spPr>
            <a:xfrm>
              <a:off x="2373480" y="5701680"/>
              <a:ext cx="15080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45" name=""/>
            <p:cNvSpPr/>
            <p:nvPr/>
          </p:nvSpPr>
          <p:spPr>
            <a:xfrm>
              <a:off x="3881520" y="5701680"/>
              <a:ext cx="1728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46" name=""/>
            <p:cNvSpPr/>
            <p:nvPr/>
          </p:nvSpPr>
          <p:spPr>
            <a:xfrm>
              <a:off x="3881520" y="5701680"/>
              <a:ext cx="172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47" name=""/>
            <p:cNvSpPr/>
            <p:nvPr/>
          </p:nvSpPr>
          <p:spPr>
            <a:xfrm>
              <a:off x="3881520" y="5701680"/>
              <a:ext cx="144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48" name=""/>
            <p:cNvSpPr/>
            <p:nvPr/>
          </p:nvSpPr>
          <p:spPr>
            <a:xfrm>
              <a:off x="3898800" y="5701680"/>
              <a:ext cx="150660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49" name=""/>
            <p:cNvSpPr/>
            <p:nvPr/>
          </p:nvSpPr>
          <p:spPr>
            <a:xfrm>
              <a:off x="3898800" y="5701680"/>
              <a:ext cx="1506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50" name=""/>
            <p:cNvSpPr/>
            <p:nvPr/>
          </p:nvSpPr>
          <p:spPr>
            <a:xfrm>
              <a:off x="5405400" y="5701680"/>
              <a:ext cx="1908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51" name=""/>
            <p:cNvSpPr/>
            <p:nvPr/>
          </p:nvSpPr>
          <p:spPr>
            <a:xfrm>
              <a:off x="5405400" y="5701680"/>
              <a:ext cx="1908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52" name=""/>
            <p:cNvSpPr/>
            <p:nvPr/>
          </p:nvSpPr>
          <p:spPr>
            <a:xfrm>
              <a:off x="5405400" y="5701680"/>
              <a:ext cx="180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53" name=""/>
            <p:cNvSpPr/>
            <p:nvPr/>
          </p:nvSpPr>
          <p:spPr>
            <a:xfrm>
              <a:off x="5424480" y="5701680"/>
              <a:ext cx="150660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54" name=""/>
            <p:cNvSpPr/>
            <p:nvPr/>
          </p:nvSpPr>
          <p:spPr>
            <a:xfrm>
              <a:off x="5424480" y="5701680"/>
              <a:ext cx="15066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55" name=""/>
            <p:cNvSpPr/>
            <p:nvPr/>
          </p:nvSpPr>
          <p:spPr>
            <a:xfrm>
              <a:off x="6931080" y="5701680"/>
              <a:ext cx="1728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56" name=""/>
            <p:cNvSpPr/>
            <p:nvPr/>
          </p:nvSpPr>
          <p:spPr>
            <a:xfrm>
              <a:off x="6934320" y="5701680"/>
              <a:ext cx="0" cy="5760"/>
            </a:xfrm>
            <a:prstGeom prst="line">
              <a:avLst/>
            </a:prstGeom>
            <a:ln w="0">
              <a:solidFill>
                <a:srgbClr val="000000"/>
              </a:solidFill>
            </a:ln>
          </p:spPr>
          <p:style>
            <a:lnRef idx="0"/>
            <a:fillRef idx="0"/>
            <a:effectRef idx="0"/>
            <a:fontRef idx="minor"/>
          </p:style>
          <p:txBody>
            <a:bodyPr lIns="90000" rIns="90000" tIns="-41040" bIns="-41040" anchor="t">
              <a:noAutofit/>
            </a:bodyPr>
            <a:p>
              <a:endParaRPr b="0" lang="en-US" sz="2400" strike="noStrike" u="none">
                <a:solidFill>
                  <a:srgbClr val="003399"/>
                </a:solidFill>
                <a:effectLst/>
                <a:uFillTx/>
                <a:latin typeface="Times New Roman"/>
              </a:endParaRPr>
            </a:p>
          </p:txBody>
        </p:sp>
        <p:sp>
          <p:nvSpPr>
            <p:cNvPr id="357" name=""/>
            <p:cNvSpPr/>
            <p:nvPr/>
          </p:nvSpPr>
          <p:spPr>
            <a:xfrm>
              <a:off x="6931080" y="5701680"/>
              <a:ext cx="1440" cy="15480"/>
            </a:xfrm>
            <a:prstGeom prst="line">
              <a:avLst/>
            </a:prstGeom>
            <a:ln w="0">
              <a:solidFill>
                <a:srgbClr val="000000"/>
              </a:solid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58" name=""/>
            <p:cNvSpPr/>
            <p:nvPr/>
          </p:nvSpPr>
          <p:spPr>
            <a:xfrm>
              <a:off x="6948360" y="5701680"/>
              <a:ext cx="1508400" cy="15480"/>
            </a:xfrm>
            <a:prstGeom prst="rect">
              <a:avLst/>
            </a:prstGeom>
            <a:solidFill>
              <a:srgbClr val="000000"/>
            </a:solidFill>
            <a:ln w="0">
              <a:noFill/>
            </a:ln>
          </p:spPr>
          <p:style>
            <a:lnRef idx="0"/>
            <a:fillRef idx="0"/>
            <a:effectRef idx="0"/>
            <a:fontRef idx="minor"/>
          </p:style>
          <p:txBody>
            <a:bodyPr lIns="90000" rIns="90000" tIns="-31320" bIns="-31320" anchor="t">
              <a:noAutofit/>
            </a:bodyPr>
            <a:p>
              <a:endParaRPr b="0" lang="en-US" sz="2400" strike="noStrike" u="none">
                <a:solidFill>
                  <a:srgbClr val="003399"/>
                </a:solidFill>
                <a:effectLst/>
                <a:uFillTx/>
                <a:latin typeface="Times New Roman"/>
              </a:endParaRPr>
            </a:p>
          </p:txBody>
        </p:sp>
        <p:sp>
          <p:nvSpPr>
            <p:cNvPr id="359" name=""/>
            <p:cNvSpPr/>
            <p:nvPr/>
          </p:nvSpPr>
          <p:spPr>
            <a:xfrm>
              <a:off x="6934320" y="5701680"/>
              <a:ext cx="152244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360" name=""/>
            <p:cNvSpPr/>
            <p:nvPr/>
          </p:nvSpPr>
          <p:spPr>
            <a:xfrm>
              <a:off x="2888280" y="5775840"/>
              <a:ext cx="287532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3399"/>
                  </a:solidFill>
                  <a:effectLst/>
                  <a:uFillTx/>
                  <a:latin typeface="Arial"/>
                </a:rPr>
                <a:t>Source: Energy Information Administration</a:t>
              </a:r>
              <a:endParaRPr b="0" lang="en-US" sz="1100" strike="noStrike" u="none">
                <a:solidFill>
                  <a:srgbClr val="003399"/>
                </a:solidFill>
                <a:effectLst/>
                <a:uFillTx/>
                <a:latin typeface="Times New Roman"/>
              </a:endParaRPr>
            </a:p>
          </p:txBody>
        </p:sp>
        <p:sp>
          <p:nvSpPr>
            <p:cNvPr id="361" name=""/>
            <p:cNvSpPr/>
            <p:nvPr/>
          </p:nvSpPr>
          <p:spPr>
            <a:xfrm>
              <a:off x="853920" y="4874760"/>
              <a:ext cx="1501920" cy="41328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362" name=""/>
            <p:cNvSpPr/>
            <p:nvPr/>
          </p:nvSpPr>
          <p:spPr>
            <a:xfrm>
              <a:off x="1092600" y="4825080"/>
              <a:ext cx="1038960" cy="3355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2200" strike="noStrike" u="none">
                  <a:solidFill>
                    <a:srgbClr val="003399"/>
                  </a:solidFill>
                  <a:effectLst/>
                  <a:uFillTx/>
                  <a:latin typeface="Arial Rounded MT Bold"/>
                </a:rPr>
                <a:t>Cost ($)</a:t>
              </a:r>
              <a:endParaRPr b="0" lang="en-US" sz="2200" strike="noStrike" u="none">
                <a:solidFill>
                  <a:srgbClr val="003399"/>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363" name=""/>
          <p:cNvSpPr/>
          <p:nvPr/>
        </p:nvSpPr>
        <p:spPr>
          <a:xfrm>
            <a:off x="1431360" y="5334120"/>
            <a:ext cx="6218280" cy="1681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100" strike="noStrike" u="none">
                <a:solidFill>
                  <a:srgbClr val="003399"/>
                </a:solidFill>
                <a:effectLst/>
                <a:uFillTx/>
                <a:latin typeface="Arial"/>
              </a:rPr>
              <a:t>Sources: History: Natural Gas Week;  Projections: Short-Term Energy Outlook, January 2001.</a:t>
            </a:r>
            <a:endParaRPr b="0" lang="en-US" sz="1100" strike="noStrike" u="none">
              <a:solidFill>
                <a:srgbClr val="003399"/>
              </a:solidFill>
              <a:effectLst/>
              <a:uFillTx/>
              <a:latin typeface="Times New Roman"/>
            </a:endParaRPr>
          </a:p>
        </p:txBody>
      </p:sp>
      <p:pic>
        <p:nvPicPr>
          <p:cNvPr id="364" name="" descr=""/>
          <p:cNvPicPr/>
          <p:nvPr/>
        </p:nvPicPr>
        <p:blipFill>
          <a:blip r:embed="rId1"/>
          <a:stretch/>
        </p:blipFill>
        <p:spPr>
          <a:xfrm>
            <a:off x="781200" y="1219320"/>
            <a:ext cx="7583400" cy="4095720"/>
          </a:xfrm>
          <a:prstGeom prst="rect">
            <a:avLst/>
          </a:prstGeom>
          <a:noFill/>
          <a:ln w="0">
            <a:noFill/>
          </a:ln>
        </p:spPr>
      </p:pic>
      <p:sp>
        <p:nvSpPr>
          <p:cNvPr id="365" name=""/>
          <p:cNvSpPr/>
          <p:nvPr/>
        </p:nvSpPr>
        <p:spPr>
          <a:xfrm>
            <a:off x="6120" y="23760"/>
            <a:ext cx="9057240" cy="128268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Storage Stocks are Below the Average Five-Year Level</a:t>
            </a:r>
            <a:endParaRPr b="0" lang="en-US" sz="30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Times New Roman"/>
              </a:rPr>
              <a:t>(Percentage Difference from Previous 5-Year Average)</a:t>
            </a:r>
            <a:endParaRPr b="0" lang="en-US" sz="2400" strike="noStrike" u="none">
              <a:solidFill>
                <a:srgbClr val="003399"/>
              </a:solidFill>
              <a:effectLst/>
              <a:uFillTx/>
              <a:latin typeface="Times New Roman"/>
            </a:endParaRPr>
          </a:p>
        </p:txBody>
      </p:sp>
      <p:grpSp>
        <p:nvGrpSpPr>
          <p:cNvPr id="366" name=""/>
          <p:cNvGrpSpPr/>
          <p:nvPr/>
        </p:nvGrpSpPr>
        <p:grpSpPr>
          <a:xfrm>
            <a:off x="304920" y="6019920"/>
            <a:ext cx="8533800" cy="893160"/>
            <a:chOff x="304920" y="6019920"/>
            <a:chExt cx="8533800" cy="893160"/>
          </a:xfrm>
        </p:grpSpPr>
        <p:pic>
          <p:nvPicPr>
            <p:cNvPr id="367" name="" descr=""/>
            <p:cNvPicPr/>
            <p:nvPr/>
          </p:nvPicPr>
          <p:blipFill>
            <a:blip r:embed="rId2"/>
            <a:stretch/>
          </p:blipFill>
          <p:spPr>
            <a:xfrm>
              <a:off x="1722600" y="6258600"/>
              <a:ext cx="7116120" cy="356040"/>
            </a:xfrm>
            <a:prstGeom prst="rect">
              <a:avLst/>
            </a:prstGeom>
            <a:noFill/>
            <a:ln w="0">
              <a:noFill/>
            </a:ln>
          </p:spPr>
        </p:pic>
        <p:graphicFrame>
          <p:nvGraphicFramePr>
            <p:cNvPr id="368" name=""/>
            <p:cNvGraphicFramePr/>
            <p:nvPr/>
          </p:nvGraphicFramePr>
          <p:xfrm>
            <a:off x="304920" y="6019920"/>
            <a:ext cx="1738080" cy="893160"/>
          </p:xfrm>
          <a:graphic>
            <a:graphicData uri="http://schemas.openxmlformats.org/presentationml/2006/ole">
              <p:oleObj r:id="rId3" spid="">
                <p:embed/>
                <p:pic>
                  <p:nvPicPr>
                    <p:cNvPr id="369" name="" descr=""/>
                    <p:cNvPicPr/>
                    <p:nvPr/>
                  </p:nvPicPr>
                  <p:blipFill>
                    <a:blip r:embed="rId4"/>
                    <a:stretch/>
                  </p:blipFill>
                  <p:spPr>
                    <a:xfrm>
                      <a:off x="304920" y="6019920"/>
                      <a:ext cx="1738080" cy="89316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370" name="PlaceHolder 1"/>
          <p:cNvSpPr>
            <a:spLocks noGrp="1"/>
          </p:cNvSpPr>
          <p:nvPr>
            <p:ph type="title"/>
          </p:nvPr>
        </p:nvSpPr>
        <p:spPr>
          <a:xfrm>
            <a:off x="0" y="152280"/>
            <a:ext cx="9144000" cy="1524240"/>
          </a:xfrm>
          <a:prstGeom prst="rect">
            <a:avLst/>
          </a:prstGeom>
          <a:noFill/>
          <a:ln w="0">
            <a:noFill/>
          </a:ln>
        </p:spPr>
        <p:txBody>
          <a:bodyPr lIns="90000" rIns="90000" tIns="46800" bIns="46800" anchor="ctr">
            <a:noAutofit/>
          </a:bodyPr>
          <a:p>
            <a:pPr indent="0" algn="ctr">
              <a:spcBef>
                <a:spcPts val="1500"/>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Natural Gas Market Outlook:  For 2020</a:t>
            </a:r>
            <a:endParaRPr b="0" lang="en-US" sz="4000" strike="noStrike" u="none">
              <a:solidFill>
                <a:srgbClr val="000000"/>
              </a:solidFill>
              <a:effectLst/>
              <a:uFillTx/>
              <a:latin typeface="Times New Roman"/>
            </a:endParaRPr>
          </a:p>
        </p:txBody>
      </p:sp>
      <p:sp>
        <p:nvSpPr>
          <p:cNvPr id="371" name=""/>
          <p:cNvSpPr/>
          <p:nvPr/>
        </p:nvSpPr>
        <p:spPr>
          <a:xfrm>
            <a:off x="380880" y="1828800"/>
            <a:ext cx="8534520" cy="3505320"/>
          </a:xfrm>
          <a:prstGeom prst="rect">
            <a:avLst/>
          </a:prstGeom>
          <a:noFill/>
          <a:ln w="0">
            <a:noFill/>
          </a:ln>
        </p:spPr>
        <p:style>
          <a:lnRef idx="0"/>
          <a:fillRef idx="0"/>
          <a:effectRef idx="0"/>
          <a:fontRef idx="minor"/>
        </p:style>
        <p:txBody>
          <a:bodyPr lIns="92160" rIns="92160" tIns="46080" bIns="46080" anchor="t">
            <a:normAutofit fontScale="92500" lnSpcReduction="9999"/>
          </a:bodyPr>
          <a:p>
            <a:pPr lvl="1" marL="743040" indent="-285840">
              <a:lnSpc>
                <a:spcPct val="100000"/>
              </a:lnSpc>
              <a:spcBef>
                <a:spcPts val="649"/>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Arial"/>
              </a:rPr>
              <a:t>Market growth (32 Tcf in 2015, 34 Tcf in 2020)</a:t>
            </a:r>
            <a:endParaRPr b="0" lang="en-US" sz="2600" strike="noStrike" u="none">
              <a:solidFill>
                <a:srgbClr val="003399"/>
              </a:solidFill>
              <a:effectLst/>
              <a:uFillTx/>
              <a:latin typeface="Times New Roman"/>
            </a:endParaRPr>
          </a:p>
          <a:p>
            <a:pPr lvl="1" marL="743040" indent="-285840">
              <a:lnSpc>
                <a:spcPct val="100000"/>
              </a:lnSpc>
              <a:spcBef>
                <a:spcPts val="649"/>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Arial"/>
              </a:rPr>
              <a:t>After the 2000/2001 surge, prices will drop, then increase slowly to about $3.10 (‘99 dollars/mcf) in 2020 </a:t>
            </a:r>
            <a:endParaRPr b="0" lang="en-US" sz="2600" strike="noStrike" u="none">
              <a:solidFill>
                <a:srgbClr val="003399"/>
              </a:solidFill>
              <a:effectLst/>
              <a:uFillTx/>
              <a:latin typeface="Times New Roman"/>
            </a:endParaRPr>
          </a:p>
          <a:p>
            <a:pPr lvl="1" marL="743040" indent="-285840">
              <a:lnSpc>
                <a:spcPct val="100000"/>
              </a:lnSpc>
              <a:spcBef>
                <a:spcPts val="649"/>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Arial"/>
              </a:rPr>
              <a:t>Imports increase to about 5 Tcf in 2020</a:t>
            </a:r>
            <a:endParaRPr b="0" lang="en-US" sz="2600" strike="noStrike" u="none">
              <a:solidFill>
                <a:srgbClr val="003399"/>
              </a:solidFill>
              <a:effectLst/>
              <a:uFillTx/>
              <a:latin typeface="Times New Roman"/>
            </a:endParaRPr>
          </a:p>
          <a:p>
            <a:pPr lvl="1" marL="743040" indent="-285840">
              <a:lnSpc>
                <a:spcPct val="100000"/>
              </a:lnSpc>
              <a:spcBef>
                <a:spcPts val="649"/>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Arial"/>
              </a:rPr>
              <a:t>Rising prices and  lower drilling costs increase reserve additions and production</a:t>
            </a:r>
            <a:endParaRPr b="0" lang="en-US" sz="2600" strike="noStrike" u="none">
              <a:solidFill>
                <a:srgbClr val="003399"/>
              </a:solidFill>
              <a:effectLst/>
              <a:uFillTx/>
              <a:latin typeface="Times New Roman"/>
            </a:endParaRPr>
          </a:p>
          <a:p>
            <a:pPr lvl="1" marL="743040" indent="-285840">
              <a:lnSpc>
                <a:spcPct val="100000"/>
              </a:lnSpc>
              <a:spcBef>
                <a:spcPts val="649"/>
              </a:spcBef>
              <a:buClr>
                <a:srgbClr val="ff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600" strike="noStrike" u="none">
                <a:solidFill>
                  <a:srgbClr val="003399"/>
                </a:solidFill>
                <a:effectLst/>
                <a:uFillTx/>
                <a:latin typeface="Arial"/>
              </a:rPr>
              <a:t>Technology improvements limit cost increases</a:t>
            </a:r>
            <a:endParaRPr b="0" lang="en-US" sz="2600" strike="noStrike" u="none">
              <a:solidFill>
                <a:srgbClr val="003399"/>
              </a:solidFill>
              <a:effectLst/>
              <a:uFillTx/>
              <a:latin typeface="Times New Roman"/>
            </a:endParaRPr>
          </a:p>
        </p:txBody>
      </p:sp>
      <p:grpSp>
        <p:nvGrpSpPr>
          <p:cNvPr id="372" name=""/>
          <p:cNvGrpSpPr/>
          <p:nvPr/>
        </p:nvGrpSpPr>
        <p:grpSpPr>
          <a:xfrm>
            <a:off x="304920" y="5867280"/>
            <a:ext cx="8533800" cy="893520"/>
            <a:chOff x="304920" y="5867280"/>
            <a:chExt cx="8533800" cy="893520"/>
          </a:xfrm>
        </p:grpSpPr>
        <p:pic>
          <p:nvPicPr>
            <p:cNvPr id="373" name="" descr=""/>
            <p:cNvPicPr/>
            <p:nvPr/>
          </p:nvPicPr>
          <p:blipFill>
            <a:blip r:embed="rId1"/>
            <a:stretch/>
          </p:blipFill>
          <p:spPr>
            <a:xfrm>
              <a:off x="1722600" y="6105960"/>
              <a:ext cx="7116120" cy="356040"/>
            </a:xfrm>
            <a:prstGeom prst="rect">
              <a:avLst/>
            </a:prstGeom>
            <a:noFill/>
            <a:ln w="0">
              <a:noFill/>
            </a:ln>
          </p:spPr>
        </p:pic>
        <p:graphicFrame>
          <p:nvGraphicFramePr>
            <p:cNvPr id="374" name=""/>
            <p:cNvGraphicFramePr/>
            <p:nvPr/>
          </p:nvGraphicFramePr>
          <p:xfrm>
            <a:off x="304920" y="5867280"/>
            <a:ext cx="1738080" cy="893520"/>
          </p:xfrm>
          <a:graphic>
            <a:graphicData uri="http://schemas.openxmlformats.org/presentationml/2006/ole">
              <p:oleObj r:id="rId2" spid="">
                <p:embed/>
                <p:pic>
                  <p:nvPicPr>
                    <p:cNvPr id="375" name="" descr=""/>
                    <p:cNvPicPr/>
                    <p:nvPr/>
                  </p:nvPicPr>
                  <p:blipFill>
                    <a:blip r:embed="rId3"/>
                    <a:stretch/>
                  </p:blipFill>
                  <p:spPr>
                    <a:xfrm>
                      <a:off x="304920" y="5867280"/>
                      <a:ext cx="1738080" cy="89352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376" name=""/>
          <p:cNvSpPr/>
          <p:nvPr/>
        </p:nvSpPr>
        <p:spPr>
          <a:xfrm>
            <a:off x="437760" y="108000"/>
            <a:ext cx="8417520" cy="103932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Times New Roman"/>
              </a:rPr>
              <a:t>U.S. Natural Gas Consumption, Production, and </a:t>
            </a:r>
            <a:endParaRPr b="0" lang="en-US" sz="31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100" strike="noStrike" u="none">
                <a:solidFill>
                  <a:srgbClr val="000000"/>
                </a:solidFill>
                <a:effectLst/>
                <a:uFillTx/>
                <a:latin typeface="Times New Roman"/>
              </a:rPr>
              <a:t>Imports, 1970 - 2020 (trillion cubic feet)</a:t>
            </a:r>
            <a:endParaRPr b="0" lang="en-US" sz="3100" strike="noStrike" u="none">
              <a:solidFill>
                <a:srgbClr val="003399"/>
              </a:solidFill>
              <a:effectLst/>
              <a:uFillTx/>
              <a:latin typeface="Times New Roman"/>
            </a:endParaRPr>
          </a:p>
        </p:txBody>
      </p:sp>
      <p:graphicFrame>
        <p:nvGraphicFramePr>
          <p:cNvPr id="377" name=""/>
          <p:cNvGraphicFramePr/>
          <p:nvPr/>
        </p:nvGraphicFramePr>
        <p:xfrm>
          <a:off x="765000" y="1298520"/>
          <a:ext cx="7518600" cy="4532400"/>
        </p:xfrm>
        <a:graphic>
          <a:graphicData uri="http://schemas.openxmlformats.org/presentationml/2006/ole">
            <p:oleObj r:id="rId1" spid="">
              <p:embed/>
              <p:pic>
                <p:nvPicPr>
                  <p:cNvPr id="378" name="" descr=""/>
                  <p:cNvPicPr/>
                  <p:nvPr/>
                </p:nvPicPr>
                <p:blipFill>
                  <a:blip r:embed="rId2"/>
                  <a:stretch/>
                </p:blipFill>
                <p:spPr>
                  <a:xfrm>
                    <a:off x="765000" y="1298520"/>
                    <a:ext cx="7518600" cy="4532400"/>
                  </a:xfrm>
                  <a:prstGeom prst="rect">
                    <a:avLst/>
                  </a:prstGeom>
                  <a:noFill/>
                  <a:ln w="0">
                    <a:noFill/>
                  </a:ln>
                </p:spPr>
              </p:pic>
            </p:oleObj>
          </a:graphicData>
        </a:graphic>
      </p:graphicFrame>
      <p:sp>
        <p:nvSpPr>
          <p:cNvPr id="379" name=""/>
          <p:cNvSpPr/>
          <p:nvPr/>
        </p:nvSpPr>
        <p:spPr>
          <a:xfrm>
            <a:off x="7086600" y="1492200"/>
            <a:ext cx="180972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Consumption</a:t>
            </a:r>
            <a:endParaRPr b="0" lang="en-US" sz="1600" strike="noStrike" u="none">
              <a:solidFill>
                <a:srgbClr val="003399"/>
              </a:solidFill>
              <a:effectLst/>
              <a:uFillTx/>
              <a:latin typeface="Times New Roman"/>
            </a:endParaRPr>
          </a:p>
        </p:txBody>
      </p:sp>
      <p:sp>
        <p:nvSpPr>
          <p:cNvPr id="380" name=""/>
          <p:cNvSpPr/>
          <p:nvPr/>
        </p:nvSpPr>
        <p:spPr>
          <a:xfrm>
            <a:off x="7128000" y="1797120"/>
            <a:ext cx="148248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i="1" lang="en-US" sz="1400" strike="noStrike" u="none">
                <a:solidFill>
                  <a:srgbClr val="003399"/>
                </a:solidFill>
                <a:effectLst/>
                <a:uFillTx/>
                <a:latin typeface="Arial"/>
              </a:rPr>
              <a:t>Net Imports</a:t>
            </a:r>
            <a:endParaRPr b="0" lang="en-US" sz="1400" strike="noStrike" u="none">
              <a:solidFill>
                <a:srgbClr val="003399"/>
              </a:solidFill>
              <a:effectLst/>
              <a:uFillTx/>
              <a:latin typeface="Times New Roman"/>
            </a:endParaRPr>
          </a:p>
        </p:txBody>
      </p:sp>
      <p:sp>
        <p:nvSpPr>
          <p:cNvPr id="381" name=""/>
          <p:cNvSpPr/>
          <p:nvPr/>
        </p:nvSpPr>
        <p:spPr>
          <a:xfrm>
            <a:off x="7086600" y="2057400"/>
            <a:ext cx="1619280" cy="33768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ff"/>
                </a:solidFill>
                <a:effectLst/>
                <a:uFillTx/>
                <a:latin typeface="Arial"/>
              </a:rPr>
              <a:t>Production</a:t>
            </a:r>
            <a:endParaRPr b="0" lang="en-US" sz="1600" strike="noStrike" u="none">
              <a:solidFill>
                <a:srgbClr val="003399"/>
              </a:solidFill>
              <a:effectLst/>
              <a:uFillTx/>
              <a:latin typeface="Times New Roman"/>
            </a:endParaRPr>
          </a:p>
        </p:txBody>
      </p:sp>
      <p:sp>
        <p:nvSpPr>
          <p:cNvPr id="382" name=""/>
          <p:cNvSpPr/>
          <p:nvPr/>
        </p:nvSpPr>
        <p:spPr>
          <a:xfrm>
            <a:off x="2592360" y="4572000"/>
            <a:ext cx="9684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99"/>
                </a:solidFill>
                <a:effectLst/>
                <a:uFillTx/>
                <a:latin typeface="Arial"/>
              </a:rPr>
              <a:t>History</a:t>
            </a:r>
            <a:endParaRPr b="0" lang="en-US" sz="1800" strike="noStrike" u="none">
              <a:solidFill>
                <a:srgbClr val="003399"/>
              </a:solidFill>
              <a:effectLst/>
              <a:uFillTx/>
              <a:latin typeface="Times New Roman"/>
            </a:endParaRPr>
          </a:p>
        </p:txBody>
      </p:sp>
      <p:sp>
        <p:nvSpPr>
          <p:cNvPr id="383" name=""/>
          <p:cNvSpPr/>
          <p:nvPr/>
        </p:nvSpPr>
        <p:spPr>
          <a:xfrm>
            <a:off x="5182920" y="4572000"/>
            <a:ext cx="14256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99"/>
                </a:solidFill>
                <a:effectLst/>
                <a:uFillTx/>
                <a:latin typeface="Arial"/>
              </a:rPr>
              <a:t>Projections</a:t>
            </a:r>
            <a:endParaRPr b="0" lang="en-US" sz="1800" strike="noStrike" u="none">
              <a:solidFill>
                <a:srgbClr val="003399"/>
              </a:solidFill>
              <a:effectLst/>
              <a:uFillTx/>
              <a:latin typeface="Times New Roman"/>
            </a:endParaRPr>
          </a:p>
        </p:txBody>
      </p:sp>
      <p:grpSp>
        <p:nvGrpSpPr>
          <p:cNvPr id="384" name=""/>
          <p:cNvGrpSpPr/>
          <p:nvPr/>
        </p:nvGrpSpPr>
        <p:grpSpPr>
          <a:xfrm>
            <a:off x="304920" y="5888160"/>
            <a:ext cx="8533800" cy="893160"/>
            <a:chOff x="304920" y="5888160"/>
            <a:chExt cx="8533800" cy="893160"/>
          </a:xfrm>
        </p:grpSpPr>
        <p:pic>
          <p:nvPicPr>
            <p:cNvPr id="385" name="" descr=""/>
            <p:cNvPicPr/>
            <p:nvPr/>
          </p:nvPicPr>
          <p:blipFill>
            <a:blip r:embed="rId3"/>
            <a:stretch/>
          </p:blipFill>
          <p:spPr>
            <a:xfrm>
              <a:off x="1722600" y="6126840"/>
              <a:ext cx="7116120" cy="356040"/>
            </a:xfrm>
            <a:prstGeom prst="rect">
              <a:avLst/>
            </a:prstGeom>
            <a:noFill/>
            <a:ln w="0">
              <a:noFill/>
            </a:ln>
          </p:spPr>
        </p:pic>
        <p:graphicFrame>
          <p:nvGraphicFramePr>
            <p:cNvPr id="386" name=""/>
            <p:cNvGraphicFramePr/>
            <p:nvPr/>
          </p:nvGraphicFramePr>
          <p:xfrm>
            <a:off x="304920" y="5888160"/>
            <a:ext cx="1738080" cy="893160"/>
          </p:xfrm>
          <a:graphic>
            <a:graphicData uri="http://schemas.openxmlformats.org/presentationml/2006/ole">
              <p:oleObj r:id="rId4" spid="">
                <p:embed/>
                <p:pic>
                  <p:nvPicPr>
                    <p:cNvPr id="387" name="" descr=""/>
                    <p:cNvPicPr/>
                    <p:nvPr/>
                  </p:nvPicPr>
                  <p:blipFill>
                    <a:blip r:embed="rId5"/>
                    <a:stretch/>
                  </p:blipFill>
                  <p:spPr>
                    <a:xfrm>
                      <a:off x="304920" y="5888160"/>
                      <a:ext cx="1738080" cy="893160"/>
                    </a:xfrm>
                    <a:prstGeom prst="rect">
                      <a:avLst/>
                    </a:prstGeom>
                    <a:noFill/>
                    <a:ln w="0">
                      <a:noFill/>
                    </a:ln>
                  </p:spPr>
                </p:pic>
              </p:oleObj>
            </a:graphicData>
          </a:graphic>
        </p:graphicFrame>
      </p:grpSp>
      <p:sp>
        <p:nvSpPr>
          <p:cNvPr id="388" name=""/>
          <p:cNvSpPr/>
          <p:nvPr/>
        </p:nvSpPr>
        <p:spPr>
          <a:xfrm>
            <a:off x="7010280" y="1676520"/>
            <a:ext cx="152640" cy="609480"/>
          </a:xfrm>
          <a:custGeom>
            <a:avLst/>
            <a:gdLst>
              <a:gd name="textAreaLeft" fmla="*/ 0 w 152640"/>
              <a:gd name="textAreaRight" fmla="*/ 55080 w 152640"/>
              <a:gd name="textAreaTop" fmla="*/ 15840 h 609480"/>
              <a:gd name="textAreaBottom" fmla="*/ 593640 h 609480"/>
              <a:gd name="GluePoint1X" fmla="*/ 0 w 21600"/>
              <a:gd name="GluePoint1Y" fmla="*/ 0 h 21600"/>
              <a:gd name="GluePoint2X" fmla="*/ 0 w 21600"/>
              <a:gd name="GluePoint2Y" fmla="*/ 21600 h 21600"/>
              <a:gd name="GluePoint3X" fmla="*/ 21600 w 21600"/>
              <a:gd name="GluePoint3Y" fmla="*/ 10800 h 21600"/>
            </a:gdLst>
            <a:ahLst/>
            <a:cxnLst>
              <a:cxn ang="0">
                <a:pos x="GluePoint1X" y="GluePoint1Y"/>
              </a:cxn>
              <a:cxn ang="0">
                <a:pos x="GluePoint2X" y="GluePoint2Y"/>
              </a:cxn>
              <a:cxn ang="0">
                <a:pos x="GluePoint3X" y="GluePoint3Y"/>
              </a:cxn>
            </a:cxnLst>
            <a:rect l="textAreaLeft" t="textAreaTop" r="textAreaRight" b="textAreaBottom"/>
            <a:pathLst>
              <a:path w="21600" h="21600">
                <a:moveTo>
                  <a:pt x="0" y="0"/>
                </a:moveTo>
                <a:cubicBezTo>
                  <a:pt x="5400" y="0"/>
                  <a:pt x="10800" y="900"/>
                  <a:pt x="10800" y="1800"/>
                </a:cubicBezTo>
                <a:lnTo>
                  <a:pt x="10800" y="9000"/>
                </a:lnTo>
                <a:cubicBezTo>
                  <a:pt x="10800" y="9900"/>
                  <a:pt x="16200" y="10800"/>
                  <a:pt x="21600" y="10800"/>
                </a:cubicBezTo>
                <a:cubicBezTo>
                  <a:pt x="16200" y="10800"/>
                  <a:pt x="10800" y="11700"/>
                  <a:pt x="10800" y="12600"/>
                </a:cubicBezTo>
                <a:lnTo>
                  <a:pt x="10800" y="19800"/>
                </a:lnTo>
                <a:cubicBezTo>
                  <a:pt x="10800" y="20700"/>
                  <a:pt x="5400" y="21600"/>
                  <a:pt x="0" y="21600"/>
                </a:cubicBezTo>
              </a:path>
            </a:pathLst>
          </a:custGeom>
          <a:noFill/>
          <a:ln w="9360">
            <a:solidFill>
              <a:srgbClr val="003399"/>
            </a:solidFill>
            <a:miter/>
          </a:ln>
        </p:spPr>
        <p:style>
          <a:lnRef idx="0"/>
          <a:fillRef idx="0"/>
          <a:effectRef idx="0"/>
          <a:fontRef idx="minor"/>
        </p:style>
        <p:txBody>
          <a:bodyPr wrap="none"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389" name=""/>
          <p:cNvSpPr/>
          <p:nvPr/>
        </p:nvSpPr>
        <p:spPr>
          <a:xfrm>
            <a:off x="1143000" y="304920"/>
            <a:ext cx="7071120" cy="1008360"/>
          </a:xfrm>
          <a:prstGeom prst="rect">
            <a:avLst/>
          </a:prstGeom>
          <a:noFill/>
          <a:ln w="0">
            <a:noFill/>
          </a:ln>
        </p:spPr>
        <p:style>
          <a:lnRef idx="0"/>
          <a:fillRef idx="0"/>
          <a:effectRef idx="0"/>
          <a:fontRef idx="minor"/>
        </p:style>
        <p:txBody>
          <a:bodyPr wrap="none"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U.S. Natural Gas Consumption by Sector, </a:t>
            </a:r>
            <a:endParaRPr b="0" lang="en-US" sz="30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Times New Roman"/>
              </a:rPr>
              <a:t>1990-2020 (trillion cubic feet)</a:t>
            </a:r>
            <a:endParaRPr b="0" lang="en-US" sz="3000" strike="noStrike" u="none">
              <a:solidFill>
                <a:srgbClr val="003399"/>
              </a:solidFill>
              <a:effectLst/>
              <a:uFillTx/>
              <a:latin typeface="Times New Roman"/>
            </a:endParaRPr>
          </a:p>
        </p:txBody>
      </p:sp>
      <p:graphicFrame>
        <p:nvGraphicFramePr>
          <p:cNvPr id="390" name=""/>
          <p:cNvGraphicFramePr/>
          <p:nvPr/>
        </p:nvGraphicFramePr>
        <p:xfrm>
          <a:off x="762120" y="1371600"/>
          <a:ext cx="7619760" cy="4530600"/>
        </p:xfrm>
        <a:graphic>
          <a:graphicData uri="http://schemas.openxmlformats.org/presentationml/2006/ole">
            <p:oleObj r:id="rId1" spid="">
              <p:embed/>
              <p:pic>
                <p:nvPicPr>
                  <p:cNvPr id="391" name="" descr=""/>
                  <p:cNvPicPr/>
                  <p:nvPr/>
                </p:nvPicPr>
                <p:blipFill>
                  <a:blip r:embed="rId2"/>
                  <a:stretch/>
                </p:blipFill>
                <p:spPr>
                  <a:xfrm>
                    <a:off x="762120" y="1371600"/>
                    <a:ext cx="7619760" cy="4530600"/>
                  </a:xfrm>
                  <a:prstGeom prst="rect">
                    <a:avLst/>
                  </a:prstGeom>
                  <a:noFill/>
                  <a:ln w="0">
                    <a:noFill/>
                  </a:ln>
                </p:spPr>
              </p:pic>
            </p:oleObj>
          </a:graphicData>
        </a:graphic>
      </p:graphicFrame>
      <p:sp>
        <p:nvSpPr>
          <p:cNvPr id="392" name=""/>
          <p:cNvSpPr/>
          <p:nvPr/>
        </p:nvSpPr>
        <p:spPr>
          <a:xfrm>
            <a:off x="1677960" y="1676520"/>
            <a:ext cx="9684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99"/>
                </a:solidFill>
                <a:effectLst/>
                <a:uFillTx/>
                <a:latin typeface="Arial"/>
              </a:rPr>
              <a:t>History</a:t>
            </a:r>
            <a:endParaRPr b="0" lang="en-US" sz="1800" strike="noStrike" u="none">
              <a:solidFill>
                <a:srgbClr val="003399"/>
              </a:solidFill>
              <a:effectLst/>
              <a:uFillTx/>
              <a:latin typeface="Times New Roman"/>
            </a:endParaRPr>
          </a:p>
        </p:txBody>
      </p:sp>
      <p:sp>
        <p:nvSpPr>
          <p:cNvPr id="393" name=""/>
          <p:cNvSpPr/>
          <p:nvPr/>
        </p:nvSpPr>
        <p:spPr>
          <a:xfrm>
            <a:off x="4287600" y="1676520"/>
            <a:ext cx="142560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3399"/>
                </a:solidFill>
                <a:effectLst/>
                <a:uFillTx/>
                <a:latin typeface="Arial"/>
              </a:rPr>
              <a:t>Projections</a:t>
            </a:r>
            <a:endParaRPr b="0" lang="en-US" sz="1800" strike="noStrike" u="none">
              <a:solidFill>
                <a:srgbClr val="003399"/>
              </a:solidFill>
              <a:effectLst/>
              <a:uFillTx/>
              <a:latin typeface="Times New Roman"/>
            </a:endParaRPr>
          </a:p>
        </p:txBody>
      </p:sp>
      <p:grpSp>
        <p:nvGrpSpPr>
          <p:cNvPr id="394" name=""/>
          <p:cNvGrpSpPr/>
          <p:nvPr/>
        </p:nvGrpSpPr>
        <p:grpSpPr>
          <a:xfrm>
            <a:off x="304920" y="5888160"/>
            <a:ext cx="8533800" cy="893160"/>
            <a:chOff x="304920" y="5888160"/>
            <a:chExt cx="8533800" cy="893160"/>
          </a:xfrm>
        </p:grpSpPr>
        <p:pic>
          <p:nvPicPr>
            <p:cNvPr id="395" name="" descr=""/>
            <p:cNvPicPr/>
            <p:nvPr/>
          </p:nvPicPr>
          <p:blipFill>
            <a:blip r:embed="rId3"/>
            <a:stretch/>
          </p:blipFill>
          <p:spPr>
            <a:xfrm>
              <a:off x="1722600" y="6126840"/>
              <a:ext cx="7116120" cy="356040"/>
            </a:xfrm>
            <a:prstGeom prst="rect">
              <a:avLst/>
            </a:prstGeom>
            <a:noFill/>
            <a:ln w="0">
              <a:noFill/>
            </a:ln>
          </p:spPr>
        </p:pic>
        <p:graphicFrame>
          <p:nvGraphicFramePr>
            <p:cNvPr id="396" name=""/>
            <p:cNvGraphicFramePr/>
            <p:nvPr/>
          </p:nvGraphicFramePr>
          <p:xfrm>
            <a:off x="304920" y="5888160"/>
            <a:ext cx="1738080" cy="893160"/>
          </p:xfrm>
          <a:graphic>
            <a:graphicData uri="http://schemas.openxmlformats.org/presentationml/2006/ole">
              <p:oleObj r:id="rId4" spid="">
                <p:embed/>
                <p:pic>
                  <p:nvPicPr>
                    <p:cNvPr id="397" name="" descr=""/>
                    <p:cNvPicPr/>
                    <p:nvPr/>
                  </p:nvPicPr>
                  <p:blipFill>
                    <a:blip r:embed="rId5"/>
                    <a:stretch/>
                  </p:blipFill>
                  <p:spPr>
                    <a:xfrm>
                      <a:off x="304920" y="5888160"/>
                      <a:ext cx="1738080" cy="893160"/>
                    </a:xfrm>
                    <a:prstGeom prst="rect">
                      <a:avLst/>
                    </a:prstGeom>
                    <a:noFill/>
                    <a:ln w="0">
                      <a:noFill/>
                    </a:ln>
                  </p:spPr>
                </p:pic>
              </p:oleObj>
            </a:graphicData>
          </a:graphic>
        </p:graphicFrame>
      </p:grpSp>
      <p:sp>
        <p:nvSpPr>
          <p:cNvPr id="398" name=""/>
          <p:cNvSpPr/>
          <p:nvPr/>
        </p:nvSpPr>
        <p:spPr>
          <a:xfrm>
            <a:off x="6933960" y="2727360"/>
            <a:ext cx="9129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8000"/>
                </a:solidFill>
                <a:effectLst/>
                <a:uFillTx/>
                <a:latin typeface="Arial"/>
              </a:rPr>
              <a:t>Industrial</a:t>
            </a:r>
            <a:endParaRPr b="0" lang="en-US" sz="1600" strike="noStrike" u="none">
              <a:solidFill>
                <a:srgbClr val="003399"/>
              </a:solidFill>
              <a:effectLst/>
              <a:uFillTx/>
              <a:latin typeface="Times New Roman"/>
            </a:endParaRPr>
          </a:p>
        </p:txBody>
      </p:sp>
      <p:sp>
        <p:nvSpPr>
          <p:cNvPr id="399" name=""/>
          <p:cNvSpPr/>
          <p:nvPr/>
        </p:nvSpPr>
        <p:spPr>
          <a:xfrm>
            <a:off x="6917760" y="3641760"/>
            <a:ext cx="10821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3333ff"/>
                </a:solidFill>
                <a:effectLst/>
                <a:uFillTx/>
                <a:latin typeface="Arial"/>
              </a:rPr>
              <a:t>Residential</a:t>
            </a:r>
            <a:endParaRPr b="0" lang="en-US" sz="1600" strike="noStrike" u="none">
              <a:solidFill>
                <a:srgbClr val="003399"/>
              </a:solidFill>
              <a:effectLst/>
              <a:uFillTx/>
              <a:latin typeface="Times New Roman"/>
            </a:endParaRPr>
          </a:p>
        </p:txBody>
      </p:sp>
      <p:sp>
        <p:nvSpPr>
          <p:cNvPr id="400" name=""/>
          <p:cNvSpPr/>
          <p:nvPr/>
        </p:nvSpPr>
        <p:spPr>
          <a:xfrm>
            <a:off x="6937920" y="2422440"/>
            <a:ext cx="20959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3399"/>
                </a:solidFill>
                <a:effectLst/>
                <a:uFillTx/>
                <a:latin typeface="Arial"/>
              </a:rPr>
              <a:t>Electricity Generation</a:t>
            </a:r>
            <a:endParaRPr b="0" lang="en-US" sz="1600" strike="noStrike" u="none">
              <a:solidFill>
                <a:srgbClr val="003399"/>
              </a:solidFill>
              <a:effectLst/>
              <a:uFillTx/>
              <a:latin typeface="Times New Roman"/>
            </a:endParaRPr>
          </a:p>
        </p:txBody>
      </p:sp>
      <p:sp>
        <p:nvSpPr>
          <p:cNvPr id="401" name=""/>
          <p:cNvSpPr/>
          <p:nvPr/>
        </p:nvSpPr>
        <p:spPr>
          <a:xfrm>
            <a:off x="6914880" y="4114800"/>
            <a:ext cx="116100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ff0000"/>
                </a:solidFill>
                <a:effectLst/>
                <a:uFillTx/>
                <a:latin typeface="Arial"/>
              </a:rPr>
              <a:t>Commercial</a:t>
            </a:r>
            <a:endParaRPr b="0" lang="en-US" sz="1600" strike="noStrike" u="none">
              <a:solidFill>
                <a:srgbClr val="003399"/>
              </a:solidFill>
              <a:effectLst/>
              <a:uFillTx/>
              <a:latin typeface="Times New Roman"/>
            </a:endParaRPr>
          </a:p>
        </p:txBody>
      </p:sp>
      <p:sp>
        <p:nvSpPr>
          <p:cNvPr id="402" name=""/>
          <p:cNvSpPr/>
          <p:nvPr/>
        </p:nvSpPr>
        <p:spPr>
          <a:xfrm>
            <a:off x="6933600" y="4952880"/>
            <a:ext cx="132984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993366"/>
                </a:solidFill>
                <a:effectLst/>
                <a:uFillTx/>
                <a:latin typeface="Arial"/>
              </a:rPr>
              <a:t>CNG Vehicles</a:t>
            </a:r>
            <a:endParaRPr b="0" lang="en-US" sz="1600" strike="noStrike" u="none">
              <a:solidFill>
                <a:srgbClr val="0033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403" name=""/>
          <p:cNvSpPr/>
          <p:nvPr/>
        </p:nvSpPr>
        <p:spPr>
          <a:xfrm>
            <a:off x="447120" y="168120"/>
            <a:ext cx="8296920" cy="1128600"/>
          </a:xfrm>
          <a:prstGeom prst="rect">
            <a:avLst/>
          </a:prstGeom>
          <a:noFill/>
          <a:ln w="0">
            <a:noFill/>
          </a:ln>
        </p:spPr>
        <p:style>
          <a:lnRef idx="0"/>
          <a:fillRef idx="0"/>
          <a:effectRef idx="0"/>
          <a:fontRef idx="minor"/>
        </p:style>
        <p:txBody>
          <a:bodyPr wrap="none" lIns="92160" rIns="92160" tIns="46080" bIns="4608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Times New Roman"/>
              </a:rPr>
              <a:t>In Summary:  The Gas Industry is Dynamic</a:t>
            </a:r>
            <a:endParaRPr b="0" lang="en-US" sz="34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400" strike="noStrike" u="none">
                <a:solidFill>
                  <a:srgbClr val="000000"/>
                </a:solidFill>
                <a:effectLst/>
                <a:uFillTx/>
                <a:latin typeface="Times New Roman"/>
              </a:rPr>
              <a:t>and Faces Opportunities and Challenges... </a:t>
            </a:r>
            <a:endParaRPr b="0" lang="en-US" sz="3400" strike="noStrike" u="none">
              <a:solidFill>
                <a:srgbClr val="003399"/>
              </a:solidFill>
              <a:effectLst/>
              <a:uFillTx/>
              <a:latin typeface="Times New Roman"/>
            </a:endParaRPr>
          </a:p>
        </p:txBody>
      </p:sp>
      <p:grpSp>
        <p:nvGrpSpPr>
          <p:cNvPr id="404" name=""/>
          <p:cNvGrpSpPr/>
          <p:nvPr/>
        </p:nvGrpSpPr>
        <p:grpSpPr>
          <a:xfrm>
            <a:off x="811080" y="1600200"/>
            <a:ext cx="7689600" cy="3286080"/>
            <a:chOff x="811080" y="1600200"/>
            <a:chExt cx="7689600" cy="3286080"/>
          </a:xfrm>
        </p:grpSpPr>
        <p:sp>
          <p:nvSpPr>
            <p:cNvPr id="405" name=""/>
            <p:cNvSpPr/>
            <p:nvPr/>
          </p:nvSpPr>
          <p:spPr>
            <a:xfrm>
              <a:off x="1238400" y="1700280"/>
              <a:ext cx="7262280" cy="519120"/>
            </a:xfrm>
            <a:prstGeom prst="rect">
              <a:avLst/>
            </a:prstGeom>
            <a:noFill/>
            <a:ln w="0">
              <a:noFill/>
            </a:ln>
          </p:spPr>
          <p:style>
            <a:lnRef idx="0"/>
            <a:fillRef idx="0"/>
            <a:effectRef idx="0"/>
            <a:fontRef idx="minor"/>
          </p:style>
          <p:txBody>
            <a:bodyPr lIns="92160" rIns="92160" tIns="46080" bIns="4608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grpSp>
          <p:nvGrpSpPr>
            <p:cNvPr id="406" name=""/>
            <p:cNvGrpSpPr/>
            <p:nvPr/>
          </p:nvGrpSpPr>
          <p:grpSpPr>
            <a:xfrm>
              <a:off x="811080" y="1600200"/>
              <a:ext cx="527040" cy="3286080"/>
              <a:chOff x="811080" y="1600200"/>
              <a:chExt cx="527040" cy="3286080"/>
            </a:xfrm>
          </p:grpSpPr>
          <p:sp>
            <p:nvSpPr>
              <p:cNvPr id="407" name=""/>
              <p:cNvSpPr/>
              <p:nvPr/>
            </p:nvSpPr>
            <p:spPr>
              <a:xfrm>
                <a:off x="831960" y="1600200"/>
                <a:ext cx="361800" cy="701640"/>
              </a:xfrm>
              <a:prstGeom prst="rect">
                <a:avLst/>
              </a:prstGeom>
              <a:noFill/>
              <a:ln w="0">
                <a:noFill/>
              </a:ln>
            </p:spPr>
            <p:style>
              <a:lnRef idx="0"/>
              <a:fillRef idx="0"/>
              <a:effectRef idx="0"/>
              <a:fontRef idx="minor"/>
            </p:style>
            <p:txBody>
              <a:bodyPr wrap="none" lIns="92160" rIns="92160" tIns="46080" bIns="46080" anchor="t">
                <a:spAutoFit/>
              </a:bodyPr>
              <a:p>
                <a:pPr>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sp>
            <p:nvSpPr>
              <p:cNvPr id="408" name=""/>
              <p:cNvSpPr/>
              <p:nvPr/>
            </p:nvSpPr>
            <p:spPr>
              <a:xfrm>
                <a:off x="811080" y="2475000"/>
                <a:ext cx="489240" cy="701640"/>
              </a:xfrm>
              <a:prstGeom prst="rect">
                <a:avLst/>
              </a:prstGeom>
              <a:noFill/>
              <a:ln w="0">
                <a:noFill/>
              </a:ln>
            </p:spPr>
            <p:style>
              <a:lnRef idx="0"/>
              <a:fillRef idx="0"/>
              <a:effectRef idx="0"/>
              <a:fontRef idx="minor"/>
            </p:style>
            <p:txBody>
              <a:bodyPr lIns="92160" rIns="92160" tIns="46080" bIns="46080" anchor="t">
                <a:spAutoFit/>
              </a:bodyPr>
              <a:p>
                <a:pPr>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sp>
            <p:nvSpPr>
              <p:cNvPr id="409" name=""/>
              <p:cNvSpPr/>
              <p:nvPr/>
            </p:nvSpPr>
            <p:spPr>
              <a:xfrm>
                <a:off x="844560" y="3308400"/>
                <a:ext cx="488880" cy="701640"/>
              </a:xfrm>
              <a:prstGeom prst="rect">
                <a:avLst/>
              </a:prstGeom>
              <a:noFill/>
              <a:ln w="0">
                <a:noFill/>
              </a:ln>
            </p:spPr>
            <p:style>
              <a:lnRef idx="0"/>
              <a:fillRef idx="0"/>
              <a:effectRef idx="0"/>
              <a:fontRef idx="minor"/>
            </p:style>
            <p:txBody>
              <a:bodyPr lIns="92160" rIns="92160" tIns="46080" bIns="46080" anchor="t">
                <a:spAutoFit/>
              </a:bodyPr>
              <a:p>
                <a:pPr>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sp>
            <p:nvSpPr>
              <p:cNvPr id="410" name=""/>
              <p:cNvSpPr/>
              <p:nvPr/>
            </p:nvSpPr>
            <p:spPr>
              <a:xfrm>
                <a:off x="849240" y="4184640"/>
                <a:ext cx="488880" cy="701640"/>
              </a:xfrm>
              <a:prstGeom prst="rect">
                <a:avLst/>
              </a:prstGeom>
              <a:noFill/>
              <a:ln w="0">
                <a:noFill/>
              </a:ln>
            </p:spPr>
            <p:style>
              <a:lnRef idx="0"/>
              <a:fillRef idx="0"/>
              <a:effectRef idx="0"/>
              <a:fontRef idx="minor"/>
            </p:style>
            <p:txBody>
              <a:bodyPr lIns="92160" rIns="92160" tIns="46080" bIns="46080" anchor="t">
                <a:spAutoFit/>
              </a:bodyPr>
              <a:p>
                <a:pPr>
                  <a:buClr>
                    <a:srgbClr val="003399"/>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grpSp>
      </p:grpSp>
      <p:sp>
        <p:nvSpPr>
          <p:cNvPr id="411" name=""/>
          <p:cNvSpPr/>
          <p:nvPr/>
        </p:nvSpPr>
        <p:spPr>
          <a:xfrm>
            <a:off x="609480" y="1752480"/>
            <a:ext cx="8686800" cy="3733920"/>
          </a:xfrm>
          <a:prstGeom prst="rect">
            <a:avLst/>
          </a:prstGeom>
          <a:noFill/>
          <a:ln w="0">
            <a:noFill/>
          </a:ln>
        </p:spPr>
        <p:style>
          <a:lnRef idx="0"/>
          <a:fillRef idx="0"/>
          <a:effectRef idx="0"/>
          <a:fontRef idx="minor"/>
        </p:style>
        <p:txBody>
          <a:bodyPr lIns="92160" rIns="92160" tIns="46080" bIns="46080" anchor="t">
            <a:normAutofit/>
          </a:bodyPr>
          <a:p>
            <a:pPr marL="343080" indent="-343080">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3399"/>
                </a:solidFill>
                <a:effectLst/>
                <a:uFillTx/>
                <a:latin typeface="Times New Roman"/>
              </a:rPr>
              <a:t>Prices will moderate in 2001 </a:t>
            </a:r>
            <a:endParaRPr b="0" lang="en-US" sz="3000" strike="noStrike" u="none">
              <a:solidFill>
                <a:srgbClr val="003399"/>
              </a:solidFill>
              <a:effectLst/>
              <a:uFillTx/>
              <a:latin typeface="Times New Roman"/>
            </a:endParaRPr>
          </a:p>
          <a:p>
            <a:pPr marL="343080" indent="-343080">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3399"/>
                </a:solidFill>
                <a:effectLst/>
                <a:uFillTx/>
                <a:latin typeface="Times New Roman"/>
              </a:rPr>
              <a:t>Continued volatility of prices</a:t>
            </a:r>
            <a:endParaRPr b="0" lang="en-US" sz="3000" strike="noStrike" u="none">
              <a:solidFill>
                <a:srgbClr val="003399"/>
              </a:solidFill>
              <a:effectLst/>
              <a:uFillTx/>
              <a:latin typeface="Times New Roman"/>
            </a:endParaRPr>
          </a:p>
          <a:p>
            <a:pPr marL="343080" indent="-343080">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3399"/>
                </a:solidFill>
                <a:effectLst/>
                <a:uFillTx/>
                <a:latin typeface="Times New Roman"/>
              </a:rPr>
              <a:t>Significant market growth in the long-term </a:t>
            </a:r>
            <a:endParaRPr b="0" lang="en-US" sz="3000" strike="noStrike" u="none">
              <a:solidFill>
                <a:srgbClr val="003399"/>
              </a:solidFill>
              <a:effectLst/>
              <a:uFillTx/>
              <a:latin typeface="Times New Roman"/>
            </a:endParaRPr>
          </a:p>
          <a:p>
            <a:pPr marL="343080" indent="-343080">
              <a:lnSpc>
                <a:spcPct val="105000"/>
              </a:lnSpc>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3399"/>
                </a:solidFill>
                <a:effectLst/>
                <a:uFillTx/>
                <a:latin typeface="Times New Roman"/>
              </a:rPr>
              <a:t>Domestic production and imports will increase significantly in the future</a:t>
            </a:r>
            <a:endParaRPr b="0" lang="en-US" sz="3000" strike="noStrike" u="none">
              <a:solidFill>
                <a:srgbClr val="003399"/>
              </a:solidFill>
              <a:effectLst/>
              <a:uFillTx/>
              <a:latin typeface="Times New Roman"/>
            </a:endParaRPr>
          </a:p>
          <a:p>
            <a:pPr marL="343080" indent="-343080">
              <a:lnSpc>
                <a:spcPct val="140000"/>
              </a:lnSpc>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3399"/>
                </a:solidFill>
                <a:effectLst/>
                <a:uFillTx/>
                <a:latin typeface="Times New Roman"/>
              </a:rPr>
              <a:t>Natural gas is an abundant resource</a:t>
            </a:r>
            <a:endParaRPr b="0" lang="en-US" sz="3000" strike="noStrike" u="none">
              <a:solidFill>
                <a:srgbClr val="003399"/>
              </a:solidFill>
              <a:effectLst/>
              <a:uFillTx/>
              <a:latin typeface="Times New Roman"/>
            </a:endParaRPr>
          </a:p>
          <a:p>
            <a:pPr marL="343080" indent="-343080">
              <a:lnSpc>
                <a:spcPct val="140000"/>
              </a:lnSpc>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3399"/>
              </a:solidFill>
              <a:effectLst/>
              <a:uFillTx/>
              <a:latin typeface="Times New Roman"/>
            </a:endParaRPr>
          </a:p>
          <a:p>
            <a:pPr marL="343080" indent="-343080">
              <a:lnSpc>
                <a:spcPct val="140000"/>
              </a:lnSpc>
              <a:spcBef>
                <a:spcPts val="75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000" strike="noStrike" u="none">
              <a:solidFill>
                <a:srgbClr val="003399"/>
              </a:solidFill>
              <a:effectLst/>
              <a:uFillTx/>
              <a:latin typeface="Times New Roman"/>
            </a:endParaRPr>
          </a:p>
        </p:txBody>
      </p:sp>
      <p:sp>
        <p:nvSpPr>
          <p:cNvPr id="412" name=""/>
          <p:cNvSpPr/>
          <p:nvPr/>
        </p:nvSpPr>
        <p:spPr>
          <a:xfrm>
            <a:off x="3124080" y="6248520"/>
            <a:ext cx="2895840" cy="457200"/>
          </a:xfrm>
          <a:prstGeom prst="rect">
            <a:avLst/>
          </a:prstGeom>
          <a:noFill/>
          <a:ln w="0">
            <a:noFill/>
          </a:ln>
          <a:effectLst>
            <a:outerShdw dist="107932" dir="2700000" blurRad="0" rotWithShape="0">
              <a:srgbClr val="808080"/>
            </a:outerShdw>
          </a:effectLst>
        </p:spPr>
        <p:style>
          <a:lnRef idx="0"/>
          <a:fillRef idx="0"/>
          <a:effectRef idx="0"/>
          <a:fontRef idx="minor"/>
        </p:style>
        <p:txBody>
          <a:bodyPr wrap="none" lIns="92160" rIns="92160" tIns="46080" bIns="4608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3399"/>
                </a:solidFill>
                <a:effectLst/>
                <a:uFillTx/>
                <a:latin typeface="Times New Roman"/>
              </a:rPr>
              <a:t>&lt;footer&gt;</a:t>
            </a:r>
            <a:endParaRPr b="0" lang="en-US" sz="1400" strike="noStrike" u="none">
              <a:solidFill>
                <a:srgbClr val="003399"/>
              </a:solidFill>
              <a:effectLst/>
              <a:uFillTx/>
              <a:latin typeface="Times New Roman"/>
            </a:endParaRPr>
          </a:p>
        </p:txBody>
      </p:sp>
      <p:sp>
        <p:nvSpPr>
          <p:cNvPr id="413" name=""/>
          <p:cNvSpPr/>
          <p:nvPr/>
        </p:nvSpPr>
        <p:spPr>
          <a:xfrm>
            <a:off x="6553080" y="6248520"/>
            <a:ext cx="1905120" cy="457200"/>
          </a:xfrm>
          <a:prstGeom prst="rect">
            <a:avLst/>
          </a:prstGeom>
          <a:noFill/>
          <a:ln w="0">
            <a:noFill/>
          </a:ln>
          <a:effectLst>
            <a:outerShdw dist="107932" dir="2700000" blurRad="0" rotWithShape="0">
              <a:srgbClr val="808080"/>
            </a:outerShdw>
          </a:effectLst>
        </p:spPr>
        <p:style>
          <a:lnRef idx="0"/>
          <a:fillRef idx="0"/>
          <a:effectRef idx="0"/>
          <a:fontRef idx="minor"/>
        </p:style>
        <p:txBody>
          <a:bodyPr wrap="none" lIns="92160" rIns="92160" tIns="46080" bIns="46080" anchor="ctr">
            <a:no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3399"/>
              </a:solidFill>
              <a:effectLst/>
              <a:uFillTx/>
              <a:latin typeface="Times New Roman"/>
            </a:endParaRPr>
          </a:p>
        </p:txBody>
      </p:sp>
      <p:grpSp>
        <p:nvGrpSpPr>
          <p:cNvPr id="414" name=""/>
          <p:cNvGrpSpPr/>
          <p:nvPr/>
        </p:nvGrpSpPr>
        <p:grpSpPr>
          <a:xfrm>
            <a:off x="304920" y="5964120"/>
            <a:ext cx="8533800" cy="893520"/>
            <a:chOff x="304920" y="5964120"/>
            <a:chExt cx="8533800" cy="893520"/>
          </a:xfrm>
        </p:grpSpPr>
        <p:pic>
          <p:nvPicPr>
            <p:cNvPr id="415" name="" descr=""/>
            <p:cNvPicPr/>
            <p:nvPr/>
          </p:nvPicPr>
          <p:blipFill>
            <a:blip r:embed="rId1"/>
            <a:stretch/>
          </p:blipFill>
          <p:spPr>
            <a:xfrm>
              <a:off x="1722600" y="6202800"/>
              <a:ext cx="7116120" cy="356040"/>
            </a:xfrm>
            <a:prstGeom prst="rect">
              <a:avLst/>
            </a:prstGeom>
            <a:noFill/>
            <a:ln w="0">
              <a:noFill/>
            </a:ln>
          </p:spPr>
        </p:pic>
        <p:graphicFrame>
          <p:nvGraphicFramePr>
            <p:cNvPr id="416" name=""/>
            <p:cNvGraphicFramePr/>
            <p:nvPr/>
          </p:nvGraphicFramePr>
          <p:xfrm>
            <a:off x="304920" y="5964120"/>
            <a:ext cx="1738080" cy="893520"/>
          </p:xfrm>
          <a:graphic>
            <a:graphicData uri="http://schemas.openxmlformats.org/presentationml/2006/ole">
              <p:oleObj r:id="rId2" spid="">
                <p:embed/>
                <p:pic>
                  <p:nvPicPr>
                    <p:cNvPr id="417" name="" descr=""/>
                    <p:cNvPicPr/>
                    <p:nvPr/>
                  </p:nvPicPr>
                  <p:blipFill>
                    <a:blip r:embed="rId3"/>
                    <a:stretch/>
                  </p:blipFill>
                  <p:spPr>
                    <a:xfrm>
                      <a:off x="304920" y="5964120"/>
                      <a:ext cx="1738080" cy="89352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27" name=""/>
          <p:cNvSpPr/>
          <p:nvPr/>
        </p:nvSpPr>
        <p:spPr>
          <a:xfrm>
            <a:off x="685800" y="152280"/>
            <a:ext cx="7772400" cy="1028880"/>
          </a:xfrm>
          <a:prstGeom prst="rect">
            <a:avLst/>
          </a:prstGeom>
          <a:noFill/>
          <a:ln w="0">
            <a:noFill/>
          </a:ln>
        </p:spPr>
        <p:style>
          <a:lnRef idx="0"/>
          <a:fillRef idx="0"/>
          <a:effectRef idx="0"/>
          <a:fontRef idx="minor"/>
        </p:style>
        <p:txBody>
          <a:bodyPr lIns="90000" rIns="90000" tIns="46800" bIns="46800" anchor="t">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Times New Roman"/>
              </a:rPr>
              <a:t>Current Natural Gas Spot Prices:</a:t>
            </a:r>
            <a:r>
              <a:rPr b="0" lang="en-US" sz="2800" strike="noStrike" u="none">
                <a:solidFill>
                  <a:srgbClr val="000000"/>
                </a:solidFill>
                <a:effectLst/>
                <a:uFillTx/>
                <a:latin typeface="Times New Roman"/>
              </a:rPr>
              <a:t> </a:t>
            </a:r>
            <a:r>
              <a:rPr b="1" lang="en-US" sz="2800" strike="noStrike" u="none">
                <a:solidFill>
                  <a:srgbClr val="000000"/>
                </a:solidFill>
                <a:effectLst/>
                <a:uFillTx/>
                <a:latin typeface="Times New Roman"/>
              </a:rPr>
              <a:t>Well Above the Recent Price Range</a:t>
            </a:r>
            <a:endParaRPr b="0" lang="en-US" sz="2800" strike="noStrike" u="none">
              <a:solidFill>
                <a:srgbClr val="003399"/>
              </a:solidFill>
              <a:effectLst/>
              <a:uFillTx/>
              <a:latin typeface="Times New Roman"/>
            </a:endParaRPr>
          </a:p>
        </p:txBody>
      </p:sp>
      <p:pic>
        <p:nvPicPr>
          <p:cNvPr id="28" name="" descr=""/>
          <p:cNvPicPr/>
          <p:nvPr/>
        </p:nvPicPr>
        <p:blipFill>
          <a:blip r:embed="rId1"/>
          <a:stretch/>
        </p:blipFill>
        <p:spPr>
          <a:xfrm>
            <a:off x="533520" y="914400"/>
            <a:ext cx="7497720" cy="5103720"/>
          </a:xfrm>
          <a:prstGeom prst="rect">
            <a:avLst/>
          </a:prstGeom>
          <a:noFill/>
          <a:ln w="0">
            <a:noFill/>
          </a:ln>
        </p:spPr>
      </p:pic>
      <p:grpSp>
        <p:nvGrpSpPr>
          <p:cNvPr id="29" name=""/>
          <p:cNvGrpSpPr/>
          <p:nvPr/>
        </p:nvGrpSpPr>
        <p:grpSpPr>
          <a:xfrm>
            <a:off x="304920" y="5961240"/>
            <a:ext cx="8533800" cy="893160"/>
            <a:chOff x="304920" y="5961240"/>
            <a:chExt cx="8533800" cy="893160"/>
          </a:xfrm>
        </p:grpSpPr>
        <p:pic>
          <p:nvPicPr>
            <p:cNvPr id="30" name="" descr=""/>
            <p:cNvPicPr/>
            <p:nvPr/>
          </p:nvPicPr>
          <p:blipFill>
            <a:blip r:embed="rId2"/>
            <a:stretch/>
          </p:blipFill>
          <p:spPr>
            <a:xfrm>
              <a:off x="1722600" y="6199920"/>
              <a:ext cx="7116120" cy="356040"/>
            </a:xfrm>
            <a:prstGeom prst="rect">
              <a:avLst/>
            </a:prstGeom>
            <a:noFill/>
            <a:ln w="0">
              <a:noFill/>
            </a:ln>
          </p:spPr>
        </p:pic>
        <p:graphicFrame>
          <p:nvGraphicFramePr>
            <p:cNvPr id="31" name=""/>
            <p:cNvGraphicFramePr/>
            <p:nvPr/>
          </p:nvGraphicFramePr>
          <p:xfrm>
            <a:off x="304920" y="5961240"/>
            <a:ext cx="1738080" cy="893160"/>
          </p:xfrm>
          <a:graphic>
            <a:graphicData uri="http://schemas.openxmlformats.org/presentationml/2006/ole">
              <p:oleObj r:id="rId3" spid="">
                <p:embed/>
                <p:pic>
                  <p:nvPicPr>
                    <p:cNvPr id="32" name="" descr=""/>
                    <p:cNvPicPr/>
                    <p:nvPr/>
                  </p:nvPicPr>
                  <p:blipFill>
                    <a:blip r:embed="rId4"/>
                    <a:stretch/>
                  </p:blipFill>
                  <p:spPr>
                    <a:xfrm>
                      <a:off x="304920" y="5961240"/>
                      <a:ext cx="1738080" cy="89316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0" y="151920"/>
            <a:ext cx="9144000" cy="8384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Average Wellhead Prices Currently Exceed the Highest Level Over the Past 20 Years</a:t>
            </a:r>
            <a:endParaRPr b="0" lang="en-US" sz="3200" strike="noStrike" u="none">
              <a:solidFill>
                <a:srgbClr val="000000"/>
              </a:solidFill>
              <a:effectLst/>
              <a:uFillTx/>
              <a:latin typeface="Times New Roman"/>
            </a:endParaRPr>
          </a:p>
        </p:txBody>
      </p:sp>
      <p:graphicFrame>
        <p:nvGraphicFramePr>
          <p:cNvPr id="34" name=""/>
          <p:cNvGraphicFramePr/>
          <p:nvPr/>
        </p:nvGraphicFramePr>
        <p:xfrm>
          <a:off x="380880" y="1066680"/>
          <a:ext cx="8420400" cy="4896000"/>
        </p:xfrm>
        <a:graphic>
          <a:graphicData uri="http://schemas.openxmlformats.org/presentationml/2006/ole">
            <p:oleObj progId="Excel.Sheet.12" r:id="rId1" spid="">
              <p:embed/>
              <p:pic>
                <p:nvPicPr>
                  <p:cNvPr id="35" name="" descr=""/>
                  <p:cNvPicPr/>
                  <p:nvPr/>
                </p:nvPicPr>
                <p:blipFill>
                  <a:blip r:embed="rId2"/>
                  <a:stretch/>
                </p:blipFill>
                <p:spPr>
                  <a:xfrm>
                    <a:off x="380880" y="1066680"/>
                    <a:ext cx="8420400" cy="4896000"/>
                  </a:xfrm>
                  <a:prstGeom prst="rect">
                    <a:avLst/>
                  </a:prstGeom>
                  <a:noFill/>
                  <a:ln w="0">
                    <a:noFill/>
                  </a:ln>
                </p:spPr>
              </p:pic>
            </p:oleObj>
          </a:graphicData>
        </a:graphic>
      </p:graphicFrame>
      <p:grpSp>
        <p:nvGrpSpPr>
          <p:cNvPr id="36" name=""/>
          <p:cNvGrpSpPr/>
          <p:nvPr/>
        </p:nvGrpSpPr>
        <p:grpSpPr>
          <a:xfrm>
            <a:off x="304920" y="6040440"/>
            <a:ext cx="8533800" cy="893520"/>
            <a:chOff x="304920" y="6040440"/>
            <a:chExt cx="8533800" cy="893520"/>
          </a:xfrm>
        </p:grpSpPr>
        <p:pic>
          <p:nvPicPr>
            <p:cNvPr id="37" name="" descr=""/>
            <p:cNvPicPr/>
            <p:nvPr/>
          </p:nvPicPr>
          <p:blipFill>
            <a:blip r:embed="rId3"/>
            <a:stretch/>
          </p:blipFill>
          <p:spPr>
            <a:xfrm>
              <a:off x="1722600" y="6279120"/>
              <a:ext cx="7116120" cy="356040"/>
            </a:xfrm>
            <a:prstGeom prst="rect">
              <a:avLst/>
            </a:prstGeom>
            <a:noFill/>
            <a:ln w="0">
              <a:noFill/>
            </a:ln>
          </p:spPr>
        </p:pic>
        <p:graphicFrame>
          <p:nvGraphicFramePr>
            <p:cNvPr id="38" name=""/>
            <p:cNvGraphicFramePr/>
            <p:nvPr/>
          </p:nvGraphicFramePr>
          <p:xfrm>
            <a:off x="304920" y="6040440"/>
            <a:ext cx="1738080" cy="893520"/>
          </p:xfrm>
          <a:graphic>
            <a:graphicData uri="http://schemas.openxmlformats.org/presentationml/2006/ole">
              <p:oleObj r:id="rId4" spid="">
                <p:embed/>
                <p:pic>
                  <p:nvPicPr>
                    <p:cNvPr id="39" name="" descr=""/>
                    <p:cNvPicPr/>
                    <p:nvPr/>
                  </p:nvPicPr>
                  <p:blipFill>
                    <a:blip r:embed="rId5"/>
                    <a:stretch/>
                  </p:blipFill>
                  <p:spPr>
                    <a:xfrm>
                      <a:off x="304920" y="6040440"/>
                      <a:ext cx="1738080" cy="89352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0" y="304560"/>
            <a:ext cx="91440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Times New Roman"/>
              </a:rPr>
              <a:t>As of Jan. 12, 2001, Storage Stocks are Down About 30 Percent from the 5 Year Average</a:t>
            </a:r>
            <a:endParaRPr b="0" lang="en-US" sz="3600" strike="noStrike" u="none">
              <a:solidFill>
                <a:srgbClr val="000000"/>
              </a:solidFill>
              <a:effectLst/>
              <a:uFillTx/>
              <a:latin typeface="Times New Roman"/>
            </a:endParaRPr>
          </a:p>
        </p:txBody>
      </p:sp>
      <p:pic>
        <p:nvPicPr>
          <p:cNvPr id="41" name="" descr=""/>
          <p:cNvPicPr/>
          <p:nvPr/>
        </p:nvPicPr>
        <p:blipFill>
          <a:blip r:embed="rId1"/>
          <a:stretch/>
        </p:blipFill>
        <p:spPr>
          <a:xfrm>
            <a:off x="228600" y="1981080"/>
            <a:ext cx="8458200" cy="3324240"/>
          </a:xfrm>
          <a:prstGeom prst="rect">
            <a:avLst/>
          </a:prstGeom>
          <a:solidFill>
            <a:srgbClr val="ffffff"/>
          </a:solidFill>
          <a:ln w="0">
            <a:noFill/>
          </a:ln>
        </p:spPr>
      </p:pic>
      <p:grpSp>
        <p:nvGrpSpPr>
          <p:cNvPr id="42" name=""/>
          <p:cNvGrpSpPr/>
          <p:nvPr/>
        </p:nvGrpSpPr>
        <p:grpSpPr>
          <a:xfrm>
            <a:off x="304920" y="5888160"/>
            <a:ext cx="8533800" cy="893160"/>
            <a:chOff x="304920" y="5888160"/>
            <a:chExt cx="8533800" cy="893160"/>
          </a:xfrm>
        </p:grpSpPr>
        <p:pic>
          <p:nvPicPr>
            <p:cNvPr id="43" name="" descr=""/>
            <p:cNvPicPr/>
            <p:nvPr/>
          </p:nvPicPr>
          <p:blipFill>
            <a:blip r:embed="rId2"/>
            <a:stretch/>
          </p:blipFill>
          <p:spPr>
            <a:xfrm>
              <a:off x="1722600" y="6126840"/>
              <a:ext cx="7116120" cy="356040"/>
            </a:xfrm>
            <a:prstGeom prst="rect">
              <a:avLst/>
            </a:prstGeom>
            <a:noFill/>
            <a:ln w="0">
              <a:noFill/>
            </a:ln>
          </p:spPr>
        </p:pic>
        <p:graphicFrame>
          <p:nvGraphicFramePr>
            <p:cNvPr id="44" name=""/>
            <p:cNvGraphicFramePr/>
            <p:nvPr/>
          </p:nvGraphicFramePr>
          <p:xfrm>
            <a:off x="304920" y="5888160"/>
            <a:ext cx="1738080" cy="893160"/>
          </p:xfrm>
          <a:graphic>
            <a:graphicData uri="http://schemas.openxmlformats.org/presentationml/2006/ole">
              <p:oleObj r:id="rId3" spid="">
                <p:embed/>
                <p:pic>
                  <p:nvPicPr>
                    <p:cNvPr id="45" name="" descr=""/>
                    <p:cNvPicPr/>
                    <p:nvPr/>
                  </p:nvPicPr>
                  <p:blipFill>
                    <a:blip r:embed="rId4"/>
                    <a:stretch/>
                  </p:blipFill>
                  <p:spPr>
                    <a:xfrm>
                      <a:off x="304920" y="5888160"/>
                      <a:ext cx="1738080" cy="89316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46" name="PlaceHolder 1"/>
          <p:cNvSpPr>
            <a:spLocks noGrp="1"/>
          </p:cNvSpPr>
          <p:nvPr>
            <p:ph type="title"/>
          </p:nvPr>
        </p:nvSpPr>
        <p:spPr>
          <a:xfrm>
            <a:off x="0" y="152280"/>
            <a:ext cx="914400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Why Have Natural Gas Prices Surged in 2000?</a:t>
            </a:r>
            <a:endParaRPr b="0" lang="en-US" sz="4000" strike="noStrike" u="none">
              <a:solidFill>
                <a:srgbClr val="000000"/>
              </a:solidFill>
              <a:effectLst/>
              <a:uFillTx/>
              <a:latin typeface="Times New Roman"/>
            </a:endParaRPr>
          </a:p>
        </p:txBody>
      </p:sp>
      <p:sp>
        <p:nvSpPr>
          <p:cNvPr id="47" name="PlaceHolder 2"/>
          <p:cNvSpPr>
            <a:spLocks noGrp="1"/>
          </p:cNvSpPr>
          <p:nvPr>
            <p:ph/>
          </p:nvPr>
        </p:nvSpPr>
        <p:spPr>
          <a:xfrm>
            <a:off x="457200" y="1676520"/>
            <a:ext cx="8686800" cy="3962160"/>
          </a:xfrm>
          <a:prstGeom prst="rect">
            <a:avLst/>
          </a:prstGeom>
          <a:noFill/>
          <a:ln w="0">
            <a:noFill/>
          </a:ln>
        </p:spPr>
        <p:txBody>
          <a:bodyPr lIns="90000" rIns="90000" tIns="46800" bIns="46800" anchor="t">
            <a:normAutofit/>
          </a:bodyPr>
          <a:p>
            <a:pPr marL="343080" indent="-343080">
              <a:spcBef>
                <a:spcPts val="90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99"/>
                </a:solidFill>
                <a:effectLst/>
                <a:uFillTx/>
                <a:latin typeface="Times New Roman"/>
              </a:rPr>
              <a:t>Supply Tightness</a:t>
            </a:r>
            <a:endParaRPr b="0" lang="en-US" sz="3600" strike="noStrike" u="none">
              <a:solidFill>
                <a:srgbClr val="003399"/>
              </a:solidFill>
              <a:effectLst/>
              <a:uFillTx/>
              <a:latin typeface="Times New Roman"/>
            </a:endParaRPr>
          </a:p>
          <a:p>
            <a:pPr marL="343080" indent="-343080">
              <a:spcBef>
                <a:spcPts val="90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99"/>
                </a:solidFill>
                <a:effectLst/>
                <a:uFillTx/>
                <a:latin typeface="Times New Roman"/>
              </a:rPr>
              <a:t>Storage Stocks - lower than average</a:t>
            </a:r>
            <a:endParaRPr b="0" lang="en-US" sz="3600" strike="noStrike" u="none">
              <a:solidFill>
                <a:srgbClr val="003399"/>
              </a:solidFill>
              <a:effectLst/>
              <a:uFillTx/>
              <a:latin typeface="Times New Roman"/>
            </a:endParaRPr>
          </a:p>
          <a:p>
            <a:pPr marL="343080" indent="-343080">
              <a:spcBef>
                <a:spcPts val="90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99"/>
                </a:solidFill>
                <a:effectLst/>
                <a:uFillTx/>
                <a:latin typeface="Times New Roman"/>
              </a:rPr>
              <a:t>Consumption increases</a:t>
            </a:r>
            <a:endParaRPr b="0" lang="en-US" sz="3600" strike="noStrike" u="none">
              <a:solidFill>
                <a:srgbClr val="003399"/>
              </a:solidFill>
              <a:effectLst/>
              <a:uFillTx/>
              <a:latin typeface="Times New Roman"/>
            </a:endParaRPr>
          </a:p>
          <a:p>
            <a:pPr marL="343080" indent="-343080">
              <a:spcBef>
                <a:spcPts val="90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99"/>
                </a:solidFill>
                <a:effectLst/>
                <a:uFillTx/>
                <a:latin typeface="Times New Roman"/>
              </a:rPr>
              <a:t>Oil Price Increases</a:t>
            </a:r>
            <a:endParaRPr b="0" lang="en-US" sz="3600" strike="noStrike" u="none">
              <a:solidFill>
                <a:srgbClr val="003399"/>
              </a:solidFill>
              <a:effectLst/>
              <a:uFillTx/>
              <a:latin typeface="Times New Roman"/>
            </a:endParaRPr>
          </a:p>
          <a:p>
            <a:pPr marL="343080" indent="-343080">
              <a:spcBef>
                <a:spcPts val="901"/>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3399"/>
                </a:solidFill>
                <a:effectLst/>
                <a:uFillTx/>
                <a:latin typeface="Times New Roman"/>
              </a:rPr>
              <a:t>Market Perceptions</a:t>
            </a:r>
            <a:endParaRPr b="0" lang="en-US" sz="3600" strike="noStrike" u="none">
              <a:solidFill>
                <a:srgbClr val="003399"/>
              </a:solidFill>
              <a:effectLst/>
              <a:uFillTx/>
              <a:latin typeface="Times New Roman"/>
            </a:endParaRPr>
          </a:p>
        </p:txBody>
      </p:sp>
      <p:grpSp>
        <p:nvGrpSpPr>
          <p:cNvPr id="48" name=""/>
          <p:cNvGrpSpPr/>
          <p:nvPr/>
        </p:nvGrpSpPr>
        <p:grpSpPr>
          <a:xfrm>
            <a:off x="304920" y="6040440"/>
            <a:ext cx="8533800" cy="893520"/>
            <a:chOff x="304920" y="6040440"/>
            <a:chExt cx="8533800" cy="893520"/>
          </a:xfrm>
        </p:grpSpPr>
        <p:pic>
          <p:nvPicPr>
            <p:cNvPr id="49" name="" descr=""/>
            <p:cNvPicPr/>
            <p:nvPr/>
          </p:nvPicPr>
          <p:blipFill>
            <a:blip r:embed="rId1"/>
            <a:stretch/>
          </p:blipFill>
          <p:spPr>
            <a:xfrm>
              <a:off x="1722600" y="6279120"/>
              <a:ext cx="7116120" cy="356040"/>
            </a:xfrm>
            <a:prstGeom prst="rect">
              <a:avLst/>
            </a:prstGeom>
            <a:noFill/>
            <a:ln w="0">
              <a:noFill/>
            </a:ln>
          </p:spPr>
        </p:pic>
        <p:graphicFrame>
          <p:nvGraphicFramePr>
            <p:cNvPr id="50" name=""/>
            <p:cNvGraphicFramePr/>
            <p:nvPr/>
          </p:nvGraphicFramePr>
          <p:xfrm>
            <a:off x="304920" y="6040440"/>
            <a:ext cx="1738080" cy="893520"/>
          </p:xfrm>
          <a:graphic>
            <a:graphicData uri="http://schemas.openxmlformats.org/presentationml/2006/ole">
              <p:oleObj r:id="rId2" spid="">
                <p:embed/>
                <p:pic>
                  <p:nvPicPr>
                    <p:cNvPr id="51" name="" descr=""/>
                    <p:cNvPicPr/>
                    <p:nvPr/>
                  </p:nvPicPr>
                  <p:blipFill>
                    <a:blip r:embed="rId3"/>
                    <a:stretch/>
                  </p:blipFill>
                  <p:spPr>
                    <a:xfrm>
                      <a:off x="304920" y="6040440"/>
                      <a:ext cx="1738080" cy="89352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52" name=""/>
          <p:cNvSpPr/>
          <p:nvPr/>
        </p:nvSpPr>
        <p:spPr>
          <a:xfrm>
            <a:off x="622440" y="152280"/>
            <a:ext cx="77724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600" strike="noStrike" u="none">
                <a:solidFill>
                  <a:srgbClr val="000000"/>
                </a:solidFill>
                <a:effectLst/>
                <a:uFillTx/>
                <a:latin typeface="Arial"/>
              </a:rPr>
              <a:t>Rigs Drilling Gas Wells Are At </a:t>
            </a:r>
            <a:br>
              <a:rPr sz="3600"/>
            </a:br>
            <a:r>
              <a:rPr b="1" lang="en-US" sz="3600" strike="noStrike" u="none">
                <a:solidFill>
                  <a:srgbClr val="000000"/>
                </a:solidFill>
                <a:effectLst/>
                <a:uFillTx/>
                <a:latin typeface="Arial"/>
              </a:rPr>
              <a:t>All-Time Highs</a:t>
            </a:r>
            <a:endParaRPr b="0" lang="en-US" sz="3600" strike="noStrike" u="none">
              <a:solidFill>
                <a:srgbClr val="003399"/>
              </a:solidFill>
              <a:effectLst/>
              <a:uFillTx/>
              <a:latin typeface="Times New Roman"/>
            </a:endParaRPr>
          </a:p>
        </p:txBody>
      </p:sp>
      <p:pic>
        <p:nvPicPr>
          <p:cNvPr id="53" name="" descr=""/>
          <p:cNvPicPr/>
          <p:nvPr/>
        </p:nvPicPr>
        <p:blipFill>
          <a:blip r:embed="rId1"/>
          <a:stretch/>
        </p:blipFill>
        <p:spPr>
          <a:xfrm>
            <a:off x="914400" y="1371600"/>
            <a:ext cx="7018200" cy="4505400"/>
          </a:xfrm>
          <a:prstGeom prst="rect">
            <a:avLst/>
          </a:prstGeom>
          <a:noFill/>
          <a:ln w="0">
            <a:noFill/>
          </a:ln>
        </p:spPr>
      </p:pic>
      <p:grpSp>
        <p:nvGrpSpPr>
          <p:cNvPr id="54" name=""/>
          <p:cNvGrpSpPr/>
          <p:nvPr/>
        </p:nvGrpSpPr>
        <p:grpSpPr>
          <a:xfrm>
            <a:off x="304920" y="5961240"/>
            <a:ext cx="8533800" cy="893160"/>
            <a:chOff x="304920" y="5961240"/>
            <a:chExt cx="8533800" cy="893160"/>
          </a:xfrm>
        </p:grpSpPr>
        <p:pic>
          <p:nvPicPr>
            <p:cNvPr id="55" name="" descr=""/>
            <p:cNvPicPr/>
            <p:nvPr/>
          </p:nvPicPr>
          <p:blipFill>
            <a:blip r:embed="rId2"/>
            <a:stretch/>
          </p:blipFill>
          <p:spPr>
            <a:xfrm>
              <a:off x="1722600" y="6199920"/>
              <a:ext cx="7116120" cy="356040"/>
            </a:xfrm>
            <a:prstGeom prst="rect">
              <a:avLst/>
            </a:prstGeom>
            <a:noFill/>
            <a:ln w="0">
              <a:noFill/>
            </a:ln>
          </p:spPr>
        </p:pic>
        <p:graphicFrame>
          <p:nvGraphicFramePr>
            <p:cNvPr id="56" name=""/>
            <p:cNvGraphicFramePr/>
            <p:nvPr/>
          </p:nvGraphicFramePr>
          <p:xfrm>
            <a:off x="304920" y="5961240"/>
            <a:ext cx="1738080" cy="893160"/>
          </p:xfrm>
          <a:graphic>
            <a:graphicData uri="http://schemas.openxmlformats.org/presentationml/2006/ole">
              <p:oleObj r:id="rId3" spid="">
                <p:embed/>
                <p:pic>
                  <p:nvPicPr>
                    <p:cNvPr id="57" name="" descr=""/>
                    <p:cNvPicPr/>
                    <p:nvPr/>
                  </p:nvPicPr>
                  <p:blipFill>
                    <a:blip r:embed="rId4"/>
                    <a:stretch/>
                  </p:blipFill>
                  <p:spPr>
                    <a:xfrm>
                      <a:off x="304920" y="5961240"/>
                      <a:ext cx="1738080" cy="893160"/>
                    </a:xfrm>
                    <a:prstGeom prst="rect">
                      <a:avLst/>
                    </a:prstGeom>
                    <a:noFill/>
                    <a:ln w="0">
                      <a:noFill/>
                    </a:ln>
                  </p:spPr>
                </p:pic>
              </p:oleObj>
            </a:graphicData>
          </a:graphic>
        </p:graphicFrame>
      </p:grpSp>
      <p:sp>
        <p:nvSpPr>
          <p:cNvPr id="58" name=""/>
          <p:cNvSpPr/>
          <p:nvPr/>
        </p:nvSpPr>
        <p:spPr>
          <a:xfrm>
            <a:off x="1905120" y="1523880"/>
            <a:ext cx="4876560" cy="457200"/>
          </a:xfrm>
          <a:prstGeom prst="rect">
            <a:avLst/>
          </a:prstGeom>
          <a:solidFill>
            <a:srgbClr val="ffffff"/>
          </a:solidFill>
          <a:ln w="0">
            <a:noFill/>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3333ff"/>
                </a:solidFill>
                <a:effectLst/>
                <a:uFillTx/>
                <a:latin typeface="Times New Roman"/>
              </a:rPr>
              <a:t>Drilling Rigs 1/2/98 - 1/19/01</a:t>
            </a:r>
            <a:endParaRPr b="0" lang="en-US" sz="2400" strike="noStrike" u="none">
              <a:solidFill>
                <a:srgbClr val="003399"/>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59" name="PlaceHolder 1"/>
          <p:cNvSpPr>
            <a:spLocks noGrp="1"/>
          </p:cNvSpPr>
          <p:nvPr>
            <p:ph type="title"/>
          </p:nvPr>
        </p:nvSpPr>
        <p:spPr>
          <a:xfrm>
            <a:off x="533520" y="0"/>
            <a:ext cx="8229600" cy="9144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Outlook for Winter 2000/2001</a:t>
            </a:r>
            <a:endParaRPr b="0" lang="en-US" sz="4000" strike="noStrike" u="none">
              <a:solidFill>
                <a:srgbClr val="000000"/>
              </a:solidFill>
              <a:effectLst/>
              <a:uFillTx/>
              <a:latin typeface="Times New Roman"/>
            </a:endParaRPr>
          </a:p>
        </p:txBody>
      </p:sp>
      <p:sp>
        <p:nvSpPr>
          <p:cNvPr id="60" name="PlaceHolder 2"/>
          <p:cNvSpPr>
            <a:spLocks noGrp="1"/>
          </p:cNvSpPr>
          <p:nvPr>
            <p:ph/>
          </p:nvPr>
        </p:nvSpPr>
        <p:spPr>
          <a:xfrm>
            <a:off x="304920" y="1066680"/>
            <a:ext cx="8534160" cy="5181840"/>
          </a:xfrm>
          <a:prstGeom prst="rect">
            <a:avLst/>
          </a:prstGeom>
          <a:noFill/>
          <a:ln w="0">
            <a:noFill/>
          </a:ln>
        </p:spPr>
        <p:txBody>
          <a:bodyPr lIns="90000" rIns="90000" tIns="46800" bIns="46800" anchor="t">
            <a:normAutofit/>
          </a:bodyPr>
          <a:p>
            <a:pPr marL="343080" indent="-343080">
              <a:spcBef>
                <a:spcPts val="700"/>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99"/>
                </a:solidFill>
                <a:effectLst/>
                <a:uFillTx/>
                <a:latin typeface="Times New Roman"/>
              </a:rPr>
              <a:t>Prices - significantly higher than last winter.      </a:t>
            </a:r>
            <a:endParaRPr b="0" lang="en-US" sz="2800" strike="noStrike" u="none">
              <a:solidFill>
                <a:srgbClr val="003399"/>
              </a:solidFill>
              <a:effectLst/>
              <a:uFillTx/>
              <a:latin typeface="Times New Roman"/>
            </a:endParaRPr>
          </a:p>
          <a:p>
            <a:pPr lvl="2" marL="1143000" indent="-228600">
              <a:spcBef>
                <a:spcPts val="700"/>
              </a:spcBef>
              <a:buNone/>
              <a:tabLst>
                <a:tab algn="l" pos="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3399"/>
                </a:solidFill>
                <a:effectLst/>
                <a:uFillTx/>
                <a:latin typeface="Times New Roman"/>
              </a:rPr>
              <a:t>      </a:t>
            </a:r>
            <a:r>
              <a:rPr b="1" lang="en-US" sz="2800" strike="noStrike" u="none">
                <a:solidFill>
                  <a:srgbClr val="003399"/>
                </a:solidFill>
                <a:effectLst/>
                <a:uFillTx/>
                <a:latin typeface="Times New Roman"/>
              </a:rPr>
              <a:t>-</a:t>
            </a:r>
            <a:r>
              <a:rPr b="0" lang="en-US" sz="2000" strike="noStrike" u="none">
                <a:solidFill>
                  <a:srgbClr val="003399"/>
                </a:solidFill>
                <a:effectLst/>
                <a:uFillTx/>
                <a:latin typeface="Times New Roman"/>
              </a:rPr>
              <a:t>  </a:t>
            </a:r>
            <a:r>
              <a:rPr b="1" lang="en-US" sz="2800" strike="noStrike" u="none">
                <a:solidFill>
                  <a:srgbClr val="003399"/>
                </a:solidFill>
                <a:effectLst/>
                <a:uFillTx/>
                <a:latin typeface="Times New Roman"/>
              </a:rPr>
              <a:t>begin to moderate in second quarter 2001</a:t>
            </a:r>
            <a:endParaRPr b="0" lang="en-US" sz="2800" strike="noStrike" u="none">
              <a:solidFill>
                <a:srgbClr val="003399"/>
              </a:solidFill>
              <a:effectLst/>
              <a:uFillTx/>
              <a:latin typeface="Times New Roman"/>
            </a:endParaRPr>
          </a:p>
          <a:p>
            <a:pPr marL="343080" indent="-343080">
              <a:spcBef>
                <a:spcPts val="700"/>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99"/>
                </a:solidFill>
                <a:effectLst/>
                <a:uFillTx/>
                <a:latin typeface="Times New Roman"/>
              </a:rPr>
              <a:t>Current storage levels are low and may be very tight if gas demand surges beyond expected levels</a:t>
            </a:r>
            <a:endParaRPr b="0" lang="en-US" sz="2800" strike="noStrike" u="none">
              <a:solidFill>
                <a:srgbClr val="003399"/>
              </a:solidFill>
              <a:effectLst/>
              <a:uFillTx/>
              <a:latin typeface="Times New Roman"/>
            </a:endParaRPr>
          </a:p>
          <a:p>
            <a:pPr marL="343080" indent="-343080">
              <a:spcBef>
                <a:spcPts val="700"/>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99"/>
                </a:solidFill>
                <a:effectLst/>
                <a:uFillTx/>
                <a:latin typeface="Times New Roman"/>
              </a:rPr>
              <a:t>Record drilling levels will start to ease supply tightness but timing is an issue</a:t>
            </a:r>
            <a:endParaRPr b="0" lang="en-US" sz="2800" strike="noStrike" u="none">
              <a:solidFill>
                <a:srgbClr val="003399"/>
              </a:solidFill>
              <a:effectLst/>
              <a:uFillTx/>
              <a:latin typeface="Times New Roman"/>
            </a:endParaRPr>
          </a:p>
          <a:p>
            <a:pPr marL="343080" indent="-343080">
              <a:spcBef>
                <a:spcPts val="700"/>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99"/>
                </a:solidFill>
                <a:effectLst/>
                <a:uFillTx/>
                <a:latin typeface="Times New Roman"/>
              </a:rPr>
              <a:t>With normal weather, consumption will be higher than last winter</a:t>
            </a:r>
            <a:endParaRPr b="0" lang="en-US" sz="2800" strike="noStrike" u="none">
              <a:solidFill>
                <a:srgbClr val="003399"/>
              </a:solidFill>
              <a:effectLst/>
              <a:uFillTx/>
              <a:latin typeface="Times New Roman"/>
            </a:endParaRPr>
          </a:p>
          <a:p>
            <a:pPr marL="343080" indent="-343080">
              <a:spcBef>
                <a:spcPts val="700"/>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99"/>
                </a:solidFill>
                <a:effectLst/>
                <a:uFillTx/>
                <a:latin typeface="Times New Roman"/>
              </a:rPr>
              <a:t>Barring extreme weather, pipeline capacity will be adequate to satisfy firm load requirements.</a:t>
            </a:r>
            <a:endParaRPr b="0" lang="en-US" sz="2800" strike="noStrike" u="none">
              <a:solidFill>
                <a:srgbClr val="003399"/>
              </a:solidFill>
              <a:effectLst/>
              <a:uFillTx/>
              <a:latin typeface="Times New Roman"/>
            </a:endParaRPr>
          </a:p>
        </p:txBody>
      </p:sp>
      <p:grpSp>
        <p:nvGrpSpPr>
          <p:cNvPr id="61" name=""/>
          <p:cNvGrpSpPr/>
          <p:nvPr/>
        </p:nvGrpSpPr>
        <p:grpSpPr>
          <a:xfrm>
            <a:off x="304920" y="6095880"/>
            <a:ext cx="8533800" cy="893520"/>
            <a:chOff x="304920" y="6095880"/>
            <a:chExt cx="8533800" cy="893520"/>
          </a:xfrm>
        </p:grpSpPr>
        <p:pic>
          <p:nvPicPr>
            <p:cNvPr id="62" name="" descr=""/>
            <p:cNvPicPr/>
            <p:nvPr/>
          </p:nvPicPr>
          <p:blipFill>
            <a:blip r:embed="rId1"/>
            <a:stretch/>
          </p:blipFill>
          <p:spPr>
            <a:xfrm>
              <a:off x="1722600" y="6334560"/>
              <a:ext cx="7116120" cy="356040"/>
            </a:xfrm>
            <a:prstGeom prst="rect">
              <a:avLst/>
            </a:prstGeom>
            <a:noFill/>
            <a:ln w="0">
              <a:noFill/>
            </a:ln>
          </p:spPr>
        </p:pic>
        <p:graphicFrame>
          <p:nvGraphicFramePr>
            <p:cNvPr id="63" name=""/>
            <p:cNvGraphicFramePr/>
            <p:nvPr/>
          </p:nvGraphicFramePr>
          <p:xfrm>
            <a:off x="304920" y="6095880"/>
            <a:ext cx="1738080" cy="893520"/>
          </p:xfrm>
          <a:graphic>
            <a:graphicData uri="http://schemas.openxmlformats.org/presentationml/2006/ole">
              <p:oleObj r:id="rId2" spid="">
                <p:embed/>
                <p:pic>
                  <p:nvPicPr>
                    <p:cNvPr id="64" name="" descr=""/>
                    <p:cNvPicPr/>
                    <p:nvPr/>
                  </p:nvPicPr>
                  <p:blipFill>
                    <a:blip r:embed="rId3"/>
                    <a:stretch/>
                  </p:blipFill>
                  <p:spPr>
                    <a:xfrm>
                      <a:off x="304920" y="6095880"/>
                      <a:ext cx="1738080" cy="89352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grpSp>
        <p:nvGrpSpPr>
          <p:cNvPr id="65" name=""/>
          <p:cNvGrpSpPr/>
          <p:nvPr/>
        </p:nvGrpSpPr>
        <p:grpSpPr>
          <a:xfrm>
            <a:off x="304920" y="5961240"/>
            <a:ext cx="8533800" cy="893160"/>
            <a:chOff x="304920" y="5961240"/>
            <a:chExt cx="8533800" cy="893160"/>
          </a:xfrm>
        </p:grpSpPr>
        <p:pic>
          <p:nvPicPr>
            <p:cNvPr id="66" name="" descr=""/>
            <p:cNvPicPr/>
            <p:nvPr/>
          </p:nvPicPr>
          <p:blipFill>
            <a:blip r:embed="rId1"/>
            <a:stretch/>
          </p:blipFill>
          <p:spPr>
            <a:xfrm>
              <a:off x="1722600" y="6199920"/>
              <a:ext cx="7116120" cy="356040"/>
            </a:xfrm>
            <a:prstGeom prst="rect">
              <a:avLst/>
            </a:prstGeom>
            <a:noFill/>
            <a:ln w="0">
              <a:noFill/>
            </a:ln>
          </p:spPr>
        </p:pic>
        <p:graphicFrame>
          <p:nvGraphicFramePr>
            <p:cNvPr id="67" name=""/>
            <p:cNvGraphicFramePr/>
            <p:nvPr/>
          </p:nvGraphicFramePr>
          <p:xfrm>
            <a:off x="304920" y="5961240"/>
            <a:ext cx="1738080" cy="893160"/>
          </p:xfrm>
          <a:graphic>
            <a:graphicData uri="http://schemas.openxmlformats.org/presentationml/2006/ole">
              <p:oleObj r:id="rId2" spid="">
                <p:embed/>
                <p:pic>
                  <p:nvPicPr>
                    <p:cNvPr id="68" name="" descr=""/>
                    <p:cNvPicPr/>
                    <p:nvPr/>
                  </p:nvPicPr>
                  <p:blipFill>
                    <a:blip r:embed="rId3"/>
                    <a:stretch/>
                  </p:blipFill>
                  <p:spPr>
                    <a:xfrm>
                      <a:off x="304920" y="5961240"/>
                      <a:ext cx="1738080" cy="893160"/>
                    </a:xfrm>
                    <a:prstGeom prst="rect">
                      <a:avLst/>
                    </a:prstGeom>
                    <a:noFill/>
                    <a:ln w="0">
                      <a:noFill/>
                    </a:ln>
                  </p:spPr>
                </p:pic>
              </p:oleObj>
            </a:graphicData>
          </a:graphic>
        </p:graphicFrame>
      </p:grpSp>
      <p:sp>
        <p:nvSpPr>
          <p:cNvPr id="69" name=""/>
          <p:cNvSpPr/>
          <p:nvPr/>
        </p:nvSpPr>
        <p:spPr>
          <a:xfrm>
            <a:off x="152280" y="304920"/>
            <a:ext cx="8991720" cy="1069560"/>
          </a:xfrm>
          <a:prstGeom prst="rect">
            <a:avLst/>
          </a:prstGeom>
          <a:noFill/>
          <a:ln w="0">
            <a:noFill/>
          </a:ln>
        </p:spPr>
        <p:style>
          <a:lnRef idx="0"/>
          <a:fillRef idx="0"/>
          <a:effectRef idx="0"/>
          <a:fontRef idx="minor"/>
        </p:style>
        <p:txBody>
          <a:bodyPr lIns="90000" rIns="90000" tIns="46800" bIns="46800" anchor="t">
            <a:sp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Low Natural Gas Stocks Expected</a:t>
            </a:r>
            <a:endParaRPr b="0" lang="en-US" sz="3200" strike="noStrike" u="none">
              <a:solidFill>
                <a:srgbClr val="003399"/>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0000"/>
                </a:solidFill>
                <a:effectLst/>
                <a:uFillTx/>
                <a:latin typeface="Times New Roman"/>
              </a:rPr>
              <a:t>at the End of the Current H</a:t>
            </a:r>
            <a:r>
              <a:rPr b="1" lang="en-US" sz="3000" strike="noStrike" u="none">
                <a:solidFill>
                  <a:srgbClr val="000000"/>
                </a:solidFill>
                <a:effectLst/>
                <a:uFillTx/>
                <a:latin typeface="Times New Roman"/>
              </a:rPr>
              <a:t>eating</a:t>
            </a:r>
            <a:r>
              <a:rPr b="1" lang="en-US" sz="3200" strike="noStrike" u="none">
                <a:solidFill>
                  <a:srgbClr val="000000"/>
                </a:solidFill>
                <a:effectLst/>
                <a:uFillTx/>
                <a:latin typeface="Times New Roman"/>
              </a:rPr>
              <a:t> Season</a:t>
            </a:r>
            <a:endParaRPr b="0" lang="en-US" sz="3200" strike="noStrike" u="none">
              <a:solidFill>
                <a:srgbClr val="003399"/>
              </a:solidFill>
              <a:effectLst/>
              <a:uFillTx/>
              <a:latin typeface="Times New Roman"/>
            </a:endParaRPr>
          </a:p>
        </p:txBody>
      </p:sp>
      <p:grpSp>
        <p:nvGrpSpPr>
          <p:cNvPr id="70" name=""/>
          <p:cNvGrpSpPr/>
          <p:nvPr/>
        </p:nvGrpSpPr>
        <p:grpSpPr>
          <a:xfrm>
            <a:off x="914400" y="1657440"/>
            <a:ext cx="7389720" cy="3970080"/>
            <a:chOff x="914400" y="1657440"/>
            <a:chExt cx="7389720" cy="3970080"/>
          </a:xfrm>
        </p:grpSpPr>
        <p:sp>
          <p:nvSpPr>
            <p:cNvPr id="71" name=""/>
            <p:cNvSpPr/>
            <p:nvPr/>
          </p:nvSpPr>
          <p:spPr>
            <a:xfrm>
              <a:off x="914400" y="1657440"/>
              <a:ext cx="7358040" cy="3970080"/>
            </a:xfrm>
            <a:prstGeom prst="rect">
              <a:avLst/>
            </a:prstGeom>
            <a:solidFill>
              <a:srgbClr val="ffffff"/>
            </a:solid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72" name=""/>
            <p:cNvSpPr/>
            <p:nvPr/>
          </p:nvSpPr>
          <p:spPr>
            <a:xfrm flipV="1">
              <a:off x="4138560" y="5089320"/>
              <a:ext cx="180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73" name=""/>
            <p:cNvSpPr/>
            <p:nvPr/>
          </p:nvSpPr>
          <p:spPr>
            <a:xfrm flipV="1">
              <a:off x="5597640" y="5089320"/>
              <a:ext cx="144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74" name=""/>
            <p:cNvSpPr/>
            <p:nvPr/>
          </p:nvSpPr>
          <p:spPr>
            <a:xfrm>
              <a:off x="1951200" y="3230640"/>
              <a:ext cx="4376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75" name=""/>
            <p:cNvSpPr/>
            <p:nvPr/>
          </p:nvSpPr>
          <p:spPr>
            <a:xfrm>
              <a:off x="1951200" y="2492280"/>
              <a:ext cx="4376520" cy="2597400"/>
            </a:xfrm>
            <a:prstGeom prst="rect">
              <a:avLst/>
            </a:prstGeom>
            <a:solidFill>
              <a:srgbClr val="ffffc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76" name=""/>
            <p:cNvSpPr/>
            <p:nvPr/>
          </p:nvSpPr>
          <p:spPr>
            <a:xfrm>
              <a:off x="1951200" y="4719600"/>
              <a:ext cx="4376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77" name=""/>
            <p:cNvSpPr/>
            <p:nvPr/>
          </p:nvSpPr>
          <p:spPr>
            <a:xfrm>
              <a:off x="1951200" y="4349880"/>
              <a:ext cx="4376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78" name=""/>
            <p:cNvSpPr/>
            <p:nvPr/>
          </p:nvSpPr>
          <p:spPr>
            <a:xfrm>
              <a:off x="1951200" y="3981600"/>
              <a:ext cx="4376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79" name=""/>
            <p:cNvSpPr/>
            <p:nvPr/>
          </p:nvSpPr>
          <p:spPr>
            <a:xfrm>
              <a:off x="1951200" y="3600360"/>
              <a:ext cx="4376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80" name=""/>
            <p:cNvSpPr/>
            <p:nvPr/>
          </p:nvSpPr>
          <p:spPr>
            <a:xfrm>
              <a:off x="1951200" y="2860560"/>
              <a:ext cx="4376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81" name=""/>
            <p:cNvSpPr/>
            <p:nvPr/>
          </p:nvSpPr>
          <p:spPr>
            <a:xfrm>
              <a:off x="1951200" y="2492280"/>
              <a:ext cx="4376520" cy="2597400"/>
            </a:xfrm>
            <a:prstGeom prst="rect">
              <a:avLst/>
            </a:prstGeom>
            <a:noFill/>
            <a:ln w="2052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2" name=""/>
            <p:cNvSpPr/>
            <p:nvPr/>
          </p:nvSpPr>
          <p:spPr>
            <a:xfrm>
              <a:off x="2162160" y="3432240"/>
              <a:ext cx="295200" cy="165744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3" name=""/>
            <p:cNvSpPr/>
            <p:nvPr/>
          </p:nvSpPr>
          <p:spPr>
            <a:xfrm>
              <a:off x="2890800" y="3738600"/>
              <a:ext cx="297000" cy="13510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4" name=""/>
            <p:cNvSpPr/>
            <p:nvPr/>
          </p:nvSpPr>
          <p:spPr>
            <a:xfrm>
              <a:off x="3621240" y="3822840"/>
              <a:ext cx="295200" cy="126684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5" name=""/>
            <p:cNvSpPr/>
            <p:nvPr/>
          </p:nvSpPr>
          <p:spPr>
            <a:xfrm>
              <a:off x="4349880" y="3780000"/>
              <a:ext cx="296640" cy="130968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6" name=""/>
            <p:cNvSpPr/>
            <p:nvPr/>
          </p:nvSpPr>
          <p:spPr>
            <a:xfrm>
              <a:off x="5079960" y="3695760"/>
              <a:ext cx="295200" cy="1393920"/>
            </a:xfrm>
            <a:prstGeom prst="rect">
              <a:avLst/>
            </a:prstGeom>
            <a:solidFill>
              <a:srgbClr val="0000ff"/>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7" name=""/>
            <p:cNvSpPr/>
            <p:nvPr/>
          </p:nvSpPr>
          <p:spPr>
            <a:xfrm>
              <a:off x="2162160" y="2860560"/>
              <a:ext cx="295200" cy="57168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8" name=""/>
            <p:cNvSpPr/>
            <p:nvPr/>
          </p:nvSpPr>
          <p:spPr>
            <a:xfrm>
              <a:off x="2890800" y="2998800"/>
              <a:ext cx="297000" cy="73980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89" name=""/>
            <p:cNvSpPr/>
            <p:nvPr/>
          </p:nvSpPr>
          <p:spPr>
            <a:xfrm>
              <a:off x="3621240" y="2946240"/>
              <a:ext cx="295200" cy="87660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0" name=""/>
            <p:cNvSpPr/>
            <p:nvPr/>
          </p:nvSpPr>
          <p:spPr>
            <a:xfrm>
              <a:off x="4349880" y="2724120"/>
              <a:ext cx="296640" cy="105588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1" name=""/>
            <p:cNvSpPr/>
            <p:nvPr/>
          </p:nvSpPr>
          <p:spPr>
            <a:xfrm>
              <a:off x="5079960" y="2840040"/>
              <a:ext cx="295200" cy="855720"/>
            </a:xfrm>
            <a:prstGeom prst="rect">
              <a:avLst/>
            </a:prstGeom>
            <a:solidFill>
              <a:srgbClr val="ff0000"/>
            </a:solid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grpSp>
          <p:nvGrpSpPr>
            <p:cNvPr id="92" name=""/>
            <p:cNvGrpSpPr/>
            <p:nvPr/>
          </p:nvGrpSpPr>
          <p:grpSpPr>
            <a:xfrm>
              <a:off x="5808600" y="4138560"/>
              <a:ext cx="297000" cy="951120"/>
              <a:chOff x="5808600" y="4138560"/>
              <a:chExt cx="297000" cy="951120"/>
            </a:xfrm>
          </p:grpSpPr>
          <p:sp>
            <p:nvSpPr>
              <p:cNvPr id="93" name=""/>
              <p:cNvSpPr/>
              <p:nvPr/>
            </p:nvSpPr>
            <p:spPr>
              <a:xfrm>
                <a:off x="5808600" y="4138560"/>
                <a:ext cx="22320" cy="951120"/>
              </a:xfrm>
              <a:prstGeom prst="rect">
                <a:avLst/>
              </a:prstGeom>
              <a:solidFill>
                <a:srgbClr val="e2e2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4" name=""/>
              <p:cNvSpPr/>
              <p:nvPr/>
            </p:nvSpPr>
            <p:spPr>
              <a:xfrm>
                <a:off x="5830920" y="4138560"/>
                <a:ext cx="9360" cy="951120"/>
              </a:xfrm>
              <a:prstGeom prst="rect">
                <a:avLst/>
              </a:prstGeom>
              <a:solidFill>
                <a:srgbClr val="dbdb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5" name=""/>
              <p:cNvSpPr/>
              <p:nvPr/>
            </p:nvSpPr>
            <p:spPr>
              <a:xfrm>
                <a:off x="5840280" y="4138560"/>
                <a:ext cx="22320" cy="951120"/>
              </a:xfrm>
              <a:prstGeom prst="rect">
                <a:avLst/>
              </a:prstGeom>
              <a:solidFill>
                <a:srgbClr val="cfcf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6" name=""/>
              <p:cNvSpPr/>
              <p:nvPr/>
            </p:nvSpPr>
            <p:spPr>
              <a:xfrm>
                <a:off x="5862600" y="4138560"/>
                <a:ext cx="20520" cy="951120"/>
              </a:xfrm>
              <a:prstGeom prst="rect">
                <a:avLst/>
              </a:prstGeom>
              <a:solidFill>
                <a:srgbClr val="b4b4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7" name=""/>
              <p:cNvSpPr/>
              <p:nvPr/>
            </p:nvSpPr>
            <p:spPr>
              <a:xfrm>
                <a:off x="5883120" y="4138560"/>
                <a:ext cx="20880" cy="951120"/>
              </a:xfrm>
              <a:prstGeom prst="rect">
                <a:avLst/>
              </a:prstGeom>
              <a:solidFill>
                <a:srgbClr val="8d8d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8" name=""/>
              <p:cNvSpPr/>
              <p:nvPr/>
            </p:nvSpPr>
            <p:spPr>
              <a:xfrm>
                <a:off x="5904000" y="4138560"/>
                <a:ext cx="11160" cy="951120"/>
              </a:xfrm>
              <a:prstGeom prst="rect">
                <a:avLst/>
              </a:prstGeom>
              <a:solidFill>
                <a:srgbClr val="6c6c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99" name=""/>
              <p:cNvSpPr/>
              <p:nvPr/>
            </p:nvSpPr>
            <p:spPr>
              <a:xfrm>
                <a:off x="5915160" y="4138560"/>
                <a:ext cx="20520" cy="951120"/>
              </a:xfrm>
              <a:prstGeom prst="rect">
                <a:avLst/>
              </a:prstGeom>
              <a:solidFill>
                <a:srgbClr val="4a4a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0" name=""/>
              <p:cNvSpPr/>
              <p:nvPr/>
            </p:nvSpPr>
            <p:spPr>
              <a:xfrm>
                <a:off x="5935680" y="4138560"/>
                <a:ext cx="22320" cy="951120"/>
              </a:xfrm>
              <a:prstGeom prst="rect">
                <a:avLst/>
              </a:prstGeom>
              <a:solidFill>
                <a:srgbClr val="2121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1" name=""/>
              <p:cNvSpPr/>
              <p:nvPr/>
            </p:nvSpPr>
            <p:spPr>
              <a:xfrm>
                <a:off x="5958000" y="4138560"/>
                <a:ext cx="20520" cy="951120"/>
              </a:xfrm>
              <a:prstGeom prst="rect">
                <a:avLst/>
              </a:prstGeom>
              <a:solidFill>
                <a:srgbClr val="2121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2" name=""/>
              <p:cNvSpPr/>
              <p:nvPr/>
            </p:nvSpPr>
            <p:spPr>
              <a:xfrm>
                <a:off x="5978520" y="4138560"/>
                <a:ext cx="11160" cy="951120"/>
              </a:xfrm>
              <a:prstGeom prst="rect">
                <a:avLst/>
              </a:prstGeom>
              <a:solidFill>
                <a:srgbClr val="4040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3" name=""/>
              <p:cNvSpPr/>
              <p:nvPr/>
            </p:nvSpPr>
            <p:spPr>
              <a:xfrm>
                <a:off x="5989680" y="4138560"/>
                <a:ext cx="20520" cy="951120"/>
              </a:xfrm>
              <a:prstGeom prst="rect">
                <a:avLst/>
              </a:prstGeom>
              <a:solidFill>
                <a:srgbClr val="6161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4" name=""/>
              <p:cNvSpPr/>
              <p:nvPr/>
            </p:nvSpPr>
            <p:spPr>
              <a:xfrm>
                <a:off x="6010200" y="4138560"/>
                <a:ext cx="20880" cy="951120"/>
              </a:xfrm>
              <a:prstGeom prst="rect">
                <a:avLst/>
              </a:prstGeom>
              <a:solidFill>
                <a:srgbClr val="8d8d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5" name=""/>
              <p:cNvSpPr/>
              <p:nvPr/>
            </p:nvSpPr>
            <p:spPr>
              <a:xfrm>
                <a:off x="6031080" y="4138560"/>
                <a:ext cx="21960" cy="951120"/>
              </a:xfrm>
              <a:prstGeom prst="rect">
                <a:avLst/>
              </a:prstGeom>
              <a:solidFill>
                <a:srgbClr val="b4b4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6" name=""/>
              <p:cNvSpPr/>
              <p:nvPr/>
            </p:nvSpPr>
            <p:spPr>
              <a:xfrm>
                <a:off x="6053040" y="4138560"/>
                <a:ext cx="9720" cy="951120"/>
              </a:xfrm>
              <a:prstGeom prst="rect">
                <a:avLst/>
              </a:prstGeom>
              <a:solidFill>
                <a:srgbClr val="c9c9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7" name=""/>
              <p:cNvSpPr/>
              <p:nvPr/>
            </p:nvSpPr>
            <p:spPr>
              <a:xfrm>
                <a:off x="6062760" y="4138560"/>
                <a:ext cx="20520" cy="951120"/>
              </a:xfrm>
              <a:prstGeom prst="rect">
                <a:avLst/>
              </a:prstGeom>
              <a:solidFill>
                <a:srgbClr val="d8d8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08" name=""/>
              <p:cNvSpPr/>
              <p:nvPr/>
            </p:nvSpPr>
            <p:spPr>
              <a:xfrm>
                <a:off x="6083280" y="4138560"/>
                <a:ext cx="22320" cy="951120"/>
              </a:xfrm>
              <a:prstGeom prst="rect">
                <a:avLst/>
              </a:prstGeom>
              <a:solidFill>
                <a:srgbClr val="e2e2f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grpSp>
        <p:sp>
          <p:nvSpPr>
            <p:cNvPr id="109" name=""/>
            <p:cNvSpPr/>
            <p:nvPr/>
          </p:nvSpPr>
          <p:spPr>
            <a:xfrm>
              <a:off x="5808600" y="4138560"/>
              <a:ext cx="297000" cy="95112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grpSp>
          <p:nvGrpSpPr>
            <p:cNvPr id="110" name=""/>
            <p:cNvGrpSpPr/>
            <p:nvPr/>
          </p:nvGrpSpPr>
          <p:grpSpPr>
            <a:xfrm>
              <a:off x="5808600" y="3409920"/>
              <a:ext cx="297000" cy="728640"/>
              <a:chOff x="5808600" y="3409920"/>
              <a:chExt cx="297000" cy="728640"/>
            </a:xfrm>
          </p:grpSpPr>
          <p:sp>
            <p:nvSpPr>
              <p:cNvPr id="111" name=""/>
              <p:cNvSpPr/>
              <p:nvPr/>
            </p:nvSpPr>
            <p:spPr>
              <a:xfrm>
                <a:off x="5808600" y="3409920"/>
                <a:ext cx="297000" cy="11160"/>
              </a:xfrm>
              <a:prstGeom prst="rect">
                <a:avLst/>
              </a:prstGeom>
              <a:solidFill>
                <a:srgbClr val="fefefe"/>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12" name=""/>
              <p:cNvSpPr/>
              <p:nvPr/>
            </p:nvSpPr>
            <p:spPr>
              <a:xfrm>
                <a:off x="5808600" y="3421080"/>
                <a:ext cx="297000" cy="20520"/>
              </a:xfrm>
              <a:prstGeom prst="rect">
                <a:avLst/>
              </a:prstGeom>
              <a:solidFill>
                <a:srgbClr val="fdfdfd"/>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13" name=""/>
              <p:cNvSpPr/>
              <p:nvPr/>
            </p:nvSpPr>
            <p:spPr>
              <a:xfrm>
                <a:off x="5808600" y="3441600"/>
                <a:ext cx="297000" cy="11160"/>
              </a:xfrm>
              <a:prstGeom prst="rect">
                <a:avLst/>
              </a:prstGeom>
              <a:solidFill>
                <a:srgbClr val="fafcfb"/>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14" name=""/>
              <p:cNvSpPr/>
              <p:nvPr/>
            </p:nvSpPr>
            <p:spPr>
              <a:xfrm>
                <a:off x="5808600" y="3452760"/>
                <a:ext cx="297000" cy="20520"/>
              </a:xfrm>
              <a:prstGeom prst="rect">
                <a:avLst/>
              </a:prstGeom>
              <a:solidFill>
                <a:srgbClr val="f7faf8"/>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15" name=""/>
              <p:cNvSpPr/>
              <p:nvPr/>
            </p:nvSpPr>
            <p:spPr>
              <a:xfrm>
                <a:off x="5808600" y="3473280"/>
                <a:ext cx="297000" cy="11160"/>
              </a:xfrm>
              <a:prstGeom prst="rect">
                <a:avLst/>
              </a:prstGeom>
              <a:solidFill>
                <a:srgbClr val="f4f7f5"/>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16" name=""/>
              <p:cNvSpPr/>
              <p:nvPr/>
            </p:nvSpPr>
            <p:spPr>
              <a:xfrm>
                <a:off x="5808600" y="3484440"/>
                <a:ext cx="297000" cy="20880"/>
              </a:xfrm>
              <a:prstGeom prst="rect">
                <a:avLst/>
              </a:prstGeom>
              <a:solidFill>
                <a:srgbClr val="eff4f1"/>
              </a:solidFill>
              <a:ln w="0">
                <a:noFill/>
              </a:ln>
            </p:spPr>
            <p:style>
              <a:lnRef idx="0"/>
              <a:fillRef idx="0"/>
              <a:effectRef idx="0"/>
              <a:fontRef idx="minor"/>
            </p:style>
            <p:txBody>
              <a:bodyPr lIns="90000" rIns="90000" tIns="-25920" bIns="-25920" anchor="t">
                <a:noAutofit/>
              </a:bodyPr>
              <a:p>
                <a:endParaRPr b="0" lang="en-US" sz="2400" strike="noStrike" u="none">
                  <a:solidFill>
                    <a:srgbClr val="003399"/>
                  </a:solidFill>
                  <a:effectLst/>
                  <a:uFillTx/>
                  <a:latin typeface="Times New Roman"/>
                </a:endParaRPr>
              </a:p>
            </p:txBody>
          </p:sp>
          <p:sp>
            <p:nvSpPr>
              <p:cNvPr id="117" name=""/>
              <p:cNvSpPr/>
              <p:nvPr/>
            </p:nvSpPr>
            <p:spPr>
              <a:xfrm>
                <a:off x="5808600" y="3505320"/>
                <a:ext cx="297000" cy="11160"/>
              </a:xfrm>
              <a:prstGeom prst="rect">
                <a:avLst/>
              </a:prstGeom>
              <a:solidFill>
                <a:srgbClr val="e9f0ec"/>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18" name=""/>
              <p:cNvSpPr/>
              <p:nvPr/>
            </p:nvSpPr>
            <p:spPr>
              <a:xfrm>
                <a:off x="5808600" y="3516480"/>
                <a:ext cx="297000" cy="9360"/>
              </a:xfrm>
              <a:prstGeom prst="rect">
                <a:avLst/>
              </a:prstGeom>
              <a:solidFill>
                <a:srgbClr val="e5eee8"/>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sp>
            <p:nvSpPr>
              <p:cNvPr id="119" name=""/>
              <p:cNvSpPr/>
              <p:nvPr/>
            </p:nvSpPr>
            <p:spPr>
              <a:xfrm>
                <a:off x="5808600" y="3525840"/>
                <a:ext cx="297000" cy="22320"/>
              </a:xfrm>
              <a:prstGeom prst="rect">
                <a:avLst/>
              </a:prstGeom>
              <a:solidFill>
                <a:srgbClr val="dce8e1"/>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20" name=""/>
              <p:cNvSpPr/>
              <p:nvPr/>
            </p:nvSpPr>
            <p:spPr>
              <a:xfrm>
                <a:off x="5808600" y="3548160"/>
                <a:ext cx="297000" cy="9360"/>
              </a:xfrm>
              <a:prstGeom prst="rect">
                <a:avLst/>
              </a:prstGeom>
              <a:solidFill>
                <a:srgbClr val="d3e2d9"/>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sp>
            <p:nvSpPr>
              <p:cNvPr id="121" name=""/>
              <p:cNvSpPr/>
              <p:nvPr/>
            </p:nvSpPr>
            <p:spPr>
              <a:xfrm>
                <a:off x="5808600" y="3557520"/>
                <a:ext cx="297000" cy="22320"/>
              </a:xfrm>
              <a:prstGeom prst="rect">
                <a:avLst/>
              </a:prstGeom>
              <a:solidFill>
                <a:srgbClr val="c9dcd0"/>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22" name=""/>
              <p:cNvSpPr/>
              <p:nvPr/>
            </p:nvSpPr>
            <p:spPr>
              <a:xfrm>
                <a:off x="5808600" y="3579840"/>
                <a:ext cx="297000" cy="9360"/>
              </a:xfrm>
              <a:prstGeom prst="rect">
                <a:avLst/>
              </a:prstGeom>
              <a:solidFill>
                <a:srgbClr val="bdd5c7"/>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sp>
            <p:nvSpPr>
              <p:cNvPr id="123" name=""/>
              <p:cNvSpPr/>
              <p:nvPr/>
            </p:nvSpPr>
            <p:spPr>
              <a:xfrm>
                <a:off x="5808600" y="3589200"/>
                <a:ext cx="297000" cy="22320"/>
              </a:xfrm>
              <a:prstGeom prst="rect">
                <a:avLst/>
              </a:prstGeom>
              <a:solidFill>
                <a:srgbClr val="b1cebd"/>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24" name=""/>
              <p:cNvSpPr/>
              <p:nvPr/>
            </p:nvSpPr>
            <p:spPr>
              <a:xfrm>
                <a:off x="5808600" y="3611520"/>
                <a:ext cx="297000" cy="9720"/>
              </a:xfrm>
              <a:prstGeom prst="rect">
                <a:avLst/>
              </a:prstGeom>
              <a:solidFill>
                <a:srgbClr val="a4c7b2"/>
              </a:solidFill>
              <a:ln w="0">
                <a:noFill/>
              </a:ln>
            </p:spPr>
            <p:style>
              <a:lnRef idx="0"/>
              <a:fillRef idx="0"/>
              <a:effectRef idx="0"/>
              <a:fontRef idx="minor"/>
            </p:style>
            <p:txBody>
              <a:bodyPr lIns="90000" rIns="90000" tIns="-37080" bIns="-37080" anchor="t">
                <a:noAutofit/>
              </a:bodyPr>
              <a:p>
                <a:endParaRPr b="0" lang="en-US" sz="2400" strike="noStrike" u="none">
                  <a:solidFill>
                    <a:srgbClr val="003399"/>
                  </a:solidFill>
                  <a:effectLst/>
                  <a:uFillTx/>
                  <a:latin typeface="Times New Roman"/>
                </a:endParaRPr>
              </a:p>
            </p:txBody>
          </p:sp>
          <p:sp>
            <p:nvSpPr>
              <p:cNvPr id="125" name=""/>
              <p:cNvSpPr/>
              <p:nvPr/>
            </p:nvSpPr>
            <p:spPr>
              <a:xfrm>
                <a:off x="5808600" y="3621240"/>
                <a:ext cx="297000" cy="21960"/>
              </a:xfrm>
              <a:prstGeom prst="rect">
                <a:avLst/>
              </a:prstGeom>
              <a:solidFill>
                <a:srgbClr val="97c0a7"/>
              </a:solidFill>
              <a:ln w="0">
                <a:noFill/>
              </a:ln>
            </p:spPr>
            <p:style>
              <a:lnRef idx="0"/>
              <a:fillRef idx="0"/>
              <a:effectRef idx="0"/>
              <a:fontRef idx="minor"/>
            </p:style>
            <p:txBody>
              <a:bodyPr lIns="90000" rIns="90000" tIns="-24840" bIns="-24840" anchor="t">
                <a:noAutofit/>
              </a:bodyPr>
              <a:p>
                <a:endParaRPr b="0" lang="en-US" sz="2400" strike="noStrike" u="none">
                  <a:solidFill>
                    <a:srgbClr val="003399"/>
                  </a:solidFill>
                  <a:effectLst/>
                  <a:uFillTx/>
                  <a:latin typeface="Times New Roman"/>
                </a:endParaRPr>
              </a:p>
            </p:txBody>
          </p:sp>
          <p:sp>
            <p:nvSpPr>
              <p:cNvPr id="126" name=""/>
              <p:cNvSpPr/>
              <p:nvPr/>
            </p:nvSpPr>
            <p:spPr>
              <a:xfrm>
                <a:off x="5808600" y="3643200"/>
                <a:ext cx="297000" cy="9720"/>
              </a:xfrm>
              <a:prstGeom prst="rect">
                <a:avLst/>
              </a:prstGeom>
              <a:solidFill>
                <a:srgbClr val="89b99d"/>
              </a:solidFill>
              <a:ln w="0">
                <a:noFill/>
              </a:ln>
            </p:spPr>
            <p:style>
              <a:lnRef idx="0"/>
              <a:fillRef idx="0"/>
              <a:effectRef idx="0"/>
              <a:fontRef idx="minor"/>
            </p:style>
            <p:txBody>
              <a:bodyPr lIns="90000" rIns="90000" tIns="-37080" bIns="-37080" anchor="t">
                <a:noAutofit/>
              </a:bodyPr>
              <a:p>
                <a:endParaRPr b="0" lang="en-US" sz="2400" strike="noStrike" u="none">
                  <a:solidFill>
                    <a:srgbClr val="003399"/>
                  </a:solidFill>
                  <a:effectLst/>
                  <a:uFillTx/>
                  <a:latin typeface="Times New Roman"/>
                </a:endParaRPr>
              </a:p>
            </p:txBody>
          </p:sp>
          <p:sp>
            <p:nvSpPr>
              <p:cNvPr id="127" name=""/>
              <p:cNvSpPr/>
              <p:nvPr/>
            </p:nvSpPr>
            <p:spPr>
              <a:xfrm>
                <a:off x="5808600" y="3652920"/>
                <a:ext cx="297000" cy="11160"/>
              </a:xfrm>
              <a:prstGeom prst="rect">
                <a:avLst/>
              </a:prstGeom>
              <a:solidFill>
                <a:srgbClr val="7fb495"/>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28" name=""/>
              <p:cNvSpPr/>
              <p:nvPr/>
            </p:nvSpPr>
            <p:spPr>
              <a:xfrm>
                <a:off x="5808600" y="3664080"/>
                <a:ext cx="297000" cy="20520"/>
              </a:xfrm>
              <a:prstGeom prst="rect">
                <a:avLst/>
              </a:prstGeom>
              <a:solidFill>
                <a:srgbClr val="72ae8c"/>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29" name=""/>
              <p:cNvSpPr/>
              <p:nvPr/>
            </p:nvSpPr>
            <p:spPr>
              <a:xfrm>
                <a:off x="5808600" y="3684600"/>
                <a:ext cx="297000" cy="11160"/>
              </a:xfrm>
              <a:prstGeom prst="rect">
                <a:avLst/>
              </a:prstGeom>
              <a:solidFill>
                <a:srgbClr val="65a983"/>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30" name=""/>
              <p:cNvSpPr/>
              <p:nvPr/>
            </p:nvSpPr>
            <p:spPr>
              <a:xfrm>
                <a:off x="5808600" y="3695760"/>
                <a:ext cx="297000" cy="20520"/>
              </a:xfrm>
              <a:prstGeom prst="rect">
                <a:avLst/>
              </a:prstGeom>
              <a:solidFill>
                <a:srgbClr val="59a47b"/>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31" name=""/>
              <p:cNvSpPr/>
              <p:nvPr/>
            </p:nvSpPr>
            <p:spPr>
              <a:xfrm>
                <a:off x="5808600" y="3716280"/>
                <a:ext cx="297000" cy="11160"/>
              </a:xfrm>
              <a:prstGeom prst="rect">
                <a:avLst/>
              </a:prstGeom>
              <a:solidFill>
                <a:srgbClr val="4ea074"/>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32" name=""/>
              <p:cNvSpPr/>
              <p:nvPr/>
            </p:nvSpPr>
            <p:spPr>
              <a:xfrm>
                <a:off x="5808600" y="3727440"/>
                <a:ext cx="297000" cy="20520"/>
              </a:xfrm>
              <a:prstGeom prst="rect">
                <a:avLst/>
              </a:prstGeom>
              <a:solidFill>
                <a:srgbClr val="449d6e"/>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33" name=""/>
              <p:cNvSpPr/>
              <p:nvPr/>
            </p:nvSpPr>
            <p:spPr>
              <a:xfrm>
                <a:off x="5808600" y="3747960"/>
                <a:ext cx="297000" cy="11160"/>
              </a:xfrm>
              <a:prstGeom prst="rect">
                <a:avLst/>
              </a:prstGeom>
              <a:solidFill>
                <a:srgbClr val="3b9b6a"/>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34" name=""/>
              <p:cNvSpPr/>
              <p:nvPr/>
            </p:nvSpPr>
            <p:spPr>
              <a:xfrm>
                <a:off x="5808600" y="3759120"/>
                <a:ext cx="297000" cy="11160"/>
              </a:xfrm>
              <a:prstGeom prst="rect">
                <a:avLst/>
              </a:prstGeom>
              <a:solidFill>
                <a:srgbClr val="379967"/>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35" name=""/>
              <p:cNvSpPr/>
              <p:nvPr/>
            </p:nvSpPr>
            <p:spPr>
              <a:xfrm>
                <a:off x="5808600" y="3770280"/>
                <a:ext cx="297000" cy="20520"/>
              </a:xfrm>
              <a:prstGeom prst="rect">
                <a:avLst/>
              </a:prstGeom>
              <a:solidFill>
                <a:srgbClr val="349966"/>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36" name=""/>
              <p:cNvSpPr/>
              <p:nvPr/>
            </p:nvSpPr>
            <p:spPr>
              <a:xfrm>
                <a:off x="5808600" y="3790800"/>
                <a:ext cx="297000" cy="9720"/>
              </a:xfrm>
              <a:prstGeom prst="rect">
                <a:avLst/>
              </a:prstGeom>
              <a:solidFill>
                <a:srgbClr val="3b9b6a"/>
              </a:solidFill>
              <a:ln w="0">
                <a:noFill/>
              </a:ln>
            </p:spPr>
            <p:style>
              <a:lnRef idx="0"/>
              <a:fillRef idx="0"/>
              <a:effectRef idx="0"/>
              <a:fontRef idx="minor"/>
            </p:style>
            <p:txBody>
              <a:bodyPr lIns="90000" rIns="90000" tIns="-37080" bIns="-37080" anchor="t">
                <a:noAutofit/>
              </a:bodyPr>
              <a:p>
                <a:endParaRPr b="0" lang="en-US" sz="2400" strike="noStrike" u="none">
                  <a:solidFill>
                    <a:srgbClr val="003399"/>
                  </a:solidFill>
                  <a:effectLst/>
                  <a:uFillTx/>
                  <a:latin typeface="Times New Roman"/>
                </a:endParaRPr>
              </a:p>
            </p:txBody>
          </p:sp>
          <p:sp>
            <p:nvSpPr>
              <p:cNvPr id="137" name=""/>
              <p:cNvSpPr/>
              <p:nvPr/>
            </p:nvSpPr>
            <p:spPr>
              <a:xfrm>
                <a:off x="5808600" y="3800520"/>
                <a:ext cx="297000" cy="22320"/>
              </a:xfrm>
              <a:prstGeom prst="rect">
                <a:avLst/>
              </a:prstGeom>
              <a:solidFill>
                <a:srgbClr val="449d6e"/>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38" name=""/>
              <p:cNvSpPr/>
              <p:nvPr/>
            </p:nvSpPr>
            <p:spPr>
              <a:xfrm>
                <a:off x="5808600" y="3822840"/>
                <a:ext cx="297000" cy="9360"/>
              </a:xfrm>
              <a:prstGeom prst="rect">
                <a:avLst/>
              </a:prstGeom>
              <a:solidFill>
                <a:srgbClr val="4ea074"/>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sp>
            <p:nvSpPr>
              <p:cNvPr id="139" name=""/>
              <p:cNvSpPr/>
              <p:nvPr/>
            </p:nvSpPr>
            <p:spPr>
              <a:xfrm>
                <a:off x="5808600" y="3832200"/>
                <a:ext cx="297000" cy="22320"/>
              </a:xfrm>
              <a:prstGeom prst="rect">
                <a:avLst/>
              </a:prstGeom>
              <a:solidFill>
                <a:srgbClr val="59a47b"/>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40" name=""/>
              <p:cNvSpPr/>
              <p:nvPr/>
            </p:nvSpPr>
            <p:spPr>
              <a:xfrm>
                <a:off x="5808600" y="3854520"/>
                <a:ext cx="297000" cy="9360"/>
              </a:xfrm>
              <a:prstGeom prst="rect">
                <a:avLst/>
              </a:prstGeom>
              <a:solidFill>
                <a:srgbClr val="65a983"/>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sp>
            <p:nvSpPr>
              <p:cNvPr id="141" name=""/>
              <p:cNvSpPr/>
              <p:nvPr/>
            </p:nvSpPr>
            <p:spPr>
              <a:xfrm>
                <a:off x="5808600" y="3863880"/>
                <a:ext cx="297000" cy="22320"/>
              </a:xfrm>
              <a:prstGeom prst="rect">
                <a:avLst/>
              </a:prstGeom>
              <a:solidFill>
                <a:srgbClr val="72ae8c"/>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42" name=""/>
              <p:cNvSpPr/>
              <p:nvPr/>
            </p:nvSpPr>
            <p:spPr>
              <a:xfrm>
                <a:off x="5808600" y="3886200"/>
                <a:ext cx="297000" cy="9360"/>
              </a:xfrm>
              <a:prstGeom prst="rect">
                <a:avLst/>
              </a:prstGeom>
              <a:solidFill>
                <a:srgbClr val="7fb495"/>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sp>
            <p:nvSpPr>
              <p:cNvPr id="143" name=""/>
              <p:cNvSpPr/>
              <p:nvPr/>
            </p:nvSpPr>
            <p:spPr>
              <a:xfrm>
                <a:off x="5808600" y="3895560"/>
                <a:ext cx="297000" cy="11160"/>
              </a:xfrm>
              <a:prstGeom prst="rect">
                <a:avLst/>
              </a:prstGeom>
              <a:solidFill>
                <a:srgbClr val="89b99d"/>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44" name=""/>
              <p:cNvSpPr/>
              <p:nvPr/>
            </p:nvSpPr>
            <p:spPr>
              <a:xfrm>
                <a:off x="5808600" y="3906720"/>
                <a:ext cx="297000" cy="20880"/>
              </a:xfrm>
              <a:prstGeom prst="rect">
                <a:avLst/>
              </a:prstGeom>
              <a:solidFill>
                <a:srgbClr val="97c0a7"/>
              </a:solidFill>
              <a:ln w="0">
                <a:noFill/>
              </a:ln>
            </p:spPr>
            <p:style>
              <a:lnRef idx="0"/>
              <a:fillRef idx="0"/>
              <a:effectRef idx="0"/>
              <a:fontRef idx="minor"/>
            </p:style>
            <p:txBody>
              <a:bodyPr lIns="90000" rIns="90000" tIns="-25920" bIns="-25920" anchor="t">
                <a:noAutofit/>
              </a:bodyPr>
              <a:p>
                <a:endParaRPr b="0" lang="en-US" sz="2400" strike="noStrike" u="none">
                  <a:solidFill>
                    <a:srgbClr val="003399"/>
                  </a:solidFill>
                  <a:effectLst/>
                  <a:uFillTx/>
                  <a:latin typeface="Times New Roman"/>
                </a:endParaRPr>
              </a:p>
            </p:txBody>
          </p:sp>
          <p:sp>
            <p:nvSpPr>
              <p:cNvPr id="145" name=""/>
              <p:cNvSpPr/>
              <p:nvPr/>
            </p:nvSpPr>
            <p:spPr>
              <a:xfrm>
                <a:off x="5808600" y="3927600"/>
                <a:ext cx="297000" cy="11160"/>
              </a:xfrm>
              <a:prstGeom prst="rect">
                <a:avLst/>
              </a:prstGeom>
              <a:solidFill>
                <a:srgbClr val="a4c7b2"/>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46" name=""/>
              <p:cNvSpPr/>
              <p:nvPr/>
            </p:nvSpPr>
            <p:spPr>
              <a:xfrm>
                <a:off x="5808600" y="3938760"/>
                <a:ext cx="297000" cy="20520"/>
              </a:xfrm>
              <a:prstGeom prst="rect">
                <a:avLst/>
              </a:prstGeom>
              <a:solidFill>
                <a:srgbClr val="b1cebd"/>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47" name=""/>
              <p:cNvSpPr/>
              <p:nvPr/>
            </p:nvSpPr>
            <p:spPr>
              <a:xfrm>
                <a:off x="5808600" y="3959280"/>
                <a:ext cx="297000" cy="11160"/>
              </a:xfrm>
              <a:prstGeom prst="rect">
                <a:avLst/>
              </a:prstGeom>
              <a:solidFill>
                <a:srgbClr val="bdd5c7"/>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48" name=""/>
              <p:cNvSpPr/>
              <p:nvPr/>
            </p:nvSpPr>
            <p:spPr>
              <a:xfrm>
                <a:off x="5808600" y="3970440"/>
                <a:ext cx="297000" cy="20520"/>
              </a:xfrm>
              <a:prstGeom prst="rect">
                <a:avLst/>
              </a:prstGeom>
              <a:solidFill>
                <a:srgbClr val="c9dcd0"/>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49" name=""/>
              <p:cNvSpPr/>
              <p:nvPr/>
            </p:nvSpPr>
            <p:spPr>
              <a:xfrm>
                <a:off x="5808600" y="3990960"/>
                <a:ext cx="297000" cy="11160"/>
              </a:xfrm>
              <a:prstGeom prst="rect">
                <a:avLst/>
              </a:prstGeom>
              <a:solidFill>
                <a:srgbClr val="d3e2d9"/>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50" name=""/>
              <p:cNvSpPr/>
              <p:nvPr/>
            </p:nvSpPr>
            <p:spPr>
              <a:xfrm>
                <a:off x="5808600" y="4002120"/>
                <a:ext cx="297000" cy="11160"/>
              </a:xfrm>
              <a:prstGeom prst="rect">
                <a:avLst/>
              </a:prstGeom>
              <a:solidFill>
                <a:srgbClr val="dae7df"/>
              </a:solidFill>
              <a:ln w="0">
                <a:noFill/>
              </a:ln>
            </p:spPr>
            <p:style>
              <a:lnRef idx="0"/>
              <a:fillRef idx="0"/>
              <a:effectRef idx="0"/>
              <a:fontRef idx="minor"/>
            </p:style>
            <p:txBody>
              <a:bodyPr lIns="90000" rIns="90000" tIns="-35640" bIns="-35640" anchor="t">
                <a:noAutofit/>
              </a:bodyPr>
              <a:p>
                <a:endParaRPr b="0" lang="en-US" sz="2400" strike="noStrike" u="none">
                  <a:solidFill>
                    <a:srgbClr val="003399"/>
                  </a:solidFill>
                  <a:effectLst/>
                  <a:uFillTx/>
                  <a:latin typeface="Times New Roman"/>
                </a:endParaRPr>
              </a:p>
            </p:txBody>
          </p:sp>
          <p:sp>
            <p:nvSpPr>
              <p:cNvPr id="151" name=""/>
              <p:cNvSpPr/>
              <p:nvPr/>
            </p:nvSpPr>
            <p:spPr>
              <a:xfrm>
                <a:off x="5808600" y="4013280"/>
                <a:ext cx="297000" cy="20520"/>
              </a:xfrm>
              <a:prstGeom prst="rect">
                <a:avLst/>
              </a:prstGeom>
              <a:solidFill>
                <a:srgbClr val="e2ece6"/>
              </a:solidFill>
              <a:ln w="0">
                <a:noFill/>
              </a:ln>
            </p:spPr>
            <p:style>
              <a:lnRef idx="0"/>
              <a:fillRef idx="0"/>
              <a:effectRef idx="0"/>
              <a:fontRef idx="minor"/>
            </p:style>
            <p:txBody>
              <a:bodyPr lIns="90000" rIns="90000" tIns="-26280" bIns="-26280" anchor="t">
                <a:noAutofit/>
              </a:bodyPr>
              <a:p>
                <a:endParaRPr b="0" lang="en-US" sz="2400" strike="noStrike" u="none">
                  <a:solidFill>
                    <a:srgbClr val="003399"/>
                  </a:solidFill>
                  <a:effectLst/>
                  <a:uFillTx/>
                  <a:latin typeface="Times New Roman"/>
                </a:endParaRPr>
              </a:p>
            </p:txBody>
          </p:sp>
          <p:sp>
            <p:nvSpPr>
              <p:cNvPr id="152" name=""/>
              <p:cNvSpPr/>
              <p:nvPr/>
            </p:nvSpPr>
            <p:spPr>
              <a:xfrm>
                <a:off x="5808600" y="4033800"/>
                <a:ext cx="297000" cy="9720"/>
              </a:xfrm>
              <a:prstGeom prst="rect">
                <a:avLst/>
              </a:prstGeom>
              <a:solidFill>
                <a:srgbClr val="e9f0ec"/>
              </a:solidFill>
              <a:ln w="0">
                <a:noFill/>
              </a:ln>
            </p:spPr>
            <p:style>
              <a:lnRef idx="0"/>
              <a:fillRef idx="0"/>
              <a:effectRef idx="0"/>
              <a:fontRef idx="minor"/>
            </p:style>
            <p:txBody>
              <a:bodyPr lIns="90000" rIns="90000" tIns="-37080" bIns="-37080" anchor="t">
                <a:noAutofit/>
              </a:bodyPr>
              <a:p>
                <a:endParaRPr b="0" lang="en-US" sz="2400" strike="noStrike" u="none">
                  <a:solidFill>
                    <a:srgbClr val="003399"/>
                  </a:solidFill>
                  <a:effectLst/>
                  <a:uFillTx/>
                  <a:latin typeface="Times New Roman"/>
                </a:endParaRPr>
              </a:p>
            </p:txBody>
          </p:sp>
          <p:sp>
            <p:nvSpPr>
              <p:cNvPr id="153" name=""/>
              <p:cNvSpPr/>
              <p:nvPr/>
            </p:nvSpPr>
            <p:spPr>
              <a:xfrm>
                <a:off x="5808600" y="4043520"/>
                <a:ext cx="297000" cy="21960"/>
              </a:xfrm>
              <a:prstGeom prst="rect">
                <a:avLst/>
              </a:prstGeom>
              <a:solidFill>
                <a:srgbClr val="eff4f1"/>
              </a:solidFill>
              <a:ln w="0">
                <a:noFill/>
              </a:ln>
            </p:spPr>
            <p:style>
              <a:lnRef idx="0"/>
              <a:fillRef idx="0"/>
              <a:effectRef idx="0"/>
              <a:fontRef idx="minor"/>
            </p:style>
            <p:txBody>
              <a:bodyPr lIns="90000" rIns="90000" tIns="-24840" bIns="-24840" anchor="t">
                <a:noAutofit/>
              </a:bodyPr>
              <a:p>
                <a:endParaRPr b="0" lang="en-US" sz="2400" strike="noStrike" u="none">
                  <a:solidFill>
                    <a:srgbClr val="003399"/>
                  </a:solidFill>
                  <a:effectLst/>
                  <a:uFillTx/>
                  <a:latin typeface="Times New Roman"/>
                </a:endParaRPr>
              </a:p>
            </p:txBody>
          </p:sp>
          <p:sp>
            <p:nvSpPr>
              <p:cNvPr id="154" name=""/>
              <p:cNvSpPr/>
              <p:nvPr/>
            </p:nvSpPr>
            <p:spPr>
              <a:xfrm>
                <a:off x="5808600" y="4065480"/>
                <a:ext cx="297000" cy="9720"/>
              </a:xfrm>
              <a:prstGeom prst="rect">
                <a:avLst/>
              </a:prstGeom>
              <a:solidFill>
                <a:srgbClr val="f4f7f5"/>
              </a:solidFill>
              <a:ln w="0">
                <a:noFill/>
              </a:ln>
            </p:spPr>
            <p:style>
              <a:lnRef idx="0"/>
              <a:fillRef idx="0"/>
              <a:effectRef idx="0"/>
              <a:fontRef idx="minor"/>
            </p:style>
            <p:txBody>
              <a:bodyPr lIns="90000" rIns="90000" tIns="-37080" bIns="-37080" anchor="t">
                <a:noAutofit/>
              </a:bodyPr>
              <a:p>
                <a:endParaRPr b="0" lang="en-US" sz="2400" strike="noStrike" u="none">
                  <a:solidFill>
                    <a:srgbClr val="003399"/>
                  </a:solidFill>
                  <a:effectLst/>
                  <a:uFillTx/>
                  <a:latin typeface="Times New Roman"/>
                </a:endParaRPr>
              </a:p>
            </p:txBody>
          </p:sp>
          <p:sp>
            <p:nvSpPr>
              <p:cNvPr id="155" name=""/>
              <p:cNvSpPr/>
              <p:nvPr/>
            </p:nvSpPr>
            <p:spPr>
              <a:xfrm>
                <a:off x="5808600" y="4075200"/>
                <a:ext cx="297000" cy="21960"/>
              </a:xfrm>
              <a:prstGeom prst="rect">
                <a:avLst/>
              </a:prstGeom>
              <a:solidFill>
                <a:srgbClr val="f7faf8"/>
              </a:solidFill>
              <a:ln w="0">
                <a:noFill/>
              </a:ln>
            </p:spPr>
            <p:style>
              <a:lnRef idx="0"/>
              <a:fillRef idx="0"/>
              <a:effectRef idx="0"/>
              <a:fontRef idx="minor"/>
            </p:style>
            <p:txBody>
              <a:bodyPr lIns="90000" rIns="90000" tIns="-24840" bIns="-24840" anchor="t">
                <a:noAutofit/>
              </a:bodyPr>
              <a:p>
                <a:endParaRPr b="0" lang="en-US" sz="2400" strike="noStrike" u="none">
                  <a:solidFill>
                    <a:srgbClr val="003399"/>
                  </a:solidFill>
                  <a:effectLst/>
                  <a:uFillTx/>
                  <a:latin typeface="Times New Roman"/>
                </a:endParaRPr>
              </a:p>
            </p:txBody>
          </p:sp>
          <p:sp>
            <p:nvSpPr>
              <p:cNvPr id="156" name=""/>
              <p:cNvSpPr/>
              <p:nvPr/>
            </p:nvSpPr>
            <p:spPr>
              <a:xfrm>
                <a:off x="5808600" y="4097160"/>
                <a:ext cx="297000" cy="9720"/>
              </a:xfrm>
              <a:prstGeom prst="rect">
                <a:avLst/>
              </a:prstGeom>
              <a:solidFill>
                <a:srgbClr val="fafcfb"/>
              </a:solidFill>
              <a:ln w="0">
                <a:noFill/>
              </a:ln>
            </p:spPr>
            <p:style>
              <a:lnRef idx="0"/>
              <a:fillRef idx="0"/>
              <a:effectRef idx="0"/>
              <a:fontRef idx="minor"/>
            </p:style>
            <p:txBody>
              <a:bodyPr lIns="90000" rIns="90000" tIns="-37080" bIns="-37080" anchor="t">
                <a:noAutofit/>
              </a:bodyPr>
              <a:p>
                <a:endParaRPr b="0" lang="en-US" sz="2400" strike="noStrike" u="none">
                  <a:solidFill>
                    <a:srgbClr val="003399"/>
                  </a:solidFill>
                  <a:effectLst/>
                  <a:uFillTx/>
                  <a:latin typeface="Times New Roman"/>
                </a:endParaRPr>
              </a:p>
            </p:txBody>
          </p:sp>
          <p:sp>
            <p:nvSpPr>
              <p:cNvPr id="157" name=""/>
              <p:cNvSpPr/>
              <p:nvPr/>
            </p:nvSpPr>
            <p:spPr>
              <a:xfrm>
                <a:off x="5808600" y="4106880"/>
                <a:ext cx="297000" cy="22320"/>
              </a:xfrm>
              <a:prstGeom prst="rect">
                <a:avLst/>
              </a:prstGeom>
              <a:solidFill>
                <a:srgbClr val="fdfdfd"/>
              </a:solidFill>
              <a:ln w="0">
                <a:noFill/>
              </a:ln>
            </p:spPr>
            <p:style>
              <a:lnRef idx="0"/>
              <a:fillRef idx="0"/>
              <a:effectRef idx="0"/>
              <a:fontRef idx="minor"/>
            </p:style>
            <p:txBody>
              <a:bodyPr lIns="90000" rIns="90000" tIns="-24480" bIns="-24480" anchor="t">
                <a:noAutofit/>
              </a:bodyPr>
              <a:p>
                <a:endParaRPr b="0" lang="en-US" sz="2400" strike="noStrike" u="none">
                  <a:solidFill>
                    <a:srgbClr val="003399"/>
                  </a:solidFill>
                  <a:effectLst/>
                  <a:uFillTx/>
                  <a:latin typeface="Times New Roman"/>
                </a:endParaRPr>
              </a:p>
            </p:txBody>
          </p:sp>
          <p:sp>
            <p:nvSpPr>
              <p:cNvPr id="158" name=""/>
              <p:cNvSpPr/>
              <p:nvPr/>
            </p:nvSpPr>
            <p:spPr>
              <a:xfrm>
                <a:off x="5808600" y="4129200"/>
                <a:ext cx="297000" cy="9360"/>
              </a:xfrm>
              <a:prstGeom prst="rect">
                <a:avLst/>
              </a:prstGeom>
              <a:solidFill>
                <a:srgbClr val="fefefe"/>
              </a:solidFill>
              <a:ln w="0">
                <a:noFill/>
              </a:ln>
            </p:spPr>
            <p:style>
              <a:lnRef idx="0"/>
              <a:fillRef idx="0"/>
              <a:effectRef idx="0"/>
              <a:fontRef idx="minor"/>
            </p:style>
            <p:txBody>
              <a:bodyPr lIns="90000" rIns="90000" tIns="-37440" bIns="-37440" anchor="t">
                <a:noAutofit/>
              </a:bodyPr>
              <a:p>
                <a:endParaRPr b="0" lang="en-US" sz="2400" strike="noStrike" u="none">
                  <a:solidFill>
                    <a:srgbClr val="003399"/>
                  </a:solidFill>
                  <a:effectLst/>
                  <a:uFillTx/>
                  <a:latin typeface="Times New Roman"/>
                </a:endParaRPr>
              </a:p>
            </p:txBody>
          </p:sp>
        </p:grpSp>
        <p:sp>
          <p:nvSpPr>
            <p:cNvPr id="159" name=""/>
            <p:cNvSpPr/>
            <p:nvPr/>
          </p:nvSpPr>
          <p:spPr>
            <a:xfrm>
              <a:off x="5808600" y="3409920"/>
              <a:ext cx="297000" cy="7286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grpSp>
          <p:nvGrpSpPr>
            <p:cNvPr id="160" name=""/>
            <p:cNvGrpSpPr/>
            <p:nvPr/>
          </p:nvGrpSpPr>
          <p:grpSpPr>
            <a:xfrm>
              <a:off x="5808600" y="3030480"/>
              <a:ext cx="297000" cy="379440"/>
              <a:chOff x="5808600" y="3030480"/>
              <a:chExt cx="297000" cy="379440"/>
            </a:xfrm>
          </p:grpSpPr>
          <p:sp>
            <p:nvSpPr>
              <p:cNvPr id="161" name=""/>
              <p:cNvSpPr/>
              <p:nvPr/>
            </p:nvSpPr>
            <p:spPr>
              <a:xfrm>
                <a:off x="5808600" y="3030480"/>
                <a:ext cx="22320" cy="379440"/>
              </a:xfrm>
              <a:prstGeom prst="rect">
                <a:avLst/>
              </a:prstGeom>
              <a:solidFill>
                <a:srgbClr val="ffbfb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2" name=""/>
              <p:cNvSpPr/>
              <p:nvPr/>
            </p:nvSpPr>
            <p:spPr>
              <a:xfrm>
                <a:off x="5830920" y="3030480"/>
                <a:ext cx="9360" cy="379440"/>
              </a:xfrm>
              <a:prstGeom prst="rect">
                <a:avLst/>
              </a:prstGeom>
              <a:solidFill>
                <a:srgbClr val="ffbaba"/>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3" name=""/>
              <p:cNvSpPr/>
              <p:nvPr/>
            </p:nvSpPr>
            <p:spPr>
              <a:xfrm>
                <a:off x="5840280" y="3030480"/>
                <a:ext cx="22320" cy="379440"/>
              </a:xfrm>
              <a:prstGeom prst="rect">
                <a:avLst/>
              </a:prstGeom>
              <a:solidFill>
                <a:srgbClr val="ffafa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4" name=""/>
              <p:cNvSpPr/>
              <p:nvPr/>
            </p:nvSpPr>
            <p:spPr>
              <a:xfrm>
                <a:off x="5862600" y="3030480"/>
                <a:ext cx="20520" cy="379440"/>
              </a:xfrm>
              <a:prstGeom prst="rect">
                <a:avLst/>
              </a:prstGeom>
              <a:solidFill>
                <a:srgbClr val="ff9898"/>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5" name=""/>
              <p:cNvSpPr/>
              <p:nvPr/>
            </p:nvSpPr>
            <p:spPr>
              <a:xfrm>
                <a:off x="5883120" y="3030480"/>
                <a:ext cx="20880" cy="379440"/>
              </a:xfrm>
              <a:prstGeom prst="rect">
                <a:avLst/>
              </a:prstGeom>
              <a:solidFill>
                <a:srgbClr val="ff7777"/>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6" name=""/>
              <p:cNvSpPr/>
              <p:nvPr/>
            </p:nvSpPr>
            <p:spPr>
              <a:xfrm>
                <a:off x="5904000" y="3030480"/>
                <a:ext cx="11160" cy="379440"/>
              </a:xfrm>
              <a:prstGeom prst="rect">
                <a:avLst/>
              </a:prstGeom>
              <a:solidFill>
                <a:srgbClr val="ff5c5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7" name=""/>
              <p:cNvSpPr/>
              <p:nvPr/>
            </p:nvSpPr>
            <p:spPr>
              <a:xfrm>
                <a:off x="5915160" y="3030480"/>
                <a:ext cx="20520" cy="379440"/>
              </a:xfrm>
              <a:prstGeom prst="rect">
                <a:avLst/>
              </a:prstGeom>
              <a:solidFill>
                <a:srgbClr val="ff3f3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8" name=""/>
              <p:cNvSpPr/>
              <p:nvPr/>
            </p:nvSpPr>
            <p:spPr>
              <a:xfrm>
                <a:off x="5935680" y="3030480"/>
                <a:ext cx="22320" cy="379440"/>
              </a:xfrm>
              <a:prstGeom prst="rect">
                <a:avLst/>
              </a:prstGeom>
              <a:solidFill>
                <a:srgbClr val="ff1c1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69" name=""/>
              <p:cNvSpPr/>
              <p:nvPr/>
            </p:nvSpPr>
            <p:spPr>
              <a:xfrm>
                <a:off x="5958000" y="3030480"/>
                <a:ext cx="20520" cy="379440"/>
              </a:xfrm>
              <a:prstGeom prst="rect">
                <a:avLst/>
              </a:prstGeom>
              <a:solidFill>
                <a:srgbClr val="ff1c1c"/>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0" name=""/>
              <p:cNvSpPr/>
              <p:nvPr/>
            </p:nvSpPr>
            <p:spPr>
              <a:xfrm>
                <a:off x="5978520" y="3030480"/>
                <a:ext cx="11160" cy="379440"/>
              </a:xfrm>
              <a:prstGeom prst="rect">
                <a:avLst/>
              </a:prstGeom>
              <a:solidFill>
                <a:srgbClr val="ff3636"/>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1" name=""/>
              <p:cNvSpPr/>
              <p:nvPr/>
            </p:nvSpPr>
            <p:spPr>
              <a:xfrm>
                <a:off x="5989680" y="3030480"/>
                <a:ext cx="20520" cy="379440"/>
              </a:xfrm>
              <a:prstGeom prst="rect">
                <a:avLst/>
              </a:prstGeom>
              <a:solidFill>
                <a:srgbClr val="ff5252"/>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2" name=""/>
              <p:cNvSpPr/>
              <p:nvPr/>
            </p:nvSpPr>
            <p:spPr>
              <a:xfrm>
                <a:off x="6010200" y="3030480"/>
                <a:ext cx="20880" cy="379440"/>
              </a:xfrm>
              <a:prstGeom prst="rect">
                <a:avLst/>
              </a:prstGeom>
              <a:solidFill>
                <a:srgbClr val="ff7777"/>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3" name=""/>
              <p:cNvSpPr/>
              <p:nvPr/>
            </p:nvSpPr>
            <p:spPr>
              <a:xfrm>
                <a:off x="6031080" y="3030480"/>
                <a:ext cx="21960" cy="379440"/>
              </a:xfrm>
              <a:prstGeom prst="rect">
                <a:avLst/>
              </a:prstGeom>
              <a:solidFill>
                <a:srgbClr val="ff9898"/>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4" name=""/>
              <p:cNvSpPr/>
              <p:nvPr/>
            </p:nvSpPr>
            <p:spPr>
              <a:xfrm>
                <a:off x="6053040" y="3030480"/>
                <a:ext cx="9720" cy="379440"/>
              </a:xfrm>
              <a:prstGeom prst="rect">
                <a:avLst/>
              </a:prstGeom>
              <a:solidFill>
                <a:srgbClr val="ffaaaa"/>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5" name=""/>
              <p:cNvSpPr/>
              <p:nvPr/>
            </p:nvSpPr>
            <p:spPr>
              <a:xfrm>
                <a:off x="6062760" y="3030480"/>
                <a:ext cx="20520" cy="379440"/>
              </a:xfrm>
              <a:prstGeom prst="rect">
                <a:avLst/>
              </a:prstGeom>
              <a:solidFill>
                <a:srgbClr val="ffb7b7"/>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6" name=""/>
              <p:cNvSpPr/>
              <p:nvPr/>
            </p:nvSpPr>
            <p:spPr>
              <a:xfrm>
                <a:off x="6083280" y="3030480"/>
                <a:ext cx="22320" cy="379440"/>
              </a:xfrm>
              <a:prstGeom prst="rect">
                <a:avLst/>
              </a:prstGeom>
              <a:solidFill>
                <a:srgbClr val="ffbfbf"/>
              </a:solid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grpSp>
        <p:sp>
          <p:nvSpPr>
            <p:cNvPr id="177" name=""/>
            <p:cNvSpPr/>
            <p:nvPr/>
          </p:nvSpPr>
          <p:spPr>
            <a:xfrm>
              <a:off x="5808600" y="3030480"/>
              <a:ext cx="297000" cy="379440"/>
            </a:xfrm>
            <a:prstGeom prst="rect">
              <a:avLst/>
            </a:prstGeom>
            <a:noFill/>
            <a:ln w="111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178" name=""/>
            <p:cNvSpPr/>
            <p:nvPr/>
          </p:nvSpPr>
          <p:spPr>
            <a:xfrm>
              <a:off x="1951200" y="5089680"/>
              <a:ext cx="4376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179" name=""/>
            <p:cNvSpPr/>
            <p:nvPr/>
          </p:nvSpPr>
          <p:spPr>
            <a:xfrm flipV="1">
              <a:off x="2679840" y="5089320"/>
              <a:ext cx="144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180" name=""/>
            <p:cNvSpPr/>
            <p:nvPr/>
          </p:nvSpPr>
          <p:spPr>
            <a:xfrm flipV="1">
              <a:off x="3409920" y="5089320"/>
              <a:ext cx="144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181" name=""/>
            <p:cNvSpPr/>
            <p:nvPr/>
          </p:nvSpPr>
          <p:spPr>
            <a:xfrm flipV="1">
              <a:off x="4869000" y="5089320"/>
              <a:ext cx="144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182" name=""/>
            <p:cNvSpPr/>
            <p:nvPr/>
          </p:nvSpPr>
          <p:spPr>
            <a:xfrm>
              <a:off x="1665360" y="4994280"/>
              <a:ext cx="921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0</a:t>
              </a:r>
              <a:endParaRPr b="0" lang="en-US" sz="1300" strike="noStrike" u="none">
                <a:solidFill>
                  <a:srgbClr val="003399"/>
                </a:solidFill>
                <a:effectLst/>
                <a:uFillTx/>
                <a:latin typeface="Times New Roman"/>
              </a:endParaRPr>
            </a:p>
          </p:txBody>
        </p:sp>
        <p:sp>
          <p:nvSpPr>
            <p:cNvPr id="183" name=""/>
            <p:cNvSpPr/>
            <p:nvPr/>
          </p:nvSpPr>
          <p:spPr>
            <a:xfrm>
              <a:off x="1475280" y="4624560"/>
              <a:ext cx="27540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500</a:t>
              </a:r>
              <a:endParaRPr b="0" lang="en-US" sz="1300" strike="noStrike" u="none">
                <a:solidFill>
                  <a:srgbClr val="003399"/>
                </a:solidFill>
                <a:effectLst/>
                <a:uFillTx/>
                <a:latin typeface="Times New Roman"/>
              </a:endParaRPr>
            </a:p>
          </p:txBody>
        </p:sp>
        <p:sp>
          <p:nvSpPr>
            <p:cNvPr id="184" name=""/>
            <p:cNvSpPr/>
            <p:nvPr/>
          </p:nvSpPr>
          <p:spPr>
            <a:xfrm>
              <a:off x="1337400" y="42559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1,000</a:t>
              </a:r>
              <a:endParaRPr b="0" lang="en-US" sz="1300" strike="noStrike" u="none">
                <a:solidFill>
                  <a:srgbClr val="003399"/>
                </a:solidFill>
                <a:effectLst/>
                <a:uFillTx/>
                <a:latin typeface="Times New Roman"/>
              </a:endParaRPr>
            </a:p>
          </p:txBody>
        </p:sp>
        <p:sp>
          <p:nvSpPr>
            <p:cNvPr id="185" name=""/>
            <p:cNvSpPr/>
            <p:nvPr/>
          </p:nvSpPr>
          <p:spPr>
            <a:xfrm>
              <a:off x="1337400" y="388620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1,500</a:t>
              </a:r>
              <a:endParaRPr b="0" lang="en-US" sz="1300" strike="noStrike" u="none">
                <a:solidFill>
                  <a:srgbClr val="003399"/>
                </a:solidFill>
                <a:effectLst/>
                <a:uFillTx/>
                <a:latin typeface="Times New Roman"/>
              </a:endParaRPr>
            </a:p>
          </p:txBody>
        </p:sp>
        <p:sp>
          <p:nvSpPr>
            <p:cNvPr id="186" name=""/>
            <p:cNvSpPr/>
            <p:nvPr/>
          </p:nvSpPr>
          <p:spPr>
            <a:xfrm>
              <a:off x="1337400" y="350532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2,000</a:t>
              </a:r>
              <a:endParaRPr b="0" lang="en-US" sz="1300" strike="noStrike" u="none">
                <a:solidFill>
                  <a:srgbClr val="003399"/>
                </a:solidFill>
                <a:effectLst/>
                <a:uFillTx/>
                <a:latin typeface="Times New Roman"/>
              </a:endParaRPr>
            </a:p>
          </p:txBody>
        </p:sp>
        <p:sp>
          <p:nvSpPr>
            <p:cNvPr id="187" name=""/>
            <p:cNvSpPr/>
            <p:nvPr/>
          </p:nvSpPr>
          <p:spPr>
            <a:xfrm>
              <a:off x="1337400" y="3135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2,500</a:t>
              </a:r>
              <a:endParaRPr b="0" lang="en-US" sz="1300" strike="noStrike" u="none">
                <a:solidFill>
                  <a:srgbClr val="003399"/>
                </a:solidFill>
                <a:effectLst/>
                <a:uFillTx/>
                <a:latin typeface="Times New Roman"/>
              </a:endParaRPr>
            </a:p>
          </p:txBody>
        </p:sp>
        <p:sp>
          <p:nvSpPr>
            <p:cNvPr id="188" name=""/>
            <p:cNvSpPr/>
            <p:nvPr/>
          </p:nvSpPr>
          <p:spPr>
            <a:xfrm>
              <a:off x="1337400" y="276696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3,000</a:t>
              </a:r>
              <a:endParaRPr b="0" lang="en-US" sz="1300" strike="noStrike" u="none">
                <a:solidFill>
                  <a:srgbClr val="003399"/>
                </a:solidFill>
                <a:effectLst/>
                <a:uFillTx/>
                <a:latin typeface="Times New Roman"/>
              </a:endParaRPr>
            </a:p>
          </p:txBody>
        </p:sp>
        <p:sp>
          <p:nvSpPr>
            <p:cNvPr id="189" name=""/>
            <p:cNvSpPr/>
            <p:nvPr/>
          </p:nvSpPr>
          <p:spPr>
            <a:xfrm>
              <a:off x="1337400" y="2397240"/>
              <a:ext cx="41256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3,500</a:t>
              </a:r>
              <a:endParaRPr b="0" lang="en-US" sz="1300" strike="noStrike" u="none">
                <a:solidFill>
                  <a:srgbClr val="003399"/>
                </a:solidFill>
                <a:effectLst/>
                <a:uFillTx/>
                <a:latin typeface="Times New Roman"/>
              </a:endParaRPr>
            </a:p>
          </p:txBody>
        </p:sp>
        <p:sp>
          <p:nvSpPr>
            <p:cNvPr id="190" name=""/>
            <p:cNvSpPr/>
            <p:nvPr/>
          </p:nvSpPr>
          <p:spPr>
            <a:xfrm>
              <a:off x="1993680" y="5237280"/>
              <a:ext cx="641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1995/96</a:t>
              </a:r>
              <a:endParaRPr b="0" lang="en-US" sz="1300" strike="noStrike" u="none">
                <a:solidFill>
                  <a:srgbClr val="003399"/>
                </a:solidFill>
                <a:effectLst/>
                <a:uFillTx/>
                <a:latin typeface="Times New Roman"/>
              </a:endParaRPr>
            </a:p>
          </p:txBody>
        </p:sp>
        <p:sp>
          <p:nvSpPr>
            <p:cNvPr id="191" name=""/>
            <p:cNvSpPr/>
            <p:nvPr/>
          </p:nvSpPr>
          <p:spPr>
            <a:xfrm>
              <a:off x="2724120" y="5237280"/>
              <a:ext cx="641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1996/97</a:t>
              </a:r>
              <a:endParaRPr b="0" lang="en-US" sz="1300" strike="noStrike" u="none">
                <a:solidFill>
                  <a:srgbClr val="003399"/>
                </a:solidFill>
                <a:effectLst/>
                <a:uFillTx/>
                <a:latin typeface="Times New Roman"/>
              </a:endParaRPr>
            </a:p>
          </p:txBody>
        </p:sp>
        <p:sp>
          <p:nvSpPr>
            <p:cNvPr id="192" name=""/>
            <p:cNvSpPr/>
            <p:nvPr/>
          </p:nvSpPr>
          <p:spPr>
            <a:xfrm>
              <a:off x="3452760" y="5237280"/>
              <a:ext cx="641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1997/98</a:t>
              </a:r>
              <a:endParaRPr b="0" lang="en-US" sz="1300" strike="noStrike" u="none">
                <a:solidFill>
                  <a:srgbClr val="003399"/>
                </a:solidFill>
                <a:effectLst/>
                <a:uFillTx/>
                <a:latin typeface="Times New Roman"/>
              </a:endParaRPr>
            </a:p>
          </p:txBody>
        </p:sp>
        <p:sp>
          <p:nvSpPr>
            <p:cNvPr id="193" name=""/>
            <p:cNvSpPr/>
            <p:nvPr/>
          </p:nvSpPr>
          <p:spPr>
            <a:xfrm>
              <a:off x="4182840" y="5237280"/>
              <a:ext cx="641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1998/99</a:t>
              </a:r>
              <a:endParaRPr b="0" lang="en-US" sz="1300" strike="noStrike" u="none">
                <a:solidFill>
                  <a:srgbClr val="003399"/>
                </a:solidFill>
                <a:effectLst/>
                <a:uFillTx/>
                <a:latin typeface="Times New Roman"/>
              </a:endParaRPr>
            </a:p>
          </p:txBody>
        </p:sp>
        <p:sp>
          <p:nvSpPr>
            <p:cNvPr id="194" name=""/>
            <p:cNvSpPr/>
            <p:nvPr/>
          </p:nvSpPr>
          <p:spPr>
            <a:xfrm>
              <a:off x="4911480" y="5237280"/>
              <a:ext cx="641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1999/00</a:t>
              </a:r>
              <a:endParaRPr b="0" lang="en-US" sz="1300" strike="noStrike" u="none">
                <a:solidFill>
                  <a:srgbClr val="003399"/>
                </a:solidFill>
                <a:effectLst/>
                <a:uFillTx/>
                <a:latin typeface="Times New Roman"/>
              </a:endParaRPr>
            </a:p>
          </p:txBody>
        </p:sp>
        <p:sp>
          <p:nvSpPr>
            <p:cNvPr id="195" name=""/>
            <p:cNvSpPr/>
            <p:nvPr/>
          </p:nvSpPr>
          <p:spPr>
            <a:xfrm>
              <a:off x="5641920" y="5237280"/>
              <a:ext cx="64152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Arial"/>
                </a:rPr>
                <a:t> 2000/01</a:t>
              </a:r>
              <a:endParaRPr b="0" lang="en-US" sz="1300" strike="noStrike" u="none">
                <a:solidFill>
                  <a:srgbClr val="003399"/>
                </a:solidFill>
                <a:effectLst/>
                <a:uFillTx/>
                <a:latin typeface="Times New Roman"/>
              </a:endParaRPr>
            </a:p>
          </p:txBody>
        </p:sp>
        <p:sp>
          <p:nvSpPr>
            <p:cNvPr id="196" name=""/>
            <p:cNvSpPr/>
            <p:nvPr/>
          </p:nvSpPr>
          <p:spPr>
            <a:xfrm>
              <a:off x="1992240" y="3409920"/>
              <a:ext cx="4208400" cy="1440"/>
            </a:xfrm>
            <a:prstGeom prst="line">
              <a:avLst/>
            </a:prstGeom>
            <a:ln w="11160">
              <a:solidFill>
                <a:srgbClr val="ff6600"/>
              </a:solidFill>
              <a:prstDash val="sysDot"/>
              <a:miter/>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197" name=""/>
            <p:cNvSpPr/>
            <p:nvPr/>
          </p:nvSpPr>
          <p:spPr>
            <a:xfrm>
              <a:off x="2821320" y="2468520"/>
              <a:ext cx="179820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End-of-Season Stocks</a:t>
              </a:r>
              <a:endParaRPr b="0" lang="en-US" sz="1200" strike="noStrike" u="none">
                <a:solidFill>
                  <a:srgbClr val="003399"/>
                </a:solidFill>
                <a:effectLst/>
                <a:uFillTx/>
                <a:latin typeface="Times New Roman"/>
              </a:endParaRPr>
            </a:p>
          </p:txBody>
        </p:sp>
        <p:sp>
          <p:nvSpPr>
            <p:cNvPr id="198" name=""/>
            <p:cNvSpPr/>
            <p:nvPr/>
          </p:nvSpPr>
          <p:spPr>
            <a:xfrm>
              <a:off x="3125880" y="4343400"/>
              <a:ext cx="1366200" cy="276840"/>
            </a:xfrm>
            <a:prstGeom prst="rect">
              <a:avLst/>
            </a:prstGeom>
            <a:solidFill>
              <a:srgbClr val="ffffff"/>
            </a:solid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Net Withdrawals</a:t>
              </a:r>
              <a:endParaRPr b="0" lang="en-US" sz="1200" strike="noStrike" u="none">
                <a:solidFill>
                  <a:srgbClr val="003399"/>
                </a:solidFill>
                <a:effectLst/>
                <a:uFillTx/>
                <a:latin typeface="Times New Roman"/>
              </a:endParaRPr>
            </a:p>
          </p:txBody>
        </p:sp>
        <p:sp>
          <p:nvSpPr>
            <p:cNvPr id="199" name=""/>
            <p:cNvSpPr/>
            <p:nvPr/>
          </p:nvSpPr>
          <p:spPr>
            <a:xfrm flipH="1">
              <a:off x="2285640" y="2743200"/>
              <a:ext cx="762120" cy="38088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00" name=""/>
            <p:cNvSpPr/>
            <p:nvPr/>
          </p:nvSpPr>
          <p:spPr>
            <a:xfrm>
              <a:off x="1951200" y="2492280"/>
              <a:ext cx="437652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201" name=""/>
            <p:cNvSpPr/>
            <p:nvPr/>
          </p:nvSpPr>
          <p:spPr>
            <a:xfrm>
              <a:off x="1951200" y="2492280"/>
              <a:ext cx="1440" cy="2597400"/>
            </a:xfrm>
            <a:prstGeom prst="line">
              <a:avLst/>
            </a:prstGeom>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02" name=""/>
            <p:cNvSpPr/>
            <p:nvPr/>
          </p:nvSpPr>
          <p:spPr>
            <a:xfrm>
              <a:off x="1897200" y="508968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03" name=""/>
            <p:cNvSpPr/>
            <p:nvPr/>
          </p:nvSpPr>
          <p:spPr>
            <a:xfrm>
              <a:off x="1897200" y="471960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204" name=""/>
            <p:cNvSpPr/>
            <p:nvPr/>
          </p:nvSpPr>
          <p:spPr>
            <a:xfrm>
              <a:off x="1897200" y="434988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05" name=""/>
            <p:cNvSpPr/>
            <p:nvPr/>
          </p:nvSpPr>
          <p:spPr>
            <a:xfrm>
              <a:off x="1897200" y="398160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06" name=""/>
            <p:cNvSpPr/>
            <p:nvPr/>
          </p:nvSpPr>
          <p:spPr>
            <a:xfrm>
              <a:off x="1897200" y="360036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207" name=""/>
            <p:cNvSpPr/>
            <p:nvPr/>
          </p:nvSpPr>
          <p:spPr>
            <a:xfrm>
              <a:off x="1897200" y="3230640"/>
              <a:ext cx="5400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sp>
          <p:nvSpPr>
            <p:cNvPr id="208" name=""/>
            <p:cNvSpPr/>
            <p:nvPr/>
          </p:nvSpPr>
          <p:spPr>
            <a:xfrm>
              <a:off x="1897200" y="286056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209" name=""/>
            <p:cNvSpPr/>
            <p:nvPr/>
          </p:nvSpPr>
          <p:spPr>
            <a:xfrm>
              <a:off x="1897200" y="2492280"/>
              <a:ext cx="54000" cy="1800"/>
            </a:xfrm>
            <a:prstGeom prst="line">
              <a:avLst/>
            </a:prstGeom>
            <a:ln w="0">
              <a:solidFill>
                <a:srgbClr val="000000"/>
              </a:solidFill>
            </a:ln>
          </p:spPr>
          <p:style>
            <a:lnRef idx="0"/>
            <a:fillRef idx="0"/>
            <a:effectRef idx="0"/>
            <a:fontRef idx="minor"/>
          </p:style>
          <p:txBody>
            <a:bodyPr lIns="90000" rIns="90000" tIns="-45000" bIns="-45000" anchor="t">
              <a:noAutofit/>
            </a:bodyPr>
            <a:p>
              <a:endParaRPr b="0" lang="en-US" sz="2400" strike="noStrike" u="none">
                <a:solidFill>
                  <a:srgbClr val="003399"/>
                </a:solidFill>
                <a:effectLst/>
                <a:uFillTx/>
                <a:latin typeface="Times New Roman"/>
              </a:endParaRPr>
            </a:p>
          </p:txBody>
        </p:sp>
        <p:sp>
          <p:nvSpPr>
            <p:cNvPr id="210" name=""/>
            <p:cNvSpPr/>
            <p:nvPr/>
          </p:nvSpPr>
          <p:spPr>
            <a:xfrm flipV="1">
              <a:off x="1951200" y="5089320"/>
              <a:ext cx="144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211" name=""/>
            <p:cNvSpPr/>
            <p:nvPr/>
          </p:nvSpPr>
          <p:spPr>
            <a:xfrm flipV="1">
              <a:off x="6327720" y="5089320"/>
              <a:ext cx="1800" cy="52200"/>
            </a:xfrm>
            <a:prstGeom prst="line">
              <a:avLst/>
            </a:prstGeom>
            <a:ln w="0">
              <a:solidFill>
                <a:srgbClr val="000000"/>
              </a:solidFill>
            </a:ln>
          </p:spPr>
          <p:style>
            <a:lnRef idx="0"/>
            <a:fillRef idx="0"/>
            <a:effectRef idx="0"/>
            <a:fontRef idx="minor"/>
          </p:style>
          <p:txBody>
            <a:bodyPr lIns="90000" rIns="90000" tIns="5400" bIns="5400" anchor="t">
              <a:noAutofit/>
            </a:bodyPr>
            <a:p>
              <a:endParaRPr b="0" lang="en-US" sz="2400" strike="noStrike" u="none">
                <a:solidFill>
                  <a:srgbClr val="003399"/>
                </a:solidFill>
                <a:effectLst/>
                <a:uFillTx/>
                <a:latin typeface="Times New Roman"/>
              </a:endParaRPr>
            </a:p>
          </p:txBody>
        </p:sp>
        <p:sp>
          <p:nvSpPr>
            <p:cNvPr id="212" name=""/>
            <p:cNvSpPr/>
            <p:nvPr/>
          </p:nvSpPr>
          <p:spPr>
            <a:xfrm>
              <a:off x="1599120" y="1905120"/>
              <a:ext cx="6085800" cy="2746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U.S. stocks as of Nov 1 and heating season withdrawals</a:t>
              </a:r>
              <a:endParaRPr b="0" lang="en-US" sz="1800" strike="noStrike" u="none">
                <a:solidFill>
                  <a:srgbClr val="003399"/>
                </a:solidFill>
                <a:effectLst/>
                <a:uFillTx/>
                <a:latin typeface="Times New Roman"/>
              </a:endParaRPr>
            </a:p>
          </p:txBody>
        </p:sp>
        <p:sp>
          <p:nvSpPr>
            <p:cNvPr id="213" name=""/>
            <p:cNvSpPr/>
            <p:nvPr/>
          </p:nvSpPr>
          <p:spPr>
            <a:xfrm rot="16200000">
              <a:off x="442080" y="3695760"/>
              <a:ext cx="1390680" cy="1987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300" strike="noStrike" u="none">
                  <a:solidFill>
                    <a:srgbClr val="000000"/>
                  </a:solidFill>
                  <a:effectLst/>
                  <a:uFillTx/>
                  <a:latin typeface="Arial"/>
                </a:rPr>
                <a:t>Billion Cubic Feet</a:t>
              </a:r>
              <a:endParaRPr b="0" lang="en-US" sz="1300" strike="noStrike" u="none">
                <a:solidFill>
                  <a:srgbClr val="003399"/>
                </a:solidFill>
                <a:effectLst/>
                <a:uFillTx/>
                <a:latin typeface="Times New Roman"/>
              </a:endParaRPr>
            </a:p>
          </p:txBody>
        </p:sp>
        <p:sp>
          <p:nvSpPr>
            <p:cNvPr id="214" name=""/>
            <p:cNvSpPr/>
            <p:nvPr/>
          </p:nvSpPr>
          <p:spPr>
            <a:xfrm>
              <a:off x="914400" y="1657440"/>
              <a:ext cx="7358040" cy="3970080"/>
            </a:xfrm>
            <a:prstGeom prst="rect">
              <a:avLst/>
            </a:prstGeom>
            <a:noFill/>
            <a:ln w="0">
              <a:solidFill>
                <a:srgbClr val="000000"/>
              </a:solid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15" name=""/>
            <p:cNvSpPr/>
            <p:nvPr/>
          </p:nvSpPr>
          <p:spPr>
            <a:xfrm>
              <a:off x="6264360" y="4962600"/>
              <a:ext cx="1965240" cy="507960"/>
            </a:xfrm>
            <a:prstGeom prst="rect">
              <a:avLst/>
            </a:prstGeom>
            <a:noFill/>
            <a:ln w="0">
              <a:noFill/>
            </a:ln>
          </p:spPr>
          <p:style>
            <a:lnRef idx="0"/>
            <a:fillRef idx="0"/>
            <a:effectRef idx="0"/>
            <a:fontRef idx="minor"/>
          </p:style>
          <p:txBody>
            <a:bodyPr lIns="90000" rIns="90000" tIns="46800" bIns="46800" anchor="t">
              <a:noAutofit/>
            </a:bodyPr>
            <a:p>
              <a:endParaRPr b="0" lang="en-US" sz="2400" strike="noStrike" u="none">
                <a:solidFill>
                  <a:srgbClr val="003399"/>
                </a:solidFill>
                <a:effectLst/>
                <a:uFillTx/>
                <a:latin typeface="Times New Roman"/>
              </a:endParaRPr>
            </a:p>
          </p:txBody>
        </p:sp>
        <p:sp>
          <p:nvSpPr>
            <p:cNvPr id="216" name=""/>
            <p:cNvSpPr/>
            <p:nvPr/>
          </p:nvSpPr>
          <p:spPr>
            <a:xfrm>
              <a:off x="6358680" y="4973760"/>
              <a:ext cx="176688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ff"/>
                  </a:solidFill>
                  <a:effectLst/>
                  <a:uFillTx/>
                  <a:latin typeface="Arial"/>
                </a:rPr>
                <a:t>Size of each stacked bar indicates </a:t>
              </a:r>
              <a:endParaRPr b="0" lang="en-US" sz="900" strike="noStrike" u="none">
                <a:solidFill>
                  <a:srgbClr val="003399"/>
                </a:solidFill>
                <a:effectLst/>
                <a:uFillTx/>
                <a:latin typeface="Times New Roman"/>
              </a:endParaRPr>
            </a:p>
          </p:txBody>
        </p:sp>
        <p:sp>
          <p:nvSpPr>
            <p:cNvPr id="217" name=""/>
            <p:cNvSpPr/>
            <p:nvPr/>
          </p:nvSpPr>
          <p:spPr>
            <a:xfrm>
              <a:off x="6400080" y="5132520"/>
              <a:ext cx="168444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ff"/>
                  </a:solidFill>
                  <a:effectLst/>
                  <a:uFillTx/>
                  <a:latin typeface="Arial"/>
                </a:rPr>
                <a:t>the working gas in storage at the </a:t>
              </a:r>
              <a:endParaRPr b="0" lang="en-US" sz="900" strike="noStrike" u="none">
                <a:solidFill>
                  <a:srgbClr val="003399"/>
                </a:solidFill>
                <a:effectLst/>
                <a:uFillTx/>
                <a:latin typeface="Times New Roman"/>
              </a:endParaRPr>
            </a:p>
          </p:txBody>
        </p:sp>
        <p:sp>
          <p:nvSpPr>
            <p:cNvPr id="218" name=""/>
            <p:cNvSpPr/>
            <p:nvPr/>
          </p:nvSpPr>
          <p:spPr>
            <a:xfrm>
              <a:off x="6654240" y="5289480"/>
              <a:ext cx="1150920" cy="1378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ff"/>
                  </a:solidFill>
                  <a:effectLst/>
                  <a:uFillTx/>
                  <a:latin typeface="Arial"/>
                </a:rPr>
                <a:t>beginning of the winter</a:t>
              </a:r>
              <a:endParaRPr b="0" lang="en-US" sz="900" strike="noStrike" u="none">
                <a:solidFill>
                  <a:srgbClr val="003399"/>
                </a:solidFill>
                <a:effectLst/>
                <a:uFillTx/>
                <a:latin typeface="Times New Roman"/>
              </a:endParaRPr>
            </a:p>
          </p:txBody>
        </p:sp>
        <p:sp>
          <p:nvSpPr>
            <p:cNvPr id="219" name=""/>
            <p:cNvSpPr/>
            <p:nvPr/>
          </p:nvSpPr>
          <p:spPr>
            <a:xfrm>
              <a:off x="6573600" y="3048120"/>
              <a:ext cx="173052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Estimated Remaining</a:t>
              </a:r>
              <a:endParaRPr b="0" lang="en-US" sz="1200" strike="noStrike" u="none">
                <a:solidFill>
                  <a:srgbClr val="003399"/>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3/31/01</a:t>
              </a:r>
              <a:endParaRPr b="0" lang="en-US" sz="1200" strike="noStrike" u="none">
                <a:solidFill>
                  <a:srgbClr val="003399"/>
                </a:solidFill>
                <a:effectLst/>
                <a:uFillTx/>
                <a:latin typeface="Times New Roman"/>
              </a:endParaRPr>
            </a:p>
          </p:txBody>
        </p:sp>
        <p:sp>
          <p:nvSpPr>
            <p:cNvPr id="220" name=""/>
            <p:cNvSpPr/>
            <p:nvPr/>
          </p:nvSpPr>
          <p:spPr>
            <a:xfrm>
              <a:off x="6581880" y="3657600"/>
              <a:ext cx="1721880" cy="45972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Estimated Drawdown</a:t>
              </a:r>
              <a:endParaRPr b="0" lang="en-US" sz="1200" strike="noStrike" u="none">
                <a:solidFill>
                  <a:srgbClr val="003399"/>
                </a:solidFill>
                <a:effectLst/>
                <a:uFillTx/>
                <a:latin typeface="Times New Roman"/>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(5 yr avg: Jan-Mar)</a:t>
              </a:r>
              <a:endParaRPr b="0" lang="en-US" sz="1200" strike="noStrike" u="none">
                <a:solidFill>
                  <a:srgbClr val="003399"/>
                </a:solidFill>
                <a:effectLst/>
                <a:uFillTx/>
                <a:latin typeface="Times New Roman"/>
              </a:endParaRPr>
            </a:p>
          </p:txBody>
        </p:sp>
        <p:sp>
          <p:nvSpPr>
            <p:cNvPr id="221" name=""/>
            <p:cNvSpPr/>
            <p:nvPr/>
          </p:nvSpPr>
          <p:spPr>
            <a:xfrm>
              <a:off x="6479280" y="4343400"/>
              <a:ext cx="1730520" cy="27684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Withdrawn by 1/12/01</a:t>
              </a:r>
              <a:endParaRPr b="0" lang="en-US" sz="1200" strike="noStrike" u="none">
                <a:solidFill>
                  <a:srgbClr val="003399"/>
                </a:solidFill>
                <a:effectLst/>
                <a:uFillTx/>
                <a:latin typeface="Times New Roman"/>
              </a:endParaRPr>
            </a:p>
          </p:txBody>
        </p:sp>
        <p:sp>
          <p:nvSpPr>
            <p:cNvPr id="222" name=""/>
            <p:cNvSpPr/>
            <p:nvPr/>
          </p:nvSpPr>
          <p:spPr>
            <a:xfrm flipH="1" flipV="1">
              <a:off x="2438280" y="4190760"/>
              <a:ext cx="609840" cy="22860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23" name=""/>
            <p:cNvSpPr/>
            <p:nvPr/>
          </p:nvSpPr>
          <p:spPr>
            <a:xfrm flipH="1" flipV="1">
              <a:off x="3123720" y="4114440"/>
              <a:ext cx="304920" cy="22860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24" name=""/>
            <p:cNvSpPr/>
            <p:nvPr/>
          </p:nvSpPr>
          <p:spPr>
            <a:xfrm flipH="1" flipV="1">
              <a:off x="3733560" y="4038120"/>
              <a:ext cx="75960" cy="30492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25" name=""/>
            <p:cNvSpPr/>
            <p:nvPr/>
          </p:nvSpPr>
          <p:spPr>
            <a:xfrm flipH="1">
              <a:off x="6095880" y="4495680"/>
              <a:ext cx="45720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26" name=""/>
            <p:cNvSpPr/>
            <p:nvPr/>
          </p:nvSpPr>
          <p:spPr>
            <a:xfrm flipH="1" flipV="1">
              <a:off x="6095880" y="3733560"/>
              <a:ext cx="533520" cy="75960"/>
            </a:xfrm>
            <a:prstGeom prst="line">
              <a:avLst/>
            </a:prstGeom>
            <a:ln w="19080">
              <a:solidFill>
                <a:srgbClr val="000000"/>
              </a:solidFill>
              <a:miter/>
              <a:tailEnd len="med" type="triangle" w="med"/>
            </a:ln>
          </p:spPr>
          <p:style>
            <a:lnRef idx="0"/>
            <a:fillRef idx="0"/>
            <a:effectRef idx="0"/>
            <a:fontRef idx="minor"/>
          </p:style>
          <p:txBody>
            <a:bodyPr lIns="90000" rIns="90000" tIns="29160" bIns="29160" anchor="ctr">
              <a:noAutofit/>
            </a:bodyPr>
            <a:p>
              <a:endParaRPr b="0" lang="en-US" sz="2400" strike="noStrike" u="none">
                <a:solidFill>
                  <a:srgbClr val="003399"/>
                </a:solidFill>
                <a:effectLst/>
                <a:uFillTx/>
                <a:latin typeface="Times New Roman"/>
              </a:endParaRPr>
            </a:p>
          </p:txBody>
        </p:sp>
        <p:sp>
          <p:nvSpPr>
            <p:cNvPr id="227" name=""/>
            <p:cNvSpPr/>
            <p:nvPr/>
          </p:nvSpPr>
          <p:spPr>
            <a:xfrm flipH="1">
              <a:off x="6095880" y="3200400"/>
              <a:ext cx="533520" cy="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28" name=""/>
            <p:cNvSpPr/>
            <p:nvPr/>
          </p:nvSpPr>
          <p:spPr>
            <a:xfrm flipV="1">
              <a:off x="4419720" y="4190760"/>
              <a:ext cx="838080" cy="22860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29" name=""/>
            <p:cNvSpPr/>
            <p:nvPr/>
          </p:nvSpPr>
          <p:spPr>
            <a:xfrm flipV="1">
              <a:off x="4038480" y="4114440"/>
              <a:ext cx="381240" cy="22860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30" name=""/>
            <p:cNvSpPr/>
            <p:nvPr/>
          </p:nvSpPr>
          <p:spPr>
            <a:xfrm flipH="1">
              <a:off x="3048120" y="2743200"/>
              <a:ext cx="304560" cy="53352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31" name=""/>
            <p:cNvSpPr/>
            <p:nvPr/>
          </p:nvSpPr>
          <p:spPr>
            <a:xfrm>
              <a:off x="3733920" y="2743200"/>
              <a:ext cx="75960" cy="53352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32" name=""/>
            <p:cNvSpPr/>
            <p:nvPr/>
          </p:nvSpPr>
          <p:spPr>
            <a:xfrm>
              <a:off x="4038480" y="2743200"/>
              <a:ext cx="457200" cy="45720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33" name=""/>
            <p:cNvSpPr/>
            <p:nvPr/>
          </p:nvSpPr>
          <p:spPr>
            <a:xfrm>
              <a:off x="4572000" y="2666880"/>
              <a:ext cx="685800" cy="381240"/>
            </a:xfrm>
            <a:prstGeom prst="line">
              <a:avLst/>
            </a:prstGeom>
            <a:ln w="1908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3399"/>
                </a:solidFill>
                <a:effectLst/>
                <a:uFillTx/>
                <a:latin typeface="Times New Roman"/>
              </a:endParaRPr>
            </a:p>
          </p:txBody>
        </p:sp>
        <p:sp>
          <p:nvSpPr>
            <p:cNvPr id="234" name=""/>
            <p:cNvSpPr/>
            <p:nvPr/>
          </p:nvSpPr>
          <p:spPr>
            <a:xfrm>
              <a:off x="1947960" y="3225960"/>
              <a:ext cx="4376520" cy="1440"/>
            </a:xfrm>
            <a:prstGeom prst="line">
              <a:avLst/>
            </a:prstGeom>
            <a:ln w="0">
              <a:solidFill>
                <a:srgbClr val="000000"/>
              </a:solidFill>
            </a:ln>
          </p:spPr>
          <p:style>
            <a:lnRef idx="0"/>
            <a:fillRef idx="0"/>
            <a:effectRef idx="0"/>
            <a:fontRef idx="minor"/>
          </p:style>
          <p:txBody>
            <a:bodyPr lIns="90000" rIns="90000" tIns="-45360" bIns="-45360" anchor="t">
              <a:noAutofit/>
            </a:bodyPr>
            <a:p>
              <a:endParaRPr b="0" lang="en-US" sz="2400" strike="noStrike" u="none">
                <a:solidFill>
                  <a:srgbClr val="003399"/>
                </a:solidFill>
                <a:effectLst/>
                <a:uFillTx/>
                <a:latin typeface="Times New Roman"/>
              </a:endParaRPr>
            </a:p>
          </p:txBody>
        </p:sp>
      </p:gr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gradFill rotWithShape="0">
          <a:gsLst>
            <a:gs pos="0">
              <a:srgbClr val="99ccff"/>
            </a:gs>
            <a:gs pos="50000">
              <a:srgbClr val="e2f0fe"/>
            </a:gs>
            <a:gs pos="100000">
              <a:srgbClr val="99ccff"/>
            </a:gs>
          </a:gsLst>
          <a:lin ang="5400000"/>
        </a:gradFill>
      </p:bgPr>
    </p:bg>
    <p:spTree>
      <p:nvGrpSpPr>
        <p:cNvPr id="1" name=""/>
        <p:cNvGrpSpPr/>
        <p:nvPr/>
      </p:nvGrpSpPr>
      <p:grpSpPr>
        <a:xfrm>
          <a:off x="0" y="0"/>
          <a:ext cx="0" cy="0"/>
          <a:chOff x="0" y="0"/>
          <a:chExt cx="0" cy="0"/>
        </a:xfrm>
      </p:grpSpPr>
      <p:sp>
        <p:nvSpPr>
          <p:cNvPr id="235" name="PlaceHolder 1"/>
          <p:cNvSpPr>
            <a:spLocks noGrp="1"/>
          </p:cNvSpPr>
          <p:nvPr>
            <p:ph type="title"/>
          </p:nvPr>
        </p:nvSpPr>
        <p:spPr>
          <a:xfrm>
            <a:off x="380520" y="228240"/>
            <a:ext cx="8534520" cy="167652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4000" strike="noStrike" u="none">
                <a:solidFill>
                  <a:srgbClr val="000000"/>
                </a:solidFill>
                <a:effectLst/>
                <a:uFillTx/>
                <a:latin typeface="Times New Roman"/>
              </a:rPr>
              <a:t>Outlook for NEXT Winter 2001/2002</a:t>
            </a:r>
            <a:endParaRPr b="0" lang="en-US" sz="4000" strike="noStrike" u="none">
              <a:solidFill>
                <a:srgbClr val="000000"/>
              </a:solidFill>
              <a:effectLst/>
              <a:uFillTx/>
              <a:latin typeface="Times New Roman"/>
            </a:endParaRPr>
          </a:p>
        </p:txBody>
      </p:sp>
      <p:sp>
        <p:nvSpPr>
          <p:cNvPr id="236" name="PlaceHolder 2"/>
          <p:cNvSpPr>
            <a:spLocks noGrp="1"/>
          </p:cNvSpPr>
          <p:nvPr>
            <p:ph/>
          </p:nvPr>
        </p:nvSpPr>
        <p:spPr>
          <a:xfrm>
            <a:off x="380520" y="1676160"/>
            <a:ext cx="8534520" cy="3809880"/>
          </a:xfrm>
          <a:prstGeom prst="rect">
            <a:avLst/>
          </a:prstGeom>
          <a:noFill/>
          <a:ln w="0">
            <a:noFill/>
          </a:ln>
        </p:spPr>
        <p:txBody>
          <a:bodyPr lIns="90000" rIns="90000" tIns="46800" bIns="46800" anchor="t">
            <a:normAutofit lnSpcReduction="9999"/>
          </a:bodyPr>
          <a:p>
            <a:pPr marL="343080" indent="-343080">
              <a:spcBef>
                <a:spcPts val="799"/>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3399"/>
                </a:solidFill>
                <a:effectLst/>
                <a:uFillTx/>
                <a:latin typeface="Times New Roman"/>
              </a:rPr>
              <a:t>Average wellhead prices expected to be lower than current levels.                                       </a:t>
            </a:r>
            <a:endParaRPr b="0" lang="en-US" sz="3200" strike="noStrike" u="none">
              <a:solidFill>
                <a:srgbClr val="003399"/>
              </a:solidFill>
              <a:effectLst/>
              <a:uFillTx/>
              <a:latin typeface="Times New Roman"/>
            </a:endParaRPr>
          </a:p>
          <a:p>
            <a:pPr marL="343080" indent="-343080">
              <a:spcBef>
                <a:spcPts val="799"/>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3399"/>
                </a:solidFill>
                <a:effectLst/>
                <a:uFillTx/>
                <a:latin typeface="Times New Roman"/>
              </a:rPr>
              <a:t>Production in 2001 will increase 5.4% from 2000 level. (Additional 2.5% growth in 2002)</a:t>
            </a:r>
            <a:endParaRPr b="0" lang="en-US" sz="3200" strike="noStrike" u="none">
              <a:solidFill>
                <a:srgbClr val="003399"/>
              </a:solidFill>
              <a:effectLst/>
              <a:uFillTx/>
              <a:latin typeface="Times New Roman"/>
            </a:endParaRPr>
          </a:p>
          <a:p>
            <a:pPr marL="343080" indent="-343080">
              <a:spcBef>
                <a:spcPts val="799"/>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3399"/>
                </a:solidFill>
                <a:effectLst/>
                <a:uFillTx/>
                <a:latin typeface="Times New Roman"/>
              </a:rPr>
              <a:t>Increased imports from Canada</a:t>
            </a:r>
            <a:endParaRPr b="0" lang="en-US" sz="3200" strike="noStrike" u="none">
              <a:solidFill>
                <a:srgbClr val="003399"/>
              </a:solidFill>
              <a:effectLst/>
              <a:uFillTx/>
              <a:latin typeface="Times New Roman"/>
            </a:endParaRPr>
          </a:p>
          <a:p>
            <a:pPr marL="343080" indent="-343080">
              <a:spcBef>
                <a:spcPts val="799"/>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3200" strike="noStrike" u="none">
                <a:solidFill>
                  <a:srgbClr val="003399"/>
                </a:solidFill>
                <a:effectLst/>
                <a:uFillTx/>
                <a:latin typeface="Times New Roman"/>
              </a:rPr>
              <a:t>Winter consumption close to 2000/2001 level</a:t>
            </a:r>
            <a:endParaRPr b="0" lang="en-US" sz="3200" strike="noStrike" u="none">
              <a:solidFill>
                <a:srgbClr val="003399"/>
              </a:solidFill>
              <a:effectLst/>
              <a:uFillTx/>
              <a:latin typeface="Times New Roman"/>
            </a:endParaRPr>
          </a:p>
          <a:p>
            <a:pPr lvl="1" marL="743040" indent="-285840">
              <a:spcBef>
                <a:spcPts val="700"/>
              </a:spcBef>
              <a:buClr>
                <a:srgbClr val="ff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3399"/>
                </a:solidFill>
                <a:effectLst/>
                <a:uFillTx/>
                <a:latin typeface="Times New Roman"/>
              </a:rPr>
              <a:t>(Annual growth:  2.9% in 2001 and 2.7% in 2002)</a:t>
            </a:r>
            <a:endParaRPr b="0" lang="en-US" sz="2800" strike="noStrike" u="none">
              <a:solidFill>
                <a:srgbClr val="003399"/>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99"/>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99"/>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3399"/>
              </a:solidFill>
              <a:effectLst/>
              <a:uFillTx/>
              <a:latin typeface="Times New Roman"/>
            </a:endParaRPr>
          </a:p>
        </p:txBody>
      </p:sp>
      <p:grpSp>
        <p:nvGrpSpPr>
          <p:cNvPr id="237" name=""/>
          <p:cNvGrpSpPr/>
          <p:nvPr/>
        </p:nvGrpSpPr>
        <p:grpSpPr>
          <a:xfrm>
            <a:off x="304920" y="6095880"/>
            <a:ext cx="8533800" cy="893520"/>
            <a:chOff x="304920" y="6095880"/>
            <a:chExt cx="8533800" cy="893520"/>
          </a:xfrm>
        </p:grpSpPr>
        <p:pic>
          <p:nvPicPr>
            <p:cNvPr id="238" name="" descr=""/>
            <p:cNvPicPr/>
            <p:nvPr/>
          </p:nvPicPr>
          <p:blipFill>
            <a:blip r:embed="rId1"/>
            <a:stretch/>
          </p:blipFill>
          <p:spPr>
            <a:xfrm>
              <a:off x="1722600" y="6334560"/>
              <a:ext cx="7116120" cy="356040"/>
            </a:xfrm>
            <a:prstGeom prst="rect">
              <a:avLst/>
            </a:prstGeom>
            <a:noFill/>
            <a:ln w="0">
              <a:noFill/>
            </a:ln>
          </p:spPr>
        </p:pic>
        <p:graphicFrame>
          <p:nvGraphicFramePr>
            <p:cNvPr id="239" name=""/>
            <p:cNvGraphicFramePr/>
            <p:nvPr/>
          </p:nvGraphicFramePr>
          <p:xfrm>
            <a:off x="304920" y="6095880"/>
            <a:ext cx="1738080" cy="893520"/>
          </p:xfrm>
          <a:graphic>
            <a:graphicData uri="http://schemas.openxmlformats.org/presentationml/2006/ole">
              <p:oleObj r:id="rId2" spid="">
                <p:embed/>
                <p:pic>
                  <p:nvPicPr>
                    <p:cNvPr id="240" name="" descr=""/>
                    <p:cNvPicPr/>
                    <p:nvPr/>
                  </p:nvPicPr>
                  <p:blipFill>
                    <a:blip r:embed="rId3"/>
                    <a:stretch/>
                  </p:blipFill>
                  <p:spPr>
                    <a:xfrm>
                      <a:off x="304920" y="6095880"/>
                      <a:ext cx="1738080" cy="893520"/>
                    </a:xfrm>
                    <a:prstGeom prst="rect">
                      <a:avLst/>
                    </a:prstGeom>
                    <a:noFill/>
                    <a:ln w="0">
                      <a:noFill/>
                    </a:ln>
                  </p:spPr>
                </p:pic>
              </p:oleObj>
            </a:graphicData>
          </a:graphic>
        </p:graphicFrame>
      </p:gr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3865</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2000-02-03T14:30:58Z</dcterms:created>
  <dc:creator>Jim Lockhart</dc:creator>
  <dc:description/>
  <dc:language>en-US</dc:language>
  <cp:lastModifiedBy>Mary Pagan</cp:lastModifiedBy>
  <cp:lastPrinted>2001-01-24T18:10:11Z</cp:lastPrinted>
  <dcterms:modified xsi:type="dcterms:W3CDTF">2001-01-31T15:50:58Z</dcterms:modified>
  <cp:revision>94</cp:revision>
  <dc:subject/>
  <dc:title>No Slide Title</dc:title>
</cp:coreProperties>
</file>