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54DB590-D334-4D88-8A19-4AD129F514D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6805D4-1F05-4B27-A068-FDC2997B8C9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000000"/>
                </a:solidFill>
                <a:effectLst/>
                <a:uFillTx/>
                <a:latin typeface="Arial"/>
              </a:rPr>
              <a:t>Government of Maharashtra Guarantee</a:t>
            </a:r>
            <a:endParaRPr b="0" lang="en-US" sz="32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The Government of Maharashtra (“GoM”) Guarantee covers, “…any and every sum of money which MSEB is liable to pay to the company under or pursuant to the PPA and shall fail to pay in accordance with the PPA…” (GoM Guarantee - clause 1 (A)) </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DPC can make a demand on GoM under the GoM Guarantee after 7 days of the due date of a payment (GoM Guarantee - clause 1 (B))</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The Common Agreement requires that DPC provide 5 days prior notice to the Lenders before making a call on the GoM Guarantee (Common Agreement - clause 5.16 (ii))</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000000"/>
                </a:solidFill>
                <a:effectLst/>
                <a:uFillTx/>
                <a:latin typeface="Arial"/>
              </a:rPr>
              <a:t>Government of Maharashtra Guarantee-II</a:t>
            </a:r>
            <a:endParaRPr b="0" lang="en-US" sz="3200" strike="noStrike" u="none">
              <a:solidFill>
                <a:srgbClr val="000000"/>
              </a:solidFill>
              <a:effectLst/>
              <a:uFillTx/>
              <a:latin typeface="Times New Roman"/>
            </a:endParaRPr>
          </a:p>
        </p:txBody>
      </p:sp>
      <p:sp>
        <p:nvSpPr>
          <p:cNvPr id="1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7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GoM is required to pay within 7 calendar days of the demand</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DPC is not required to take any steps, including any action in court or exercising diligence or legal remedies before enforcing the guarantee (GoM Guarantee- clause 3(D))</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Nothing in the provisions of the GoM Guarantee expressly requires DPC to call on the letter of credit prior to taking recourse to the GoM Guarantee </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Previous non-recourse to the guarantee does not impair any future recourse (GoM Guarantee- clause 6(A))</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000000"/>
                </a:solidFill>
                <a:effectLst/>
                <a:uFillTx/>
                <a:latin typeface="Arial"/>
              </a:rPr>
              <a:t>Government of India Guarantee</a:t>
            </a:r>
            <a:endParaRPr b="0" lang="en-US" sz="3200" strike="noStrike" u="none">
              <a:solidFill>
                <a:srgbClr val="000000"/>
              </a:solidFill>
              <a:effectLst/>
              <a:uFillTx/>
              <a:latin typeface="Times New Roman"/>
            </a:endParaRPr>
          </a:p>
        </p:txBody>
      </p:sp>
      <p:sp>
        <p:nvSpPr>
          <p:cNvPr id="12"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fontScale="92500" lnSpcReduction="19999"/>
          </a:bodyPr>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The Government of India (“GoI”) guarantee covers amounts payable by MSEB in respect of Phase I energy and capacity payments. After entry into commercial operations of Phase II, the guarantee will cover approximately 1/3 of the aggregate energy and capacity payments </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The liability of the GoI under the GoI Guarantee is limited to Rs. 1500 Crores per financial year (adjusted for inflation)</a:t>
            </a:r>
            <a:r>
              <a:rPr b="0" lang="en-GB" sz="2400" strike="noStrike" u="none" baseline="30000">
                <a:solidFill>
                  <a:srgbClr val="000000"/>
                </a:solidFill>
                <a:effectLst/>
                <a:uFillTx/>
                <a:latin typeface="Arial"/>
              </a:rPr>
              <a:t>1</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DPC can draw on the GoI guarantee if MSEB has failed to make energy and capacity payments in respect of Phase-II and GoM has not paid under the GoM Guarantee on demand by DPC</a:t>
            </a:r>
            <a:endParaRPr b="0" lang="en-US" sz="2400" strike="noStrike" u="none">
              <a:solidFill>
                <a:srgbClr val="000000"/>
              </a:solidFill>
              <a:effectLst/>
              <a:uFillTx/>
              <a:latin typeface="Times New Roman"/>
            </a:endParaRPr>
          </a:p>
          <a:p>
            <a:pPr marL="343080" indent="0">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1. DPC and GoI are currently discussing the extent to which the limit of liability should be increased to account for inflation between 1994 and 2000</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000000"/>
                </a:solidFill>
                <a:effectLst/>
                <a:uFillTx/>
                <a:latin typeface="Arial"/>
              </a:rPr>
              <a:t>Government of India Guarantee - II</a:t>
            </a:r>
            <a:endParaRPr b="0" lang="en-US" sz="32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DPC is not required to draw on the MSEB letter of credit before a demand is made</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The Common Agreement requires that DPC provide 5 days prior notice to the Lenders before making a call on the GoI Guarantee (Common Agreement - clause 5.16 (ii))</a:t>
            </a:r>
            <a:endParaRPr b="0" lang="en-US" sz="2400" strike="noStrike" u="none">
              <a:solidFill>
                <a:srgbClr val="000000"/>
              </a:solidFill>
              <a:effectLst/>
              <a:uFillTx/>
              <a:latin typeface="Times New Roman"/>
            </a:endParaRPr>
          </a:p>
          <a:p>
            <a:pPr marL="343080" indent="-343080">
              <a:lnSpc>
                <a:spcPct val="8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000000"/>
                </a:solidFill>
                <a:effectLst/>
                <a:uFillTx/>
                <a:latin typeface="Arial"/>
              </a:rPr>
              <a:t>GoI is required to pay DPC under the GoI guarantee within 30 days of a call being made</a:t>
            </a:r>
            <a:endParaRPr b="0" lang="en-US" sz="2400" strike="noStrike" u="none">
              <a:solidFill>
                <a:srgbClr val="0000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2001-01-24T04:47:05Z</dcterms:created>
  <dc:creator>Enron Technology</dc:creator>
  <dc:description/>
  <dc:language>en-US</dc:language>
  <cp:lastModifiedBy>Enron Technology</cp:lastModifiedBy>
  <dcterms:modified xsi:type="dcterms:W3CDTF">2001-01-24T05:02:39Z</dcterms:modified>
  <cp:revision>1</cp:revision>
  <dc:subject/>
  <dc:title>Government of Maharashtra Guarantee</dc:title>
</cp:coreProperties>
</file>