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wmf" ContentType="image/x-wmf"/>
  <Override PartName="/ppt/media/image2.wmf" ContentType="image/x-wmf"/>
  <Override PartName="/ppt/media/image3.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bin" ContentType="application/vnd.openxmlformats-officedocument.oleObject"/>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notesSlides/_rels/notesSlide1.xml.rels" ContentType="application/vnd.openxmlformats-package.relationships+xml"/>
  <Override PartName="/ppt/notesSlides/notesSlide1.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Lst>
  <p:sldSz cx="9144000" cy="6858000"/>
  <p:notesSz cx="6994525"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 name=""/>
          <p:cNvSpPr/>
          <p:nvPr/>
        </p:nvSpPr>
        <p:spPr>
          <a:xfrm>
            <a:off x="0" y="0"/>
            <a:ext cx="6994800" cy="92808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10" name="PlaceHolder 1"/>
          <p:cNvSpPr>
            <a:spLocks noGrp="1"/>
          </p:cNvSpPr>
          <p:nvPr>
            <p:ph type="hdr"/>
          </p:nvPr>
        </p:nvSpPr>
        <p:spPr>
          <a:xfrm>
            <a:off x="1440" y="0"/>
            <a:ext cx="3029040" cy="466560"/>
          </a:xfrm>
          <a:prstGeom prst="rect">
            <a:avLst/>
          </a:prstGeom>
          <a:noFill/>
          <a:ln w="0">
            <a:noFill/>
          </a:ln>
        </p:spPr>
        <p:txBody>
          <a:bodyPr lIns="90000" rIns="90000" tIns="46800" bIns="46800" anchor="t">
            <a:noAutofit/>
          </a:bodyPr>
          <a:p>
            <a:pPr indent="0">
              <a:buNone/>
              <a:tabLst>
                <a:tab algn="l" pos="0"/>
                <a:tab algn="l" pos="919080"/>
                <a:tab algn="l" pos="1838160"/>
                <a:tab algn="l" pos="2757600"/>
                <a:tab algn="l" pos="3676680"/>
                <a:tab algn="l" pos="4595760"/>
                <a:tab algn="l" pos="5514840"/>
                <a:tab algn="l" pos="6434280"/>
                <a:tab algn="l" pos="7353360"/>
                <a:tab algn="l" pos="8272440"/>
                <a:tab algn="l" pos="9191520"/>
                <a:tab algn="l" pos="1011096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11" name="PlaceHolder 2"/>
          <p:cNvSpPr>
            <a:spLocks noGrp="1"/>
          </p:cNvSpPr>
          <p:nvPr>
            <p:ph type="dt" idx="2"/>
          </p:nvPr>
        </p:nvSpPr>
        <p:spPr>
          <a:xfrm>
            <a:off x="3965040" y="0"/>
            <a:ext cx="3032280" cy="466560"/>
          </a:xfrm>
          <a:prstGeom prst="rect">
            <a:avLst/>
          </a:prstGeom>
          <a:noFill/>
          <a:ln w="0">
            <a:noFill/>
          </a:ln>
        </p:spPr>
        <p:txBody>
          <a:bodyPr lIns="90000" rIns="90000" tIns="46800" bIns="46800" anchor="t">
            <a:noAutofit/>
          </a:bodyPr>
          <a:lstStyle>
            <a:lvl1pPr indent="0" algn="r">
              <a:buNone/>
              <a:tabLst>
                <a:tab algn="l" pos="0"/>
                <a:tab algn="l" pos="919080"/>
                <a:tab algn="l" pos="1838160"/>
                <a:tab algn="l" pos="2757600"/>
                <a:tab algn="l" pos="3676680"/>
                <a:tab algn="l" pos="4595760"/>
                <a:tab algn="l" pos="5514840"/>
                <a:tab algn="l" pos="6434280"/>
                <a:tab algn="l" pos="7353360"/>
                <a:tab algn="l" pos="8272440"/>
                <a:tab algn="l" pos="9191520"/>
                <a:tab algn="l" pos="10110960"/>
              </a:tabLst>
              <a:defRPr b="0" lang="en-US" sz="1200" strike="noStrike" u="none">
                <a:solidFill>
                  <a:srgbClr val="000000"/>
                </a:solidFill>
                <a:effectLst/>
                <a:uFillTx/>
                <a:latin typeface="Times New Roman"/>
              </a:defRPr>
            </a:lvl1pPr>
          </a:lstStyle>
          <a:p>
            <a:pPr indent="0" algn="r">
              <a:buNone/>
              <a:tabLst>
                <a:tab algn="l" pos="0"/>
                <a:tab algn="l" pos="919080"/>
                <a:tab algn="l" pos="1838160"/>
                <a:tab algn="l" pos="2757600"/>
                <a:tab algn="l" pos="3676680"/>
                <a:tab algn="l" pos="4595760"/>
                <a:tab algn="l" pos="5514840"/>
                <a:tab algn="l" pos="6434280"/>
                <a:tab algn="l" pos="7353360"/>
                <a:tab algn="l" pos="8272440"/>
                <a:tab algn="l" pos="9191520"/>
                <a:tab algn="l" pos="1011096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2" name="PlaceHolder 3"/>
          <p:cNvSpPr>
            <a:spLocks noGrp="1"/>
          </p:cNvSpPr>
          <p:nvPr>
            <p:ph type="sldImg"/>
          </p:nvPr>
        </p:nvSpPr>
        <p:spPr>
          <a:xfrm>
            <a:off x="1174680" y="695160"/>
            <a:ext cx="4648320" cy="3486240"/>
          </a:xfrm>
          <a:prstGeom prst="rect">
            <a:avLst/>
          </a:prstGeom>
          <a:solidFill>
            <a:srgbClr val="ffffff"/>
          </a:solidFill>
          <a:ln w="12600">
            <a:solidFill>
              <a:srgbClr val="000000"/>
            </a:solidFill>
            <a:miter/>
          </a:ln>
        </p:spPr>
        <p:txBody>
          <a:bodyPr lIns="90000" rIns="90000" tIns="46800" bIns="4680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00"/>
                </a:solidFill>
                <a:effectLst/>
                <a:uFillTx/>
                <a:latin typeface="Book Antiqua"/>
              </a:rPr>
              <a:t>Click to move the slide</a:t>
            </a:r>
            <a:endParaRPr b="1" i="1" lang="en-US" sz="3200" strike="noStrike" u="none">
              <a:solidFill>
                <a:srgbClr val="000000"/>
              </a:solidFill>
              <a:effectLst/>
              <a:uFillTx/>
              <a:latin typeface="Book Antiqua"/>
            </a:endParaRPr>
          </a:p>
        </p:txBody>
      </p:sp>
      <p:sp>
        <p:nvSpPr>
          <p:cNvPr id="13" name="PlaceHolder 4"/>
          <p:cNvSpPr>
            <a:spLocks noGrp="1"/>
          </p:cNvSpPr>
          <p:nvPr>
            <p:ph type="body"/>
          </p:nvPr>
        </p:nvSpPr>
        <p:spPr>
          <a:xfrm>
            <a:off x="933480" y="4409640"/>
            <a:ext cx="5129280" cy="417852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14" name="PlaceHolder 5"/>
          <p:cNvSpPr>
            <a:spLocks noGrp="1"/>
          </p:cNvSpPr>
          <p:nvPr>
            <p:ph type="ftr" idx="3"/>
          </p:nvPr>
        </p:nvSpPr>
        <p:spPr>
          <a:xfrm>
            <a:off x="1440" y="8816760"/>
            <a:ext cx="3029040" cy="463320"/>
          </a:xfrm>
          <a:prstGeom prst="rect">
            <a:avLst/>
          </a:prstGeom>
          <a:noFill/>
          <a:ln w="0">
            <a:noFill/>
          </a:ln>
        </p:spPr>
        <p:txBody>
          <a:bodyPr lIns="90000" rIns="90000" tIns="46800" bIns="46800" anchor="b">
            <a:noAutofit/>
          </a:bodyPr>
          <a:lstStyle>
            <a:lvl1pPr indent="0">
              <a:buNone/>
              <a:tabLst>
                <a:tab algn="l" pos="0"/>
                <a:tab algn="l" pos="919080"/>
                <a:tab algn="l" pos="1838160"/>
                <a:tab algn="l" pos="2757600"/>
                <a:tab algn="l" pos="3676680"/>
                <a:tab algn="l" pos="4595760"/>
                <a:tab algn="l" pos="5514840"/>
                <a:tab algn="l" pos="6434280"/>
                <a:tab algn="l" pos="7353360"/>
                <a:tab algn="l" pos="8272440"/>
                <a:tab algn="l" pos="9191520"/>
                <a:tab algn="l" pos="10110960"/>
              </a:tabLst>
              <a:defRPr b="0" lang="en-US" sz="1200" strike="noStrike" u="none">
                <a:solidFill>
                  <a:srgbClr val="000000"/>
                </a:solidFill>
                <a:effectLst/>
                <a:uFillTx/>
                <a:latin typeface="Times New Roman"/>
              </a:defRPr>
            </a:lvl1pPr>
          </a:lstStyle>
          <a:p>
            <a:pPr indent="0">
              <a:buNone/>
              <a:tabLst>
                <a:tab algn="l" pos="0"/>
                <a:tab algn="l" pos="919080"/>
                <a:tab algn="l" pos="1838160"/>
                <a:tab algn="l" pos="2757600"/>
                <a:tab algn="l" pos="3676680"/>
                <a:tab algn="l" pos="4595760"/>
                <a:tab algn="l" pos="5514840"/>
                <a:tab algn="l" pos="6434280"/>
                <a:tab algn="l" pos="7353360"/>
                <a:tab algn="l" pos="8272440"/>
                <a:tab algn="l" pos="9191520"/>
                <a:tab algn="l" pos="1011096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5" name="PlaceHolder 6"/>
          <p:cNvSpPr>
            <a:spLocks noGrp="1"/>
          </p:cNvSpPr>
          <p:nvPr>
            <p:ph type="sldNum" idx="4"/>
          </p:nvPr>
        </p:nvSpPr>
        <p:spPr>
          <a:xfrm>
            <a:off x="3965040" y="8816760"/>
            <a:ext cx="3032280" cy="463320"/>
          </a:xfrm>
          <a:prstGeom prst="rect">
            <a:avLst/>
          </a:prstGeom>
          <a:noFill/>
          <a:ln w="0">
            <a:noFill/>
          </a:ln>
        </p:spPr>
        <p:txBody>
          <a:bodyPr lIns="90000" rIns="90000" tIns="46800" bIns="46800" anchor="b">
            <a:noAutofit/>
          </a:bodyPr>
          <a:lstStyle>
            <a:lvl1pPr indent="0" algn="r">
              <a:buNone/>
              <a:tabLst>
                <a:tab algn="l" pos="0"/>
                <a:tab algn="l" pos="919080"/>
                <a:tab algn="l" pos="1838160"/>
                <a:tab algn="l" pos="2757600"/>
                <a:tab algn="l" pos="3676680"/>
                <a:tab algn="l" pos="4595760"/>
                <a:tab algn="l" pos="5514840"/>
                <a:tab algn="l" pos="6434280"/>
                <a:tab algn="l" pos="7353360"/>
                <a:tab algn="l" pos="8272440"/>
                <a:tab algn="l" pos="9191520"/>
                <a:tab algn="l" pos="10110960"/>
              </a:tabLst>
              <a:defRPr b="0" lang="en-US" sz="1200" strike="noStrike" u="none">
                <a:solidFill>
                  <a:srgbClr val="000000"/>
                </a:solidFill>
                <a:effectLst/>
                <a:uFillTx/>
                <a:latin typeface="Times New Roman"/>
              </a:defRPr>
            </a:lvl1pPr>
          </a:lstStyle>
          <a:p>
            <a:pPr indent="0" algn="r">
              <a:buNone/>
              <a:tabLst>
                <a:tab algn="l" pos="0"/>
                <a:tab algn="l" pos="919080"/>
                <a:tab algn="l" pos="1838160"/>
                <a:tab algn="l" pos="2757600"/>
                <a:tab algn="l" pos="3676680"/>
                <a:tab algn="l" pos="4595760"/>
                <a:tab algn="l" pos="5514840"/>
                <a:tab algn="l" pos="6434280"/>
                <a:tab algn="l" pos="7353360"/>
                <a:tab algn="l" pos="8272440"/>
                <a:tab algn="l" pos="9191520"/>
                <a:tab algn="l" pos="10110960"/>
              </a:tabLst>
            </a:pPr>
            <a:fld id="{394E69D4-5FA3-46D4-8410-888FDBF2E453}"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7" name=""/>
          <p:cNvSpPr txBox="1"/>
          <p:nvPr/>
        </p:nvSpPr>
        <p:spPr>
          <a:xfrm>
            <a:off x="3965040" y="8816760"/>
            <a:ext cx="3032280" cy="463320"/>
          </a:xfrm>
          <a:prstGeom prst="rect">
            <a:avLst/>
          </a:prstGeom>
          <a:noFill/>
          <a:ln w="0">
            <a:noFill/>
          </a:ln>
        </p:spPr>
        <p:txBody>
          <a:bodyPr lIns="90000" rIns="90000" tIns="46800" bIns="46800" anchor="b">
            <a:noAutofit/>
          </a:bodyPr>
          <a:p>
            <a:pPr algn="r">
              <a:tabLst>
                <a:tab algn="l" pos="0"/>
                <a:tab algn="l" pos="919080"/>
                <a:tab algn="l" pos="1838160"/>
                <a:tab algn="l" pos="2757600"/>
                <a:tab algn="l" pos="3676680"/>
                <a:tab algn="l" pos="4595760"/>
                <a:tab algn="l" pos="5514840"/>
                <a:tab algn="l" pos="6434280"/>
                <a:tab algn="l" pos="7353360"/>
                <a:tab algn="l" pos="8272440"/>
                <a:tab algn="l" pos="9191520"/>
                <a:tab algn="l" pos="10110960"/>
              </a:tabLst>
            </a:pPr>
            <a:fld id="{E83A695A-18DA-453B-AA4D-006169CBA683}"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58" name=""/>
          <p:cNvSpPr txBox="1"/>
          <p:nvPr/>
        </p:nvSpPr>
        <p:spPr>
          <a:xfrm>
            <a:off x="1440" y="8816760"/>
            <a:ext cx="3029040" cy="463320"/>
          </a:xfrm>
          <a:prstGeom prst="rect">
            <a:avLst/>
          </a:prstGeom>
          <a:noFill/>
          <a:ln w="0">
            <a:noFill/>
          </a:ln>
        </p:spPr>
        <p:txBody>
          <a:bodyPr lIns="90000" rIns="90000" tIns="46800" bIns="46800" anchor="b">
            <a:noAutofit/>
          </a:bodyPr>
          <a:p>
            <a:pPr>
              <a:tabLst>
                <a:tab algn="l" pos="0"/>
                <a:tab algn="l" pos="919080"/>
                <a:tab algn="l" pos="1838160"/>
                <a:tab algn="l" pos="2757600"/>
                <a:tab algn="l" pos="3676680"/>
                <a:tab algn="l" pos="4595760"/>
                <a:tab algn="l" pos="5514840"/>
                <a:tab algn="l" pos="6434280"/>
                <a:tab algn="l" pos="7353360"/>
                <a:tab algn="l" pos="8272440"/>
                <a:tab algn="l" pos="9191520"/>
                <a:tab algn="l" pos="1011096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59" name=""/>
          <p:cNvSpPr txBox="1"/>
          <p:nvPr/>
        </p:nvSpPr>
        <p:spPr>
          <a:xfrm>
            <a:off x="1440" y="0"/>
            <a:ext cx="3029040" cy="466560"/>
          </a:xfrm>
          <a:prstGeom prst="rect">
            <a:avLst/>
          </a:prstGeom>
          <a:noFill/>
          <a:ln w="0">
            <a:noFill/>
          </a:ln>
        </p:spPr>
        <p:txBody>
          <a:bodyPr lIns="90000" rIns="90000" tIns="46800" bIns="46800" anchor="t">
            <a:noAutofit/>
          </a:bodyPr>
          <a:p>
            <a:pPr>
              <a:tabLst>
                <a:tab algn="l" pos="0"/>
                <a:tab algn="l" pos="919080"/>
                <a:tab algn="l" pos="1838160"/>
                <a:tab algn="l" pos="2757600"/>
                <a:tab algn="l" pos="3676680"/>
                <a:tab algn="l" pos="4595760"/>
                <a:tab algn="l" pos="5514840"/>
                <a:tab algn="l" pos="6434280"/>
                <a:tab algn="l" pos="7353360"/>
                <a:tab algn="l" pos="8272440"/>
                <a:tab algn="l" pos="9191520"/>
                <a:tab algn="l" pos="1011096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60" name=""/>
          <p:cNvSpPr txBox="1"/>
          <p:nvPr/>
        </p:nvSpPr>
        <p:spPr>
          <a:xfrm>
            <a:off x="3965040" y="0"/>
            <a:ext cx="3032280" cy="466560"/>
          </a:xfrm>
          <a:prstGeom prst="rect">
            <a:avLst/>
          </a:prstGeom>
          <a:noFill/>
          <a:ln w="0">
            <a:noFill/>
          </a:ln>
        </p:spPr>
        <p:txBody>
          <a:bodyPr lIns="90000" rIns="90000" tIns="46800" bIns="46800" anchor="t">
            <a:noAutofit/>
          </a:bodyPr>
          <a:p>
            <a:pPr algn="r">
              <a:tabLst>
                <a:tab algn="l" pos="0"/>
                <a:tab algn="l" pos="919080"/>
                <a:tab algn="l" pos="1838160"/>
                <a:tab algn="l" pos="2757600"/>
                <a:tab algn="l" pos="3676680"/>
                <a:tab algn="l" pos="4595760"/>
                <a:tab algn="l" pos="5514840"/>
                <a:tab algn="l" pos="6434280"/>
                <a:tab algn="l" pos="7353360"/>
                <a:tab algn="l" pos="8272440"/>
                <a:tab algn="l" pos="9191520"/>
                <a:tab algn="l" pos="1011096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61" name=""/>
          <p:cNvSpPr/>
          <p:nvPr/>
        </p:nvSpPr>
        <p:spPr>
          <a:xfrm>
            <a:off x="3963960" y="1440"/>
            <a:ext cx="3032280" cy="46368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2" name=""/>
          <p:cNvSpPr/>
          <p:nvPr/>
        </p:nvSpPr>
        <p:spPr>
          <a:xfrm>
            <a:off x="3963960" y="8813880"/>
            <a:ext cx="3032280" cy="463320"/>
          </a:xfrm>
          <a:prstGeom prst="rect">
            <a:avLst/>
          </a:prstGeom>
          <a:noFill/>
          <a:ln w="0">
            <a:noFill/>
          </a:ln>
        </p:spPr>
        <p:style>
          <a:lnRef idx="0"/>
          <a:fillRef idx="0"/>
          <a:effectRef idx="0"/>
          <a:fontRef idx="minor"/>
        </p:style>
        <p:txBody>
          <a:bodyPr lIns="19440" rIns="19440" tIns="0" bIns="0" anchor="b">
            <a:noAutofit/>
          </a:bodyPr>
          <a:p>
            <a:pPr algn="r">
              <a:tabLst>
                <a:tab algn="l" pos="0"/>
                <a:tab algn="l" pos="1030320"/>
                <a:tab algn="l" pos="2060640"/>
                <a:tab algn="l" pos="3090960"/>
                <a:tab algn="l" pos="4121280"/>
                <a:tab algn="l" pos="5151600"/>
                <a:tab algn="l" pos="6181560"/>
                <a:tab algn="l" pos="7211880"/>
                <a:tab algn="l" pos="8242200"/>
                <a:tab algn="l" pos="9272520"/>
                <a:tab algn="l" pos="10302840"/>
              </a:tabLst>
            </a:pPr>
            <a:r>
              <a:rPr b="0" i="1" lang="en-US" sz="1000" strike="noStrike" u="none">
                <a:solidFill>
                  <a:srgbClr val="000000"/>
                </a:solidFill>
                <a:effectLst/>
                <a:uFillTx/>
                <a:latin typeface="Times New Roman"/>
              </a:rPr>
              <a:t>1</a:t>
            </a:r>
            <a:endParaRPr b="0" lang="en-US" sz="1000" strike="noStrike" u="none">
              <a:solidFill>
                <a:srgbClr val="000000"/>
              </a:solidFill>
              <a:effectLst/>
              <a:uFillTx/>
              <a:latin typeface="Times New Roman"/>
            </a:endParaRPr>
          </a:p>
        </p:txBody>
      </p:sp>
      <p:sp>
        <p:nvSpPr>
          <p:cNvPr id="63" name=""/>
          <p:cNvSpPr/>
          <p:nvPr/>
        </p:nvSpPr>
        <p:spPr>
          <a:xfrm>
            <a:off x="0" y="8813880"/>
            <a:ext cx="3029040" cy="46332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4" name=""/>
          <p:cNvSpPr/>
          <p:nvPr/>
        </p:nvSpPr>
        <p:spPr>
          <a:xfrm>
            <a:off x="0" y="1440"/>
            <a:ext cx="3029040" cy="46368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5" name=""/>
          <p:cNvSpPr/>
          <p:nvPr/>
        </p:nvSpPr>
        <p:spPr>
          <a:xfrm>
            <a:off x="3963960" y="0"/>
            <a:ext cx="3032280" cy="46044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6" name=""/>
          <p:cNvSpPr/>
          <p:nvPr/>
        </p:nvSpPr>
        <p:spPr>
          <a:xfrm>
            <a:off x="3963960" y="8815320"/>
            <a:ext cx="3032280" cy="463680"/>
          </a:xfrm>
          <a:prstGeom prst="rect">
            <a:avLst/>
          </a:prstGeom>
          <a:noFill/>
          <a:ln w="0">
            <a:noFill/>
          </a:ln>
        </p:spPr>
        <p:style>
          <a:lnRef idx="0"/>
          <a:fillRef idx="0"/>
          <a:effectRef idx="0"/>
          <a:fontRef idx="minor"/>
        </p:style>
        <p:txBody>
          <a:bodyPr lIns="19440" rIns="19440" tIns="0" bIns="0" anchor="b">
            <a:noAutofit/>
          </a:bodyPr>
          <a:p>
            <a:pPr algn="r">
              <a:tabLst>
                <a:tab algn="l" pos="0"/>
                <a:tab algn="l" pos="977760"/>
                <a:tab algn="l" pos="1955880"/>
                <a:tab algn="l" pos="2933640"/>
                <a:tab algn="l" pos="3911760"/>
                <a:tab algn="l" pos="4889520"/>
                <a:tab algn="l" pos="5867280"/>
                <a:tab algn="l" pos="6845400"/>
                <a:tab algn="l" pos="7823160"/>
                <a:tab algn="l" pos="8801280"/>
                <a:tab algn="l" pos="9779040"/>
                <a:tab algn="l" pos="10756800"/>
              </a:tabLst>
            </a:pPr>
            <a:r>
              <a:rPr b="0" i="1" lang="en-US" sz="1000" strike="noStrike" u="none">
                <a:solidFill>
                  <a:srgbClr val="000000"/>
                </a:solidFill>
                <a:effectLst/>
                <a:uFillTx/>
                <a:latin typeface="Times New Roman"/>
              </a:rPr>
              <a:t>1</a:t>
            </a:r>
            <a:endParaRPr b="0" lang="en-US" sz="1000" strike="noStrike" u="none">
              <a:solidFill>
                <a:srgbClr val="000000"/>
              </a:solidFill>
              <a:effectLst/>
              <a:uFillTx/>
              <a:latin typeface="Times New Roman"/>
            </a:endParaRPr>
          </a:p>
        </p:txBody>
      </p:sp>
      <p:sp>
        <p:nvSpPr>
          <p:cNvPr id="67" name=""/>
          <p:cNvSpPr/>
          <p:nvPr/>
        </p:nvSpPr>
        <p:spPr>
          <a:xfrm>
            <a:off x="0" y="8815320"/>
            <a:ext cx="3027240" cy="46368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8" name=""/>
          <p:cNvSpPr/>
          <p:nvPr/>
        </p:nvSpPr>
        <p:spPr>
          <a:xfrm>
            <a:off x="0" y="0"/>
            <a:ext cx="3027240" cy="46044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9" name="PlaceHolder 1"/>
          <p:cNvSpPr>
            <a:spLocks noGrp="1"/>
          </p:cNvSpPr>
          <p:nvPr>
            <p:ph type="sldImg"/>
          </p:nvPr>
        </p:nvSpPr>
        <p:spPr>
          <a:xfrm>
            <a:off x="1030320" y="547560"/>
            <a:ext cx="4933800" cy="3700440"/>
          </a:xfrm>
          <a:prstGeom prst="rect">
            <a:avLst/>
          </a:prstGeom>
          <a:ln w="0">
            <a:noFill/>
          </a:ln>
        </p:spPr>
      </p:sp>
      <p:sp>
        <p:nvSpPr>
          <p:cNvPr id="70" name="PlaceHolder 2"/>
          <p:cNvSpPr>
            <a:spLocks noGrp="1"/>
          </p:cNvSpPr>
          <p:nvPr>
            <p:ph type="body"/>
          </p:nvPr>
        </p:nvSpPr>
        <p:spPr>
          <a:xfrm>
            <a:off x="926640" y="4405320"/>
            <a:ext cx="5133960" cy="41767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758880" y="328320"/>
            <a:ext cx="8153280" cy="609480"/>
          </a:xfrm>
          <a:prstGeom prst="rect">
            <a:avLst/>
          </a:prstGeom>
          <a:noFill/>
          <a:ln w="0">
            <a:noFill/>
          </a:ln>
        </p:spPr>
        <p:txBody>
          <a:bodyPr lIns="92160" rIns="92160" tIns="46080" bIns="46080" anchor="ctr">
            <a:sp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i="1" lang="en-US" sz="3200" strike="noStrike" u="none">
              <a:solidFill>
                <a:srgbClr val="000000"/>
              </a:solidFill>
              <a:effectLst/>
              <a:uFillTx/>
              <a:latin typeface="Book Antiqua"/>
            </a:endParaRPr>
          </a:p>
        </p:txBody>
      </p:sp>
      <p:sp>
        <p:nvSpPr>
          <p:cNvPr id="8" name="PlaceHolder 2"/>
          <p:cNvSpPr>
            <a:spLocks noGrp="1"/>
          </p:cNvSpPr>
          <p:nvPr>
            <p:ph/>
          </p:nvPr>
        </p:nvSpPr>
        <p:spPr>
          <a:xfrm>
            <a:off x="758520" y="1231560"/>
            <a:ext cx="7769160" cy="4854600"/>
          </a:xfrm>
          <a:prstGeom prst="rect">
            <a:avLst/>
          </a:prstGeom>
          <a:noFill/>
          <a:ln w="0">
            <a:noFill/>
          </a:ln>
        </p:spPr>
        <p:txBody>
          <a:bodyPr lIns="92160" rIns="92160" tIns="46080" bIns="4608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9ADF11D9-C04A-4048-BD3F-764468041D1D}"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sldNum" idx="1"/>
          </p:nvPr>
        </p:nvSpPr>
        <p:spPr/>
        <p:txBody>
          <a:bodyPr/>
          <a:p>
            <a:fld id="{A38C97E0-FC14-40C0-B9F6-DA903BD5F857}"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wmf"/><Relationship Id="rId3" Type="http://schemas.openxmlformats.org/officeDocument/2006/relationships/slideLayout" Target="../slideLayouts/slideLayout1.xml"/><Relationship Id="rId4"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
          <p:cNvSpPr/>
          <p:nvPr/>
        </p:nvSpPr>
        <p:spPr>
          <a:xfrm>
            <a:off x="704880" y="6396120"/>
            <a:ext cx="7805880" cy="198360"/>
          </a:xfrm>
          <a:prstGeom prst="rect">
            <a:avLst/>
          </a:prstGeom>
          <a:gradFill rotWithShape="0">
            <a:gsLst>
              <a:gs pos="0">
                <a:srgbClr val="0d0056"/>
              </a:gs>
              <a:gs pos="100000">
                <a:srgbClr val="1b02ae"/>
              </a:gs>
            </a:gsLst>
            <a:lin ang="5400000"/>
          </a:gradFill>
          <a:ln w="0">
            <a:noFill/>
          </a:ln>
          <a:effectLst>
            <a:outerShdw dist="71785" dir="2700000"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 name="PlaceHolder 1"/>
          <p:cNvSpPr>
            <a:spLocks noGrp="1"/>
          </p:cNvSpPr>
          <p:nvPr>
            <p:ph type="title"/>
          </p:nvPr>
        </p:nvSpPr>
        <p:spPr>
          <a:xfrm>
            <a:off x="758880" y="328320"/>
            <a:ext cx="8153280" cy="609480"/>
          </a:xfrm>
          <a:prstGeom prst="rect">
            <a:avLst/>
          </a:prstGeom>
          <a:noFill/>
          <a:ln w="0">
            <a:noFill/>
          </a:ln>
        </p:spPr>
        <p:txBody>
          <a:bodyPr lIns="92160" rIns="92160" tIns="46080" bIns="4608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00"/>
                </a:solidFill>
                <a:effectLst/>
                <a:uFillTx/>
                <a:latin typeface="Book Antiqua"/>
              </a:rPr>
              <a:t>Click to edit the title text format</a:t>
            </a:r>
            <a:endParaRPr b="1" i="1" lang="en-US" sz="3200" strike="noStrike" u="none">
              <a:solidFill>
                <a:srgbClr val="000000"/>
              </a:solidFill>
              <a:effectLst/>
              <a:uFillTx/>
              <a:latin typeface="Book Antiqua"/>
            </a:endParaRPr>
          </a:p>
        </p:txBody>
      </p:sp>
      <p:sp>
        <p:nvSpPr>
          <p:cNvPr id="2" name="PlaceHolder 2"/>
          <p:cNvSpPr>
            <a:spLocks noGrp="1"/>
          </p:cNvSpPr>
          <p:nvPr>
            <p:ph type="body"/>
          </p:nvPr>
        </p:nvSpPr>
        <p:spPr>
          <a:xfrm>
            <a:off x="758520" y="1231560"/>
            <a:ext cx="7769160" cy="4854600"/>
          </a:xfrm>
          <a:prstGeom prst="rect">
            <a:avLst/>
          </a:prstGeom>
          <a:noFill/>
          <a:ln w="0">
            <a:noFill/>
          </a:ln>
        </p:spPr>
        <p:txBody>
          <a:bodyPr lIns="92160" rIns="92160" tIns="46080" bIns="46080" anchor="t">
            <a:normAutofit/>
          </a:bodyPr>
          <a:p>
            <a:pPr marL="343080" indent="-343080">
              <a:spcBef>
                <a:spcPts val="60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Book Antiqua"/>
              </a:rPr>
              <a:t>Click to edit the outline text format</a:t>
            </a:r>
            <a:endParaRPr b="0" lang="en-US" sz="2400" strike="noStrike" u="none">
              <a:solidFill>
                <a:srgbClr val="000000"/>
              </a:solidFill>
              <a:effectLst/>
              <a:uFillTx/>
              <a:latin typeface="Book Antiqua"/>
            </a:endParaRPr>
          </a:p>
          <a:p>
            <a:pPr lvl="1" marL="743040" indent="-285840">
              <a:spcBef>
                <a:spcPts val="60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Book Antiqua"/>
              </a:rPr>
              <a:t>Second Outline Level</a:t>
            </a:r>
            <a:endParaRPr b="0" lang="en-US" sz="2400" strike="noStrike" u="none">
              <a:solidFill>
                <a:srgbClr val="000000"/>
              </a:solidFill>
              <a:effectLst/>
              <a:uFillTx/>
              <a:latin typeface="Book Antiqua"/>
            </a:endParaRPr>
          </a:p>
          <a:p>
            <a:pPr lvl="2" marL="1143000" indent="-228600">
              <a:spcBef>
                <a:spcPts val="60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Book Antiqua"/>
              </a:rPr>
              <a:t>Third Outline Level</a:t>
            </a:r>
            <a:endParaRPr b="0" lang="en-US" sz="2400" strike="noStrike" u="none">
              <a:solidFill>
                <a:srgbClr val="000000"/>
              </a:solidFill>
              <a:effectLst/>
              <a:uFillTx/>
              <a:latin typeface="Book Antiqua"/>
            </a:endParaRPr>
          </a:p>
          <a:p>
            <a:pPr lvl="3" marL="1600200" indent="-228600">
              <a:spcBef>
                <a:spcPts val="60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Book Antiqua"/>
              </a:rPr>
              <a:t>Fourth Outline Level</a:t>
            </a:r>
            <a:endParaRPr b="0" lang="en-US" sz="2400" strike="noStrike" u="none">
              <a:solidFill>
                <a:srgbClr val="000000"/>
              </a:solidFill>
              <a:effectLst/>
              <a:uFillTx/>
              <a:latin typeface="Book Antiqua"/>
            </a:endParaRPr>
          </a:p>
          <a:p>
            <a:pPr lvl="4" marL="2057400" indent="-228600">
              <a:spcBef>
                <a:spcPts val="60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Book Antiqua"/>
              </a:rPr>
              <a:t>Fifth Outline Level</a:t>
            </a:r>
            <a:endParaRPr b="0" lang="en-US" sz="2400" strike="noStrike" u="none">
              <a:solidFill>
                <a:srgbClr val="000000"/>
              </a:solidFill>
              <a:effectLst/>
              <a:uFillTx/>
              <a:latin typeface="Book Antiqua"/>
            </a:endParaRPr>
          </a:p>
          <a:p>
            <a:pPr lvl="5" marL="2057400" indent="-228600">
              <a:spcBef>
                <a:spcPts val="60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Book Antiqua"/>
              </a:rPr>
              <a:t>Sixth Outline Level</a:t>
            </a:r>
            <a:endParaRPr b="0" lang="en-US" sz="2400" strike="noStrike" u="none">
              <a:solidFill>
                <a:srgbClr val="000000"/>
              </a:solidFill>
              <a:effectLst/>
              <a:uFillTx/>
              <a:latin typeface="Book Antiqua"/>
            </a:endParaRPr>
          </a:p>
          <a:p>
            <a:pPr lvl="6" marL="2057400" indent="-228600">
              <a:spcBef>
                <a:spcPts val="60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Book Antiqua"/>
              </a:rPr>
              <a:t>Seventh Outline Level</a:t>
            </a:r>
            <a:endParaRPr b="0" lang="en-US" sz="2400" strike="noStrike" u="none">
              <a:solidFill>
                <a:srgbClr val="000000"/>
              </a:solidFill>
              <a:effectLst/>
              <a:uFillTx/>
              <a:latin typeface="Book Antiqua"/>
            </a:endParaRPr>
          </a:p>
        </p:txBody>
      </p:sp>
      <p:sp>
        <p:nvSpPr>
          <p:cNvPr id="3" name="PlaceHolder 3"/>
          <p:cNvSpPr>
            <a:spLocks noGrp="1"/>
          </p:cNvSpPr>
          <p:nvPr>
            <p:ph type="sldNum" idx="1"/>
          </p:nvPr>
        </p:nvSpPr>
        <p:spPr>
          <a:xfrm>
            <a:off x="3157560" y="6613200"/>
            <a:ext cx="3362400" cy="244440"/>
          </a:xfrm>
          <a:prstGeom prst="rect">
            <a:avLst/>
          </a:prstGeom>
          <a:noFill/>
          <a:ln w="0">
            <a:noFill/>
          </a:ln>
        </p:spPr>
        <p:txBody>
          <a:bodyPr lIns="92160" rIns="92160" tIns="46080" bIns="46080" anchor="t">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SLIDE </a:t>
            </a:r>
            <a:fld id="{922DEE6E-A26F-4FAE-AB90-ADD04A9BB37D}" type="slidenum">
              <a:rPr b="0" lang="en-US" sz="1000" strike="noStrike" u="none">
                <a:solidFill>
                  <a:srgbClr val="000000"/>
                </a:solidFill>
                <a:effectLst/>
                <a:uFillTx/>
                <a:latin typeface="Arial"/>
              </a:rPr>
              <a:t>&lt;number&gt;</a:t>
            </a:fld>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pic>
        <p:nvPicPr>
          <p:cNvPr id="4" name="" descr=""/>
          <p:cNvPicPr/>
          <p:nvPr/>
        </p:nvPicPr>
        <p:blipFill>
          <a:blip r:embed="rId2"/>
          <a:stretch/>
        </p:blipFill>
        <p:spPr>
          <a:xfrm>
            <a:off x="190440" y="57240"/>
            <a:ext cx="1625760" cy="1603440"/>
          </a:xfrm>
          <a:prstGeom prst="rect">
            <a:avLst/>
          </a:prstGeom>
          <a:noFill/>
          <a:ln w="0">
            <a:noFill/>
          </a:ln>
        </p:spPr>
      </p:pic>
      <p:sp>
        <p:nvSpPr>
          <p:cNvPr id="5" name=""/>
          <p:cNvSpPr/>
          <p:nvPr/>
        </p:nvSpPr>
        <p:spPr>
          <a:xfrm>
            <a:off x="755640" y="824040"/>
            <a:ext cx="8177400" cy="176040"/>
          </a:xfrm>
          <a:prstGeom prst="rect">
            <a:avLst/>
          </a:prstGeom>
          <a:gradFill rotWithShape="0">
            <a:gsLst>
              <a:gs pos="0">
                <a:srgbClr val="0d0056"/>
              </a:gs>
              <a:gs pos="100000">
                <a:srgbClr val="1b02ae"/>
              </a:gs>
            </a:gsLst>
            <a:lin ang="5400000"/>
          </a:gradFill>
          <a:ln w="0">
            <a:noFill/>
          </a:ln>
          <a:effectLst>
            <a:outerShdw dist="71785" dir="2700000"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 name=""/>
          <p:cNvSpPr/>
          <p:nvPr/>
        </p:nvSpPr>
        <p:spPr>
          <a:xfrm>
            <a:off x="1523880" y="1397160"/>
            <a:ext cx="6096240" cy="40636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Lst>
</p:sldMaster>
</file>

<file path=ppt/slides/_rels/slide1.xml.rels><?xml version="1.0" encoding="UTF-8"?>
<Relationships xmlns="http://schemas.openxmlformats.org/package/2006/relationships"><Relationship Id="rId1" Type="http://schemas.openxmlformats.org/officeDocument/2006/relationships/image" Target="../media/image2.wmf"/><Relationship Id="rId2" Type="http://schemas.openxmlformats.org/officeDocument/2006/relationships/slideLayout" Target="../slideLayouts/slideLayout2.xml"/><Relationship Id="rId3"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wmf"/><Relationship Id="rId3"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pic>
        <p:nvPicPr>
          <p:cNvPr id="16" name="" descr=""/>
          <p:cNvPicPr/>
          <p:nvPr/>
        </p:nvPicPr>
        <p:blipFill>
          <a:blip r:embed="rId1"/>
          <a:stretch/>
        </p:blipFill>
        <p:spPr>
          <a:xfrm>
            <a:off x="2901960" y="2022480"/>
            <a:ext cx="3217680" cy="3944880"/>
          </a:xfrm>
          <a:prstGeom prst="rect">
            <a:avLst/>
          </a:prstGeom>
          <a:noFill/>
          <a:ln w="0">
            <a:noFill/>
          </a:ln>
        </p:spPr>
      </p:pic>
      <p:sp>
        <p:nvSpPr>
          <p:cNvPr id="17" name=""/>
          <p:cNvSpPr/>
          <p:nvPr/>
        </p:nvSpPr>
        <p:spPr>
          <a:xfrm>
            <a:off x="1720800" y="190440"/>
            <a:ext cx="5699160" cy="0"/>
          </a:xfrm>
          <a:prstGeom prst="line">
            <a:avLst/>
          </a:prstGeom>
          <a:ln w="25560">
            <a:solidFill>
              <a:srgbClr val="3333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 name=""/>
          <p:cNvSpPr/>
          <p:nvPr/>
        </p:nvSpPr>
        <p:spPr>
          <a:xfrm>
            <a:off x="1650960" y="169920"/>
            <a:ext cx="120600" cy="1601640"/>
          </a:xfrm>
          <a:prstGeom prst="rect">
            <a:avLst/>
          </a:prstGeom>
          <a:gradFill rotWithShape="0">
            <a:gsLst>
              <a:gs pos="0">
                <a:srgbClr val="1d02cd"/>
              </a:gs>
              <a:gs pos="100000">
                <a:srgbClr val="14018e"/>
              </a:gs>
            </a:gsLst>
            <a:lin ang="10800000"/>
          </a:gradFill>
          <a:ln w="12600">
            <a:solidFill>
              <a:srgbClr val="000066"/>
            </a:solidFill>
            <a:miter/>
          </a:ln>
          <a:effectLst>
            <a:outerShdw dist="71785" dir="8100000"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19" name=""/>
          <p:cNvGrpSpPr/>
          <p:nvPr/>
        </p:nvGrpSpPr>
        <p:grpSpPr>
          <a:xfrm>
            <a:off x="230040" y="368280"/>
            <a:ext cx="873000" cy="867600"/>
            <a:chOff x="230040" y="368280"/>
            <a:chExt cx="873000" cy="867600"/>
          </a:xfrm>
        </p:grpSpPr>
        <p:grpSp>
          <p:nvGrpSpPr>
            <p:cNvPr id="20" name=""/>
            <p:cNvGrpSpPr/>
            <p:nvPr/>
          </p:nvGrpSpPr>
          <p:grpSpPr>
            <a:xfrm>
              <a:off x="230040" y="690840"/>
              <a:ext cx="873000" cy="545040"/>
              <a:chOff x="230040" y="690840"/>
              <a:chExt cx="873000" cy="545040"/>
            </a:xfrm>
          </p:grpSpPr>
          <p:sp>
            <p:nvSpPr>
              <p:cNvPr id="21" name=""/>
              <p:cNvSpPr/>
              <p:nvPr/>
            </p:nvSpPr>
            <p:spPr>
              <a:xfrm>
                <a:off x="230040" y="690840"/>
                <a:ext cx="176400" cy="174960"/>
              </a:xfrm>
              <a:custGeom>
                <a:avLst/>
                <a:gdLst/>
                <a:ahLst/>
                <a:rect l="l" t="t" r="r" b="b"/>
                <a:pathLst>
                  <a:path w="122" h="118">
                    <a:moveTo>
                      <a:pt x="0" y="74"/>
                    </a:moveTo>
                    <a:lnTo>
                      <a:pt x="77" y="0"/>
                    </a:lnTo>
                    <a:lnTo>
                      <a:pt x="121" y="41"/>
                    </a:lnTo>
                    <a:lnTo>
                      <a:pt x="106" y="55"/>
                    </a:lnTo>
                    <a:lnTo>
                      <a:pt x="79" y="30"/>
                    </a:lnTo>
                    <a:lnTo>
                      <a:pt x="65" y="44"/>
                    </a:lnTo>
                    <a:lnTo>
                      <a:pt x="91" y="69"/>
                    </a:lnTo>
                    <a:lnTo>
                      <a:pt x="76" y="83"/>
                    </a:lnTo>
                    <a:lnTo>
                      <a:pt x="49" y="57"/>
                    </a:lnTo>
                    <a:lnTo>
                      <a:pt x="31" y="75"/>
                    </a:lnTo>
                    <a:lnTo>
                      <a:pt x="57" y="102"/>
                    </a:lnTo>
                    <a:lnTo>
                      <a:pt x="43" y="117"/>
                    </a:lnTo>
                    <a:lnTo>
                      <a:pt x="0" y="74"/>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 name=""/>
              <p:cNvSpPr/>
              <p:nvPr/>
            </p:nvSpPr>
            <p:spPr>
              <a:xfrm>
                <a:off x="313560" y="775440"/>
                <a:ext cx="187920" cy="182880"/>
              </a:xfrm>
              <a:custGeom>
                <a:avLst/>
                <a:gdLst/>
                <a:ahLst/>
                <a:rect l="l" t="t" r="r" b="b"/>
                <a:pathLst>
                  <a:path w="130" h="123">
                    <a:moveTo>
                      <a:pt x="77" y="0"/>
                    </a:moveTo>
                    <a:lnTo>
                      <a:pt x="97" y="18"/>
                    </a:lnTo>
                    <a:lnTo>
                      <a:pt x="68" y="73"/>
                    </a:lnTo>
                    <a:lnTo>
                      <a:pt x="69" y="73"/>
                    </a:lnTo>
                    <a:lnTo>
                      <a:pt x="112" y="32"/>
                    </a:lnTo>
                    <a:lnTo>
                      <a:pt x="129" y="48"/>
                    </a:lnTo>
                    <a:lnTo>
                      <a:pt x="51" y="122"/>
                    </a:lnTo>
                    <a:lnTo>
                      <a:pt x="32" y="104"/>
                    </a:lnTo>
                    <a:lnTo>
                      <a:pt x="59" y="48"/>
                    </a:lnTo>
                    <a:lnTo>
                      <a:pt x="17" y="88"/>
                    </a:lnTo>
                    <a:lnTo>
                      <a:pt x="0" y="73"/>
                    </a:lnTo>
                    <a:lnTo>
                      <a:pt x="77"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 name=""/>
              <p:cNvSpPr/>
              <p:nvPr/>
            </p:nvSpPr>
            <p:spPr>
              <a:xfrm>
                <a:off x="592560" y="1051920"/>
                <a:ext cx="186480" cy="183960"/>
              </a:xfrm>
              <a:custGeom>
                <a:avLst/>
                <a:gdLst/>
                <a:ahLst/>
                <a:rect l="l" t="t" r="r" b="b"/>
                <a:pathLst>
                  <a:path w="129" h="124">
                    <a:moveTo>
                      <a:pt x="77" y="0"/>
                    </a:moveTo>
                    <a:lnTo>
                      <a:pt x="96" y="18"/>
                    </a:lnTo>
                    <a:lnTo>
                      <a:pt x="68" y="75"/>
                    </a:lnTo>
                    <a:lnTo>
                      <a:pt x="111" y="33"/>
                    </a:lnTo>
                    <a:lnTo>
                      <a:pt x="128" y="48"/>
                    </a:lnTo>
                    <a:lnTo>
                      <a:pt x="50" y="123"/>
                    </a:lnTo>
                    <a:lnTo>
                      <a:pt x="32" y="106"/>
                    </a:lnTo>
                    <a:lnTo>
                      <a:pt x="60" y="48"/>
                    </a:lnTo>
                    <a:lnTo>
                      <a:pt x="15" y="90"/>
                    </a:lnTo>
                    <a:lnTo>
                      <a:pt x="0" y="74"/>
                    </a:lnTo>
                    <a:lnTo>
                      <a:pt x="77" y="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 name=""/>
              <p:cNvSpPr/>
              <p:nvPr/>
            </p:nvSpPr>
            <p:spPr>
              <a:xfrm>
                <a:off x="520560" y="979200"/>
                <a:ext cx="27360" cy="29520"/>
              </a:xfrm>
              <a:custGeom>
                <a:avLst/>
                <a:gdLst/>
                <a:ahLst/>
                <a:rect l="l" t="t" r="r" b="b"/>
                <a:pathLst>
                  <a:path w="19" h="20">
                    <a:moveTo>
                      <a:pt x="0" y="0"/>
                    </a:moveTo>
                    <a:lnTo>
                      <a:pt x="0" y="19"/>
                    </a:lnTo>
                    <a:lnTo>
                      <a:pt x="2" y="18"/>
                    </a:lnTo>
                    <a:lnTo>
                      <a:pt x="18" y="11"/>
                    </a:lnTo>
                    <a:lnTo>
                      <a:pt x="15" y="4"/>
                    </a:lnTo>
                    <a:lnTo>
                      <a:pt x="0" y="0"/>
                    </a:lnTo>
                  </a:path>
                </a:pathLst>
              </a:custGeom>
              <a:solidFill>
                <a:srgbClr val="1c77ff"/>
              </a:solidFill>
              <a:ln w="0">
                <a:noFill/>
              </a:ln>
            </p:spPr>
            <p:style>
              <a:lnRef idx="0"/>
              <a:fillRef idx="0"/>
              <a:effectRef idx="0"/>
              <a:fontRef idx="minor"/>
            </p:style>
            <p:txBody>
              <a:bodyPr lIns="90000" rIns="90000" tIns="-17280" bIns="-17280" anchor="t">
                <a:noAutofit/>
              </a:bodyPr>
              <a:p>
                <a:endParaRPr b="0" lang="en-US" sz="2400" strike="noStrike" u="none">
                  <a:solidFill>
                    <a:srgbClr val="000000"/>
                  </a:solidFill>
                  <a:effectLst/>
                  <a:uFillTx/>
                  <a:latin typeface="Times New Roman"/>
                </a:endParaRPr>
              </a:p>
            </p:txBody>
          </p:sp>
          <p:sp>
            <p:nvSpPr>
              <p:cNvPr id="25" name=""/>
              <p:cNvSpPr/>
              <p:nvPr/>
            </p:nvSpPr>
            <p:spPr>
              <a:xfrm>
                <a:off x="520560" y="873720"/>
                <a:ext cx="57600" cy="109800"/>
              </a:xfrm>
              <a:custGeom>
                <a:avLst/>
                <a:gdLst/>
                <a:ahLst/>
                <a:rect l="l" t="t" r="r" b="b"/>
                <a:pathLst>
                  <a:path w="40" h="74">
                    <a:moveTo>
                      <a:pt x="0" y="53"/>
                    </a:moveTo>
                    <a:lnTo>
                      <a:pt x="0" y="69"/>
                    </a:lnTo>
                    <a:lnTo>
                      <a:pt x="3" y="71"/>
                    </a:lnTo>
                    <a:lnTo>
                      <a:pt x="7" y="72"/>
                    </a:lnTo>
                    <a:lnTo>
                      <a:pt x="11" y="73"/>
                    </a:lnTo>
                    <a:lnTo>
                      <a:pt x="14" y="72"/>
                    </a:lnTo>
                    <a:lnTo>
                      <a:pt x="22" y="69"/>
                    </a:lnTo>
                    <a:lnTo>
                      <a:pt x="30" y="62"/>
                    </a:lnTo>
                    <a:lnTo>
                      <a:pt x="34" y="57"/>
                    </a:lnTo>
                    <a:lnTo>
                      <a:pt x="38" y="51"/>
                    </a:lnTo>
                    <a:lnTo>
                      <a:pt x="39" y="44"/>
                    </a:lnTo>
                    <a:lnTo>
                      <a:pt x="37" y="39"/>
                    </a:lnTo>
                    <a:lnTo>
                      <a:pt x="34" y="34"/>
                    </a:lnTo>
                    <a:lnTo>
                      <a:pt x="30" y="27"/>
                    </a:lnTo>
                    <a:lnTo>
                      <a:pt x="18" y="15"/>
                    </a:lnTo>
                    <a:lnTo>
                      <a:pt x="1" y="0"/>
                    </a:lnTo>
                    <a:lnTo>
                      <a:pt x="0" y="1"/>
                    </a:lnTo>
                    <a:lnTo>
                      <a:pt x="0" y="33"/>
                    </a:lnTo>
                    <a:lnTo>
                      <a:pt x="6" y="26"/>
                    </a:lnTo>
                    <a:lnTo>
                      <a:pt x="11" y="33"/>
                    </a:lnTo>
                    <a:lnTo>
                      <a:pt x="13" y="38"/>
                    </a:lnTo>
                    <a:lnTo>
                      <a:pt x="13" y="43"/>
                    </a:lnTo>
                    <a:lnTo>
                      <a:pt x="9" y="49"/>
                    </a:lnTo>
                    <a:lnTo>
                      <a:pt x="3" y="53"/>
                    </a:lnTo>
                    <a:lnTo>
                      <a:pt x="0" y="53"/>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 name=""/>
              <p:cNvSpPr/>
              <p:nvPr/>
            </p:nvSpPr>
            <p:spPr>
              <a:xfrm>
                <a:off x="413640" y="875160"/>
                <a:ext cx="110880" cy="179640"/>
              </a:xfrm>
              <a:custGeom>
                <a:avLst/>
                <a:gdLst/>
                <a:ahLst/>
                <a:rect l="l" t="t" r="r" b="b"/>
                <a:pathLst>
                  <a:path w="77" h="121">
                    <a:moveTo>
                      <a:pt x="76" y="31"/>
                    </a:moveTo>
                    <a:lnTo>
                      <a:pt x="76" y="0"/>
                    </a:lnTo>
                    <a:lnTo>
                      <a:pt x="0" y="72"/>
                    </a:lnTo>
                    <a:lnTo>
                      <a:pt x="15" y="88"/>
                    </a:lnTo>
                    <a:lnTo>
                      <a:pt x="49" y="56"/>
                    </a:lnTo>
                    <a:lnTo>
                      <a:pt x="52" y="58"/>
                    </a:lnTo>
                    <a:lnTo>
                      <a:pt x="55" y="62"/>
                    </a:lnTo>
                    <a:lnTo>
                      <a:pt x="57" y="67"/>
                    </a:lnTo>
                    <a:lnTo>
                      <a:pt x="57" y="72"/>
                    </a:lnTo>
                    <a:lnTo>
                      <a:pt x="54" y="77"/>
                    </a:lnTo>
                    <a:lnTo>
                      <a:pt x="41" y="90"/>
                    </a:lnTo>
                    <a:lnTo>
                      <a:pt x="35" y="97"/>
                    </a:lnTo>
                    <a:lnTo>
                      <a:pt x="34" y="100"/>
                    </a:lnTo>
                    <a:lnTo>
                      <a:pt x="32" y="104"/>
                    </a:lnTo>
                    <a:lnTo>
                      <a:pt x="48" y="120"/>
                    </a:lnTo>
                    <a:lnTo>
                      <a:pt x="49" y="116"/>
                    </a:lnTo>
                    <a:lnTo>
                      <a:pt x="52" y="111"/>
                    </a:lnTo>
                    <a:lnTo>
                      <a:pt x="57" y="106"/>
                    </a:lnTo>
                    <a:lnTo>
                      <a:pt x="69" y="94"/>
                    </a:lnTo>
                    <a:lnTo>
                      <a:pt x="76" y="87"/>
                    </a:lnTo>
                    <a:lnTo>
                      <a:pt x="76" y="69"/>
                    </a:lnTo>
                    <a:lnTo>
                      <a:pt x="74" y="67"/>
                    </a:lnTo>
                    <a:lnTo>
                      <a:pt x="75" y="67"/>
                    </a:lnTo>
                    <a:lnTo>
                      <a:pt x="76" y="67"/>
                    </a:lnTo>
                    <a:lnTo>
                      <a:pt x="76" y="52"/>
                    </a:lnTo>
                    <a:lnTo>
                      <a:pt x="74" y="52"/>
                    </a:lnTo>
                    <a:lnTo>
                      <a:pt x="67" y="50"/>
                    </a:lnTo>
                    <a:lnTo>
                      <a:pt x="60" y="45"/>
                    </a:lnTo>
                    <a:lnTo>
                      <a:pt x="76" y="31"/>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 name=""/>
              <p:cNvSpPr/>
              <p:nvPr/>
            </p:nvSpPr>
            <p:spPr>
              <a:xfrm>
                <a:off x="590040" y="979200"/>
                <a:ext cx="77760" cy="141120"/>
              </a:xfrm>
              <a:custGeom>
                <a:avLst/>
                <a:gdLst/>
                <a:ahLst/>
                <a:rect l="l" t="t" r="r" b="b"/>
                <a:pathLst>
                  <a:path w="54" h="95">
                    <a:moveTo>
                      <a:pt x="0" y="63"/>
                    </a:moveTo>
                    <a:lnTo>
                      <a:pt x="0" y="94"/>
                    </a:lnTo>
                    <a:lnTo>
                      <a:pt x="7" y="88"/>
                    </a:lnTo>
                    <a:lnTo>
                      <a:pt x="41" y="56"/>
                    </a:lnTo>
                    <a:lnTo>
                      <a:pt x="46" y="49"/>
                    </a:lnTo>
                    <a:lnTo>
                      <a:pt x="51" y="43"/>
                    </a:lnTo>
                    <a:lnTo>
                      <a:pt x="52" y="36"/>
                    </a:lnTo>
                    <a:lnTo>
                      <a:pt x="53" y="30"/>
                    </a:lnTo>
                    <a:lnTo>
                      <a:pt x="51" y="25"/>
                    </a:lnTo>
                    <a:lnTo>
                      <a:pt x="48" y="19"/>
                    </a:lnTo>
                    <a:lnTo>
                      <a:pt x="41" y="10"/>
                    </a:lnTo>
                    <a:lnTo>
                      <a:pt x="31" y="3"/>
                    </a:lnTo>
                    <a:lnTo>
                      <a:pt x="25" y="1"/>
                    </a:lnTo>
                    <a:lnTo>
                      <a:pt x="20" y="0"/>
                    </a:lnTo>
                    <a:lnTo>
                      <a:pt x="13" y="0"/>
                    </a:lnTo>
                    <a:lnTo>
                      <a:pt x="7" y="1"/>
                    </a:lnTo>
                    <a:lnTo>
                      <a:pt x="0" y="4"/>
                    </a:lnTo>
                    <a:lnTo>
                      <a:pt x="0" y="5"/>
                    </a:lnTo>
                    <a:lnTo>
                      <a:pt x="0" y="35"/>
                    </a:lnTo>
                    <a:lnTo>
                      <a:pt x="13" y="22"/>
                    </a:lnTo>
                    <a:lnTo>
                      <a:pt x="17" y="20"/>
                    </a:lnTo>
                    <a:lnTo>
                      <a:pt x="20" y="20"/>
                    </a:lnTo>
                    <a:lnTo>
                      <a:pt x="24" y="20"/>
                    </a:lnTo>
                    <a:lnTo>
                      <a:pt x="28" y="22"/>
                    </a:lnTo>
                    <a:lnTo>
                      <a:pt x="30" y="26"/>
                    </a:lnTo>
                    <a:lnTo>
                      <a:pt x="31" y="29"/>
                    </a:lnTo>
                    <a:lnTo>
                      <a:pt x="31" y="33"/>
                    </a:lnTo>
                    <a:lnTo>
                      <a:pt x="29" y="35"/>
                    </a:lnTo>
                    <a:lnTo>
                      <a:pt x="0" y="63"/>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 name=""/>
              <p:cNvSpPr/>
              <p:nvPr/>
            </p:nvSpPr>
            <p:spPr>
              <a:xfrm>
                <a:off x="519120" y="987840"/>
                <a:ext cx="73440" cy="139680"/>
              </a:xfrm>
              <a:custGeom>
                <a:avLst/>
                <a:gdLst/>
                <a:ahLst/>
                <a:rect l="l" t="t" r="r" b="b"/>
                <a:pathLst>
                  <a:path w="51" h="94">
                    <a:moveTo>
                      <a:pt x="50" y="30"/>
                    </a:moveTo>
                    <a:lnTo>
                      <a:pt x="50" y="0"/>
                    </a:lnTo>
                    <a:lnTo>
                      <a:pt x="42" y="5"/>
                    </a:lnTo>
                    <a:lnTo>
                      <a:pt x="10" y="37"/>
                    </a:lnTo>
                    <a:lnTo>
                      <a:pt x="4" y="43"/>
                    </a:lnTo>
                    <a:lnTo>
                      <a:pt x="1" y="50"/>
                    </a:lnTo>
                    <a:lnTo>
                      <a:pt x="0" y="56"/>
                    </a:lnTo>
                    <a:lnTo>
                      <a:pt x="0" y="62"/>
                    </a:lnTo>
                    <a:lnTo>
                      <a:pt x="0" y="68"/>
                    </a:lnTo>
                    <a:lnTo>
                      <a:pt x="3" y="73"/>
                    </a:lnTo>
                    <a:lnTo>
                      <a:pt x="10" y="81"/>
                    </a:lnTo>
                    <a:lnTo>
                      <a:pt x="19" y="89"/>
                    </a:lnTo>
                    <a:lnTo>
                      <a:pt x="24" y="91"/>
                    </a:lnTo>
                    <a:lnTo>
                      <a:pt x="30" y="93"/>
                    </a:lnTo>
                    <a:lnTo>
                      <a:pt x="37" y="92"/>
                    </a:lnTo>
                    <a:lnTo>
                      <a:pt x="42" y="91"/>
                    </a:lnTo>
                    <a:lnTo>
                      <a:pt x="50" y="87"/>
                    </a:lnTo>
                    <a:lnTo>
                      <a:pt x="50" y="57"/>
                    </a:lnTo>
                    <a:lnTo>
                      <a:pt x="35" y="70"/>
                    </a:lnTo>
                    <a:lnTo>
                      <a:pt x="33" y="72"/>
                    </a:lnTo>
                    <a:lnTo>
                      <a:pt x="30" y="72"/>
                    </a:lnTo>
                    <a:lnTo>
                      <a:pt x="25" y="72"/>
                    </a:lnTo>
                    <a:lnTo>
                      <a:pt x="22" y="70"/>
                    </a:lnTo>
                    <a:lnTo>
                      <a:pt x="20" y="67"/>
                    </a:lnTo>
                    <a:lnTo>
                      <a:pt x="20" y="62"/>
                    </a:lnTo>
                    <a:lnTo>
                      <a:pt x="20" y="59"/>
                    </a:lnTo>
                    <a:lnTo>
                      <a:pt x="22" y="57"/>
                    </a:lnTo>
                    <a:lnTo>
                      <a:pt x="50" y="30"/>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 name=""/>
              <p:cNvSpPr/>
              <p:nvPr/>
            </p:nvSpPr>
            <p:spPr>
              <a:xfrm>
                <a:off x="754560" y="690840"/>
                <a:ext cx="348480" cy="437040"/>
              </a:xfrm>
              <a:custGeom>
                <a:avLst/>
                <a:gdLst/>
                <a:ahLst/>
                <a:rect l="l" t="t" r="r" b="b"/>
                <a:pathLst>
                  <a:path w="241" h="294">
                    <a:moveTo>
                      <a:pt x="240" y="76"/>
                    </a:moveTo>
                    <a:lnTo>
                      <a:pt x="162" y="0"/>
                    </a:lnTo>
                    <a:lnTo>
                      <a:pt x="2" y="153"/>
                    </a:lnTo>
                    <a:lnTo>
                      <a:pt x="18" y="168"/>
                    </a:lnTo>
                    <a:lnTo>
                      <a:pt x="162" y="31"/>
                    </a:lnTo>
                    <a:lnTo>
                      <a:pt x="208" y="76"/>
                    </a:lnTo>
                    <a:lnTo>
                      <a:pt x="0" y="277"/>
                    </a:lnTo>
                    <a:lnTo>
                      <a:pt x="15" y="293"/>
                    </a:lnTo>
                    <a:lnTo>
                      <a:pt x="240" y="76"/>
                    </a:lnTo>
                  </a:path>
                </a:pathLst>
              </a:custGeom>
              <a:solidFill>
                <a:srgbClr val="1c77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30" name=""/>
            <p:cNvSpPr/>
            <p:nvPr/>
          </p:nvSpPr>
          <p:spPr>
            <a:xfrm>
              <a:off x="594360" y="528480"/>
              <a:ext cx="348480" cy="438480"/>
            </a:xfrm>
            <a:custGeom>
              <a:avLst/>
              <a:gdLst/>
              <a:ahLst/>
              <a:rect l="l" t="t" r="r" b="b"/>
              <a:pathLst>
                <a:path w="241" h="295">
                  <a:moveTo>
                    <a:pt x="128" y="278"/>
                  </a:moveTo>
                  <a:lnTo>
                    <a:pt x="79" y="231"/>
                  </a:lnTo>
                  <a:lnTo>
                    <a:pt x="240" y="76"/>
                  </a:lnTo>
                  <a:lnTo>
                    <a:pt x="160" y="0"/>
                  </a:lnTo>
                  <a:lnTo>
                    <a:pt x="0" y="154"/>
                  </a:lnTo>
                  <a:lnTo>
                    <a:pt x="15" y="170"/>
                  </a:lnTo>
                  <a:lnTo>
                    <a:pt x="160" y="31"/>
                  </a:lnTo>
                  <a:lnTo>
                    <a:pt x="207" y="76"/>
                  </a:lnTo>
                  <a:lnTo>
                    <a:pt x="46" y="231"/>
                  </a:lnTo>
                  <a:lnTo>
                    <a:pt x="111" y="294"/>
                  </a:lnTo>
                  <a:lnTo>
                    <a:pt x="128" y="278"/>
                  </a:lnTo>
                </a:path>
              </a:pathLst>
            </a:custGeom>
            <a:solidFill>
              <a:srgbClr val="66ff6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 name=""/>
            <p:cNvSpPr/>
            <p:nvPr/>
          </p:nvSpPr>
          <p:spPr>
            <a:xfrm>
              <a:off x="340920" y="368280"/>
              <a:ext cx="441000" cy="437040"/>
            </a:xfrm>
            <a:custGeom>
              <a:avLst/>
              <a:gdLst/>
              <a:ahLst/>
              <a:rect l="l" t="t" r="r" b="b"/>
              <a:pathLst>
                <a:path w="305" h="294">
                  <a:moveTo>
                    <a:pt x="193" y="277"/>
                  </a:moveTo>
                  <a:lnTo>
                    <a:pt x="143" y="230"/>
                  </a:lnTo>
                  <a:lnTo>
                    <a:pt x="304" y="76"/>
                  </a:lnTo>
                  <a:lnTo>
                    <a:pt x="225" y="0"/>
                  </a:lnTo>
                  <a:lnTo>
                    <a:pt x="0" y="217"/>
                  </a:lnTo>
                  <a:lnTo>
                    <a:pt x="15" y="232"/>
                  </a:lnTo>
                  <a:lnTo>
                    <a:pt x="225" y="31"/>
                  </a:lnTo>
                  <a:lnTo>
                    <a:pt x="271" y="76"/>
                  </a:lnTo>
                  <a:lnTo>
                    <a:pt x="111" y="230"/>
                  </a:lnTo>
                  <a:lnTo>
                    <a:pt x="176" y="293"/>
                  </a:lnTo>
                  <a:lnTo>
                    <a:pt x="193" y="277"/>
                  </a:lnTo>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32" name=""/>
          <p:cNvSpPr/>
          <p:nvPr/>
        </p:nvSpPr>
        <p:spPr>
          <a:xfrm>
            <a:off x="2360520" y="5915160"/>
            <a:ext cx="4264200" cy="301320"/>
          </a:xfrm>
          <a:prstGeom prst="rect">
            <a:avLst/>
          </a:prstGeom>
          <a:noFill/>
          <a:ln w="0">
            <a:noFill/>
          </a:ln>
        </p:spPr>
        <p:style>
          <a:lnRef idx="0"/>
          <a:fillRef idx="0"/>
          <a:effectRef idx="0"/>
          <a:fontRef idx="minor"/>
        </p:style>
        <p:txBody>
          <a:bodyPr lIns="89280" rIns="89280" tIns="43920" bIns="43920" anchor="t">
            <a:spAutoFit/>
          </a:bodyPr>
          <a:p>
            <a:pPr algn="ct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2400" strike="noStrike" u="none">
              <a:solidFill>
                <a:srgbClr val="000000"/>
              </a:solidFill>
              <a:effectLst/>
              <a:uFillTx/>
              <a:latin typeface="Times New Roman"/>
            </a:endParaRPr>
          </a:p>
        </p:txBody>
      </p:sp>
      <p:sp>
        <p:nvSpPr>
          <p:cNvPr id="33" name="PlaceHolder 1"/>
          <p:cNvSpPr>
            <a:spLocks noGrp="1"/>
          </p:cNvSpPr>
          <p:nvPr>
            <p:ph type="title"/>
          </p:nvPr>
        </p:nvSpPr>
        <p:spPr>
          <a:xfrm>
            <a:off x="1838160" y="428400"/>
            <a:ext cx="6848640" cy="95076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00"/>
                </a:solidFill>
                <a:effectLst/>
                <a:uFillTx/>
                <a:latin typeface="Book Antiqua"/>
              </a:rPr>
              <a:t>SAP-Financials Data Warehouse Project Update</a:t>
            </a:r>
            <a:endParaRPr b="1" i="1" lang="en-US" sz="3200" strike="noStrike" u="none">
              <a:solidFill>
                <a:srgbClr val="000000"/>
              </a:solidFill>
              <a:effectLst/>
              <a:uFillTx/>
              <a:latin typeface="Book Antiqua"/>
            </a:endParaRPr>
          </a:p>
        </p:txBody>
      </p:sp>
      <p:sp>
        <p:nvSpPr>
          <p:cNvPr id="3" name="PlaceHolder 2"/>
          <p:cNvSpPr>
            <a:spLocks noGrp="1"/>
          </p:cNvSpPr>
          <p:nvPr>
            <p:ph type="sldNum" idx="1"/>
          </p:nvPr>
        </p:nvSpPr>
        <p:spPr/>
        <p:txBody>
          <a:bodyPr/>
          <a:p>
            <a:fld id="{36F0D46E-4DF4-456F-866D-43CD6D697439}" type="slidenum">
              <a:t>1</a:t>
            </a:fld>
          </a:p>
        </p:txBody>
      </p:sp>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3" name="PlaceHolder 1"/>
          <p:cNvSpPr>
            <a:spLocks noGrp="1"/>
          </p:cNvSpPr>
          <p:nvPr>
            <p:ph type="title"/>
          </p:nvPr>
        </p:nvSpPr>
        <p:spPr>
          <a:xfrm>
            <a:off x="758880" y="328320"/>
            <a:ext cx="8153280" cy="609480"/>
          </a:xfrm>
          <a:prstGeom prst="rect">
            <a:avLst/>
          </a:prstGeom>
          <a:noFill/>
          <a:ln w="0">
            <a:noFill/>
          </a:ln>
        </p:spPr>
        <p:txBody>
          <a:bodyPr lIns="92160" rIns="92160" tIns="46080" bIns="4608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Book Antiqua"/>
              </a:rPr>
              <a:t>SAP-Financials Data Warehouse Project Update</a:t>
            </a:r>
            <a:endParaRPr b="1" i="1" lang="en-US" sz="2800" strike="noStrike" u="none">
              <a:solidFill>
                <a:srgbClr val="000000"/>
              </a:solidFill>
              <a:effectLst/>
              <a:uFillTx/>
              <a:latin typeface="Book Antiqua"/>
            </a:endParaRPr>
          </a:p>
        </p:txBody>
      </p:sp>
      <p:sp>
        <p:nvSpPr>
          <p:cNvPr id="54" name="PlaceHolder 2"/>
          <p:cNvSpPr>
            <a:spLocks noGrp="1"/>
          </p:cNvSpPr>
          <p:nvPr>
            <p:ph/>
          </p:nvPr>
        </p:nvSpPr>
        <p:spPr>
          <a:xfrm>
            <a:off x="758880" y="1231560"/>
            <a:ext cx="7867440" cy="4854600"/>
          </a:xfrm>
          <a:prstGeom prst="rect">
            <a:avLst/>
          </a:prstGeom>
          <a:noFill/>
          <a:ln w="0">
            <a:noFill/>
          </a:ln>
        </p:spPr>
        <p:txBody>
          <a:bodyPr lIns="92160" rIns="92160" tIns="46080" bIns="46080" anchor="t">
            <a:normAutofit/>
          </a:bodyPr>
          <a:p>
            <a:pPr marL="343080" indent="-343080">
              <a:lnSpc>
                <a:spcPct val="100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Software Costs: (July, 2000) </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	</a:t>
            </a:r>
            <a:r>
              <a:rPr b="0" lang="en-US" sz="800" strike="noStrike" u="none">
                <a:solidFill>
                  <a:srgbClr val="000000"/>
                </a:solidFill>
                <a:effectLst/>
                <a:uFillTx/>
                <a:latin typeface="Book Antiqua"/>
              </a:rPr>
              <a:t>	</a:t>
            </a:r>
            <a:r>
              <a:rPr b="0" lang="en-US" sz="800" strike="noStrike" u="none">
                <a:solidFill>
                  <a:srgbClr val="000000"/>
                </a:solidFill>
                <a:effectLst/>
                <a:uFillTx/>
                <a:latin typeface="Book Antiqua"/>
              </a:rPr>
              <a:t>	</a:t>
            </a:r>
            <a:r>
              <a:rPr b="0" lang="en-US" sz="800" strike="noStrike" u="none">
                <a:solidFill>
                  <a:srgbClr val="000000"/>
                </a:solidFill>
                <a:effectLst/>
                <a:uFillTx/>
                <a:latin typeface="Book Antiqua"/>
              </a:rPr>
              <a:t>	</a:t>
            </a:r>
            <a:endParaRPr b="0" lang="en-US" sz="800" strike="noStrike" u="none">
              <a:solidFill>
                <a:srgbClr val="000000"/>
              </a:solidFill>
              <a:effectLst/>
              <a:uFillTx/>
              <a:latin typeface="Book Antiqua"/>
            </a:endParaRPr>
          </a:p>
          <a:p>
            <a:pPr marL="343080" indent="-343080">
              <a:spcBef>
                <a:spcPts val="4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Acta Works (data extractions) and four Acta Rapid Marts:  Cost Analysis, Accounts Receivable / Accounts Payable, Inventory Management, and Profitability Analysis.  (Beta versions for Project Systems, Asset Mgmt, and FERC are provided with no additional cost).</a:t>
            </a:r>
            <a:r>
              <a:rPr b="0" lang="en-US" sz="1600" strike="noStrike" u="none">
                <a:solidFill>
                  <a:srgbClr val="000000"/>
                </a:solidFill>
                <a:effectLst/>
                <a:uFillTx/>
                <a:latin typeface="Book Antiqua"/>
              </a:rPr>
              <a:t>	</a:t>
            </a:r>
            <a:r>
              <a:rPr b="0" lang="en-US" sz="1600" strike="noStrike" u="none">
                <a:solidFill>
                  <a:srgbClr val="000000"/>
                </a:solidFill>
                <a:effectLst/>
                <a:uFillTx/>
                <a:latin typeface="Book Antiqua"/>
              </a:rPr>
              <a:t>	</a:t>
            </a:r>
            <a:r>
              <a:rPr b="0" lang="en-US" sz="1600" strike="noStrike" u="none">
                <a:solidFill>
                  <a:srgbClr val="000000"/>
                </a:solidFill>
                <a:effectLst/>
                <a:uFillTx/>
                <a:latin typeface="Book Antiqua"/>
              </a:rPr>
              <a:t>	</a:t>
            </a:r>
            <a:r>
              <a:rPr b="0" lang="en-US" sz="1600" strike="noStrike" u="none">
                <a:solidFill>
                  <a:srgbClr val="000000"/>
                </a:solidFill>
                <a:effectLst/>
                <a:uFillTx/>
                <a:latin typeface="Book Antiqua"/>
              </a:rPr>
              <a:t>         </a:t>
            </a:r>
            <a:r>
              <a:rPr b="1" lang="en-US" sz="1600" strike="noStrike" u="none">
                <a:solidFill>
                  <a:srgbClr val="000000"/>
                </a:solidFill>
                <a:effectLst/>
                <a:uFillTx/>
                <a:latin typeface="Book Antiqua"/>
              </a:rPr>
              <a:t>$400,000</a:t>
            </a:r>
            <a:endParaRPr b="0" lang="en-US" sz="1600" strike="noStrike" u="none">
              <a:solidFill>
                <a:srgbClr val="000000"/>
              </a:solidFill>
              <a:effectLst/>
              <a:uFillTx/>
              <a:latin typeface="Book Antiqua"/>
            </a:endParaRPr>
          </a:p>
          <a:p>
            <a:pPr marL="343080" indent="-343080">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Book Antiqua"/>
              </a:rPr>
              <a:t>	</a:t>
            </a:r>
            <a:endParaRPr b="0" lang="en-US" sz="800" strike="noStrike" u="none">
              <a:solidFill>
                <a:srgbClr val="000000"/>
              </a:solidFill>
              <a:effectLst/>
              <a:uFillTx/>
              <a:latin typeface="Book Antiqua"/>
            </a:endParaRPr>
          </a:p>
          <a:p>
            <a:pPr marL="343080" indent="-343080">
              <a:spcBef>
                <a:spcPts val="4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Informatica Extraction, Transformation and Loading Tool</a:t>
            </a:r>
            <a:r>
              <a:rPr b="0" lang="en-US" sz="1600" strike="noStrike" u="none">
                <a:solidFill>
                  <a:srgbClr val="000000"/>
                </a:solidFill>
                <a:effectLst/>
                <a:uFillTx/>
                <a:latin typeface="Book Antiqua"/>
              </a:rPr>
              <a:t>	</a:t>
            </a:r>
            <a:r>
              <a:rPr b="0" lang="en-US" sz="1600" strike="noStrike" u="none">
                <a:solidFill>
                  <a:srgbClr val="000000"/>
                </a:solidFill>
                <a:effectLst/>
                <a:uFillTx/>
                <a:latin typeface="Book Antiqua"/>
              </a:rPr>
              <a:t>         </a:t>
            </a:r>
            <a:r>
              <a:rPr b="1" lang="en-US" sz="1600" strike="noStrike" u="none">
                <a:solidFill>
                  <a:srgbClr val="000000"/>
                </a:solidFill>
                <a:effectLst/>
                <a:uFillTx/>
                <a:latin typeface="Book Antiqua"/>
              </a:rPr>
              <a:t>$150,000</a:t>
            </a:r>
            <a:endParaRPr b="0" lang="en-US" sz="1600" strike="noStrike" u="none">
              <a:solidFill>
                <a:srgbClr val="000000"/>
              </a:solidFill>
              <a:effectLst/>
              <a:uFillTx/>
              <a:latin typeface="Book Antiqua"/>
            </a:endParaRPr>
          </a:p>
          <a:p>
            <a:pPr marL="343080" indent="0">
              <a:spcBef>
                <a:spcPts val="2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Book Antiqua"/>
            </a:endParaRPr>
          </a:p>
          <a:p>
            <a:pPr marL="343080" indent="-343080">
              <a:spcBef>
                <a:spcPts val="4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Recommended Reporting and Ad-hoc Querying Tool.  (</a:t>
            </a:r>
            <a:r>
              <a:rPr b="0" lang="en-US" sz="1600" strike="noStrike" u="none">
                <a:solidFill>
                  <a:srgbClr val="000000"/>
                </a:solidFill>
                <a:effectLst/>
                <a:uFillTx/>
                <a:latin typeface="Book Antiqua"/>
              </a:rPr>
              <a:t>Business Units may elect to purchase their own reporting tool to meet their specific needs).          </a:t>
            </a:r>
            <a:endParaRPr b="0" lang="en-US" sz="1600" strike="noStrike" u="none">
              <a:solidFill>
                <a:srgbClr val="000000"/>
              </a:solidFill>
              <a:effectLst/>
              <a:uFillTx/>
              <a:latin typeface="Book Antiqua"/>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Book Antiqua"/>
              </a:rPr>
              <a:t>	</a:t>
            </a:r>
            <a:r>
              <a:rPr b="1" lang="en-US" sz="1600" strike="noStrike" u="none">
                <a:solidFill>
                  <a:srgbClr val="000000"/>
                </a:solidFill>
                <a:effectLst/>
                <a:uFillTx/>
                <a:latin typeface="Book Antiqua"/>
              </a:rPr>
              <a:t>	</a:t>
            </a:r>
            <a:r>
              <a:rPr b="1" lang="en-US" sz="1600" strike="noStrike" u="none">
                <a:solidFill>
                  <a:srgbClr val="000000"/>
                </a:solidFill>
                <a:effectLst/>
                <a:uFillTx/>
                <a:latin typeface="Book Antiqua"/>
              </a:rPr>
              <a:t>	</a:t>
            </a:r>
            <a:r>
              <a:rPr b="1" lang="en-US" sz="1600" strike="noStrike" u="none">
                <a:solidFill>
                  <a:srgbClr val="000000"/>
                </a:solidFill>
                <a:effectLst/>
                <a:uFillTx/>
                <a:latin typeface="Book Antiqua"/>
              </a:rPr>
              <a:t>BRIO $2,4000,000 for first 3 years - per year cost             $800,000     </a:t>
            </a:r>
            <a:endParaRPr b="0" lang="en-US" sz="1600" strike="noStrike" u="none">
              <a:solidFill>
                <a:srgbClr val="000000"/>
              </a:solidFill>
              <a:effectLst/>
              <a:uFillTx/>
              <a:latin typeface="Book Antiqua"/>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Book Antiqua"/>
              </a:rPr>
              <a:t>	</a:t>
            </a:r>
            <a:r>
              <a:rPr b="1" lang="en-US" sz="1600" strike="noStrike" u="none">
                <a:solidFill>
                  <a:srgbClr val="000000"/>
                </a:solidFill>
                <a:effectLst/>
                <a:uFillTx/>
                <a:latin typeface="Book Antiqua"/>
              </a:rPr>
              <a:t>	</a:t>
            </a:r>
            <a:r>
              <a:rPr b="1" lang="en-US" sz="1600" strike="noStrike" u="none">
                <a:solidFill>
                  <a:srgbClr val="000000"/>
                </a:solidFill>
                <a:effectLst/>
                <a:uFillTx/>
                <a:latin typeface="Book Antiqua"/>
              </a:rPr>
              <a:t>           </a:t>
            </a:r>
            <a:r>
              <a:rPr b="0" lang="en-US" sz="1600" strike="noStrike" u="none">
                <a:solidFill>
                  <a:srgbClr val="ff0000"/>
                </a:solidFill>
                <a:effectLst/>
                <a:uFillTx/>
                <a:latin typeface="Book Antiqua"/>
              </a:rPr>
              <a:t>	</a:t>
            </a:r>
            <a:endParaRPr b="0" lang="en-US" sz="1600" strike="noStrike" u="none">
              <a:solidFill>
                <a:srgbClr val="000000"/>
              </a:solidFill>
              <a:effectLst/>
              <a:uFillTx/>
              <a:latin typeface="Book Antiqua"/>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Total Software Year One</a:t>
            </a:r>
            <a:r>
              <a:rPr b="0" lang="en-US" sz="1800" strike="noStrike" u="none">
                <a:solidFill>
                  <a:srgbClr val="000000"/>
                </a:solidFill>
                <a:effectLst/>
                <a:uFillTx/>
                <a:latin typeface="Book Antiqua"/>
              </a:rPr>
              <a:t>	</a:t>
            </a:r>
            <a:r>
              <a:rPr b="0" lang="en-US" sz="1800" strike="noStrike" u="none">
                <a:solidFill>
                  <a:srgbClr val="000000"/>
                </a:solidFill>
                <a:effectLst/>
                <a:uFillTx/>
                <a:latin typeface="Book Antiqua"/>
              </a:rPr>
              <a:t>	</a:t>
            </a:r>
            <a:r>
              <a:rPr b="0" lang="en-US" sz="1800" strike="noStrike" u="none">
                <a:solidFill>
                  <a:srgbClr val="000000"/>
                </a:solidFill>
                <a:effectLst/>
                <a:uFillTx/>
                <a:latin typeface="Book Antiqua"/>
              </a:rPr>
              <a:t>	</a:t>
            </a:r>
            <a:r>
              <a:rPr b="0" lang="en-US" sz="1800" strike="noStrike" u="none">
                <a:solidFill>
                  <a:srgbClr val="000000"/>
                </a:solidFill>
                <a:effectLst/>
                <a:uFillTx/>
                <a:latin typeface="Book Antiqua"/>
              </a:rPr>
              <a:t>	</a:t>
            </a:r>
            <a:r>
              <a:rPr b="0" lang="en-US" sz="1800" strike="noStrike" u="none">
                <a:solidFill>
                  <a:srgbClr val="000000"/>
                </a:solidFill>
                <a:effectLst/>
                <a:uFillTx/>
                <a:latin typeface="Book Antiqua"/>
              </a:rPr>
              <a:t>	</a:t>
            </a:r>
            <a:r>
              <a:rPr b="0" lang="en-US" sz="1800" strike="noStrike" u="none">
                <a:solidFill>
                  <a:srgbClr val="000000"/>
                </a:solidFill>
                <a:effectLst/>
                <a:uFillTx/>
                <a:latin typeface="Book Antiqua"/>
              </a:rPr>
              <a:t>   $2,950,000</a:t>
            </a:r>
            <a:endParaRPr b="0" lang="en-US" sz="1800" strike="noStrike" u="none">
              <a:solidFill>
                <a:srgbClr val="000000"/>
              </a:solidFill>
              <a:effectLst/>
              <a:uFillTx/>
              <a:latin typeface="Book Antiqua"/>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Subsequent Years</a:t>
            </a:r>
            <a:r>
              <a:rPr b="0" lang="en-US" sz="1800" strike="noStrike" u="none">
                <a:solidFill>
                  <a:srgbClr val="000000"/>
                </a:solidFill>
                <a:effectLst/>
                <a:uFillTx/>
                <a:latin typeface="Book Antiqua"/>
              </a:rPr>
              <a:t>	</a:t>
            </a:r>
            <a:r>
              <a:rPr b="0" lang="en-US" sz="1800" strike="noStrike" u="none">
                <a:solidFill>
                  <a:srgbClr val="000000"/>
                </a:solidFill>
                <a:effectLst/>
                <a:uFillTx/>
                <a:latin typeface="Book Antiqua"/>
              </a:rPr>
              <a:t>	</a:t>
            </a:r>
            <a:r>
              <a:rPr b="0" lang="en-US" sz="1800" strike="noStrike" u="none">
                <a:solidFill>
                  <a:srgbClr val="000000"/>
                </a:solidFill>
                <a:effectLst/>
                <a:uFillTx/>
                <a:latin typeface="Book Antiqua"/>
              </a:rPr>
              <a:t>	</a:t>
            </a:r>
            <a:r>
              <a:rPr b="0" lang="en-US" sz="1800" strike="noStrike" u="none">
                <a:solidFill>
                  <a:srgbClr val="000000"/>
                </a:solidFill>
                <a:effectLst/>
                <a:uFillTx/>
                <a:latin typeface="Book Antiqua"/>
              </a:rPr>
              <a:t>	</a:t>
            </a:r>
            <a:r>
              <a:rPr b="0" lang="en-US" sz="1800" strike="noStrike" u="none">
                <a:solidFill>
                  <a:srgbClr val="000000"/>
                </a:solidFill>
                <a:effectLst/>
                <a:uFillTx/>
                <a:latin typeface="Book Antiqua"/>
              </a:rPr>
              <a:t>	</a:t>
            </a:r>
            <a:r>
              <a:rPr b="0" lang="en-US" sz="1800" strike="noStrike" u="none">
                <a:solidFill>
                  <a:srgbClr val="000000"/>
                </a:solidFill>
                <a:effectLst/>
                <a:uFillTx/>
                <a:latin typeface="Book Antiqua"/>
              </a:rPr>
              <a:t>	</a:t>
            </a:r>
            <a:r>
              <a:rPr b="0" lang="en-US" sz="1800" strike="noStrike" u="none">
                <a:solidFill>
                  <a:srgbClr val="000000"/>
                </a:solidFill>
                <a:effectLst/>
                <a:uFillTx/>
                <a:latin typeface="Book Antiqua"/>
              </a:rPr>
              <a:t>      $900,000</a:t>
            </a:r>
            <a:endParaRPr b="0" lang="en-US" sz="1800" strike="noStrike" u="none">
              <a:solidFill>
                <a:srgbClr val="000000"/>
              </a:solidFill>
              <a:effectLst/>
              <a:uFillTx/>
              <a:latin typeface="Book Antiqua"/>
            </a:endParaRPr>
          </a:p>
          <a:p>
            <a:pPr marL="343080" indent="-343080">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Book Antiqua"/>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Book Antiqua"/>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7C906C7A-F196-4424-8231-C61EBE296AAF}"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5" name="PlaceHolder 1"/>
          <p:cNvSpPr>
            <a:spLocks noGrp="1"/>
          </p:cNvSpPr>
          <p:nvPr>
            <p:ph type="title"/>
          </p:nvPr>
        </p:nvSpPr>
        <p:spPr>
          <a:xfrm>
            <a:off x="758880" y="328320"/>
            <a:ext cx="8153280" cy="609480"/>
          </a:xfrm>
          <a:prstGeom prst="rect">
            <a:avLst/>
          </a:prstGeom>
          <a:noFill/>
          <a:ln w="0">
            <a:noFill/>
          </a:ln>
        </p:spPr>
        <p:txBody>
          <a:bodyPr lIns="92160" rIns="92160" tIns="46080" bIns="4608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Book Antiqua"/>
              </a:rPr>
              <a:t>SAP-Financials Data Warehouse Project Update</a:t>
            </a:r>
            <a:endParaRPr b="1" i="1" lang="en-US" sz="2800" strike="noStrike" u="none">
              <a:solidFill>
                <a:srgbClr val="000000"/>
              </a:solidFill>
              <a:effectLst/>
              <a:uFillTx/>
              <a:latin typeface="Book Antiqua"/>
            </a:endParaRPr>
          </a:p>
        </p:txBody>
      </p:sp>
      <p:sp>
        <p:nvSpPr>
          <p:cNvPr id="56" name="PlaceHolder 2"/>
          <p:cNvSpPr>
            <a:spLocks noGrp="1"/>
          </p:cNvSpPr>
          <p:nvPr>
            <p:ph/>
          </p:nvPr>
        </p:nvSpPr>
        <p:spPr>
          <a:xfrm>
            <a:off x="758880" y="1231560"/>
            <a:ext cx="7867440" cy="4854600"/>
          </a:xfrm>
          <a:prstGeom prst="rect">
            <a:avLst/>
          </a:prstGeom>
          <a:noFill/>
          <a:ln w="0">
            <a:noFill/>
          </a:ln>
        </p:spPr>
        <p:txBody>
          <a:bodyPr lIns="92160" rIns="92160" tIns="46080" bIns="46080" anchor="t">
            <a:normAutofit/>
          </a:bodyPr>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Hardware Costs (July, 2000)</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	</a:t>
            </a:r>
            <a:endParaRPr b="0" lang="en-US" sz="2400" strike="noStrike" u="none">
              <a:solidFill>
                <a:srgbClr val="000000"/>
              </a:solidFill>
              <a:effectLst/>
              <a:uFillTx/>
              <a:latin typeface="Book Antiqua"/>
            </a:endParaRPr>
          </a:p>
          <a:p>
            <a:pPr marL="343080" indent="-343080">
              <a:spcBef>
                <a:spcPts val="4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Acta Works UNIX Servers</a:t>
            </a:r>
            <a:r>
              <a:rPr b="0" lang="en-US" sz="1600" strike="noStrike" u="none">
                <a:solidFill>
                  <a:srgbClr val="000000"/>
                </a:solidFill>
                <a:effectLst/>
                <a:uFillTx/>
                <a:latin typeface="Book Antiqua"/>
              </a:rPr>
              <a:t>	</a:t>
            </a:r>
            <a:r>
              <a:rPr b="0" lang="en-US" sz="1600" strike="noStrike" u="none">
                <a:solidFill>
                  <a:srgbClr val="000000"/>
                </a:solidFill>
                <a:effectLst/>
                <a:uFillTx/>
                <a:latin typeface="Book Antiqua"/>
              </a:rPr>
              <a:t>	</a:t>
            </a:r>
            <a:r>
              <a:rPr b="0" lang="en-US" sz="1600" strike="noStrike" u="none">
                <a:solidFill>
                  <a:srgbClr val="000000"/>
                </a:solidFill>
                <a:effectLst/>
                <a:uFillTx/>
                <a:latin typeface="Book Antiqua"/>
              </a:rPr>
              <a:t>	</a:t>
            </a:r>
            <a:r>
              <a:rPr b="0" lang="en-US" sz="1600" strike="noStrike" u="none">
                <a:solidFill>
                  <a:srgbClr val="000000"/>
                </a:solidFill>
                <a:effectLst/>
                <a:uFillTx/>
                <a:latin typeface="Book Antiqua"/>
              </a:rPr>
              <a:t>	</a:t>
            </a:r>
            <a:r>
              <a:rPr b="0" lang="en-US" sz="1600" strike="noStrike" u="none">
                <a:solidFill>
                  <a:srgbClr val="000000"/>
                </a:solidFill>
                <a:effectLst/>
                <a:uFillTx/>
                <a:latin typeface="Book Antiqua"/>
              </a:rPr>
              <a:t>	</a:t>
            </a:r>
            <a:r>
              <a:rPr b="0" lang="en-US" sz="1600" strike="noStrike" u="none">
                <a:solidFill>
                  <a:srgbClr val="000000"/>
                </a:solidFill>
                <a:effectLst/>
                <a:uFillTx/>
                <a:latin typeface="Book Antiqua"/>
              </a:rPr>
              <a:t>     $100,000</a:t>
            </a:r>
            <a:endParaRPr b="0" lang="en-US" sz="1600" strike="noStrike" u="none">
              <a:solidFill>
                <a:srgbClr val="000000"/>
              </a:solidFill>
              <a:effectLst/>
              <a:uFillTx/>
              <a:latin typeface="Book Antiqua"/>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	</a:t>
            </a:r>
            <a:r>
              <a:rPr b="0" lang="en-US" sz="1600" strike="noStrike" u="none">
                <a:solidFill>
                  <a:srgbClr val="000000"/>
                </a:solidFill>
                <a:effectLst/>
                <a:uFillTx/>
                <a:latin typeface="Book Antiqua"/>
              </a:rPr>
              <a:t>(1 Production and 1 QA / Development).</a:t>
            </a:r>
            <a:r>
              <a:rPr b="0" lang="en-US" sz="1600" strike="noStrike" u="none">
                <a:solidFill>
                  <a:srgbClr val="000000"/>
                </a:solidFill>
                <a:effectLst/>
                <a:uFillTx/>
                <a:latin typeface="Book Antiqua"/>
              </a:rPr>
              <a:t>	</a:t>
            </a:r>
            <a:r>
              <a:rPr b="0" lang="en-US" sz="1600" strike="noStrike" u="none">
                <a:solidFill>
                  <a:srgbClr val="000000"/>
                </a:solidFill>
                <a:effectLst/>
                <a:uFillTx/>
                <a:latin typeface="Book Antiqua"/>
              </a:rPr>
              <a:t>	</a:t>
            </a:r>
            <a:endParaRPr b="0" lang="en-US" sz="1600" strike="noStrike" u="none">
              <a:solidFill>
                <a:srgbClr val="000000"/>
              </a:solidFill>
              <a:effectLst/>
              <a:uFillTx/>
              <a:latin typeface="Book Antiqua"/>
            </a:endParaRPr>
          </a:p>
          <a:p>
            <a:pPr marL="343080" indent="-343080">
              <a:spcBef>
                <a:spcPts val="4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Data Warehouse SUN Enterprise Servers</a:t>
            </a:r>
            <a:r>
              <a:rPr b="0" lang="en-US" sz="1600" strike="noStrike" u="none">
                <a:solidFill>
                  <a:srgbClr val="000000"/>
                </a:solidFill>
                <a:effectLst/>
                <a:uFillTx/>
                <a:latin typeface="Book Antiqua"/>
              </a:rPr>
              <a:t>	</a:t>
            </a:r>
            <a:r>
              <a:rPr b="0" lang="en-US" sz="1600" strike="noStrike" u="none">
                <a:solidFill>
                  <a:srgbClr val="000000"/>
                </a:solidFill>
                <a:effectLst/>
                <a:uFillTx/>
                <a:latin typeface="Book Antiqua"/>
              </a:rPr>
              <a:t>        </a:t>
            </a:r>
            <a:r>
              <a:rPr b="0" lang="en-US" sz="1600" strike="noStrike" u="none">
                <a:solidFill>
                  <a:srgbClr val="000000"/>
                </a:solidFill>
                <a:effectLst/>
                <a:uFillTx/>
                <a:latin typeface="Book Antiqua"/>
              </a:rPr>
              <a:t>	</a:t>
            </a:r>
            <a:r>
              <a:rPr b="0" lang="en-US" sz="1600" strike="noStrike" u="none">
                <a:solidFill>
                  <a:srgbClr val="000000"/>
                </a:solidFill>
                <a:effectLst/>
                <a:uFillTx/>
                <a:latin typeface="Book Antiqua"/>
              </a:rPr>
              <a:t>	</a:t>
            </a:r>
            <a:r>
              <a:rPr b="0" lang="en-US" sz="1600" strike="noStrike" u="none">
                <a:solidFill>
                  <a:srgbClr val="000000"/>
                </a:solidFill>
                <a:effectLst/>
                <a:uFillTx/>
                <a:latin typeface="Book Antiqua"/>
              </a:rPr>
              <a:t>     $700,000</a:t>
            </a:r>
            <a:endParaRPr b="0" lang="en-US" sz="1600" strike="noStrike" u="none">
              <a:solidFill>
                <a:srgbClr val="000000"/>
              </a:solidFill>
              <a:effectLst/>
              <a:uFillTx/>
              <a:latin typeface="Book Antiqua"/>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	</a:t>
            </a:r>
            <a:r>
              <a:rPr b="0" lang="en-US" sz="1600" strike="noStrike" u="none">
                <a:solidFill>
                  <a:srgbClr val="000000"/>
                </a:solidFill>
                <a:effectLst/>
                <a:uFillTx/>
                <a:latin typeface="Book Antiqua"/>
              </a:rPr>
              <a:t>(1 Production SUN 6500 and 1 SUN 4500 for QA/Development)</a:t>
            </a:r>
            <a:endParaRPr b="0" lang="en-US" sz="1600" strike="noStrike" u="none">
              <a:solidFill>
                <a:srgbClr val="000000"/>
              </a:solidFill>
              <a:effectLst/>
              <a:uFillTx/>
              <a:latin typeface="Book Antiqua"/>
            </a:endParaRPr>
          </a:p>
          <a:p>
            <a:pPr marL="343080" indent="-343080">
              <a:spcBef>
                <a:spcPts val="4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Reporting Tool / WEB NT Servers</a:t>
            </a:r>
            <a:r>
              <a:rPr b="0" lang="en-US" sz="1600" strike="noStrike" u="none">
                <a:solidFill>
                  <a:srgbClr val="000000"/>
                </a:solidFill>
                <a:effectLst/>
                <a:uFillTx/>
                <a:latin typeface="Book Antiqua"/>
              </a:rPr>
              <a:t>	</a:t>
            </a:r>
            <a:r>
              <a:rPr b="0" lang="en-US" sz="1600" strike="noStrike" u="none">
                <a:solidFill>
                  <a:srgbClr val="000000"/>
                </a:solidFill>
                <a:effectLst/>
                <a:uFillTx/>
                <a:latin typeface="Book Antiqua"/>
              </a:rPr>
              <a:t>	</a:t>
            </a:r>
            <a:r>
              <a:rPr b="0" lang="en-US" sz="1600" strike="noStrike" u="none">
                <a:solidFill>
                  <a:srgbClr val="000000"/>
                </a:solidFill>
                <a:effectLst/>
                <a:uFillTx/>
                <a:latin typeface="Book Antiqua"/>
              </a:rPr>
              <a:t>	</a:t>
            </a:r>
            <a:r>
              <a:rPr b="0" lang="en-US" sz="1600" strike="noStrike" u="none">
                <a:solidFill>
                  <a:srgbClr val="000000"/>
                </a:solidFill>
                <a:effectLst/>
                <a:uFillTx/>
                <a:latin typeface="Book Antiqua"/>
              </a:rPr>
              <a:t>	</a:t>
            </a:r>
            <a:r>
              <a:rPr b="0" lang="en-US" sz="1600" strike="noStrike" u="none">
                <a:solidFill>
                  <a:srgbClr val="000000"/>
                </a:solidFill>
                <a:effectLst/>
                <a:uFillTx/>
                <a:latin typeface="Book Antiqua"/>
              </a:rPr>
              <a:t>      $ 45,000</a:t>
            </a:r>
            <a:endParaRPr b="0" lang="en-US" sz="1600" strike="noStrike" u="none">
              <a:solidFill>
                <a:srgbClr val="000000"/>
              </a:solidFill>
              <a:effectLst/>
              <a:uFillTx/>
              <a:latin typeface="Book Antiqua"/>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	</a:t>
            </a:r>
            <a:r>
              <a:rPr b="0" lang="en-US" sz="1600" strike="noStrike" u="none">
                <a:solidFill>
                  <a:srgbClr val="000000"/>
                </a:solidFill>
                <a:effectLst/>
                <a:uFillTx/>
                <a:latin typeface="Book Antiqua"/>
              </a:rPr>
              <a:t>(2 Clustered for Production and for 1 Development) </a:t>
            </a:r>
            <a:r>
              <a:rPr b="0" lang="en-US" sz="1600" strike="noStrike" u="none">
                <a:solidFill>
                  <a:srgbClr val="000000"/>
                </a:solidFill>
                <a:effectLst/>
                <a:uFillTx/>
                <a:latin typeface="Book Antiqua"/>
              </a:rPr>
              <a:t>	</a:t>
            </a:r>
            <a:r>
              <a:rPr b="0" lang="en-US" sz="1600" strike="noStrike" u="none">
                <a:solidFill>
                  <a:srgbClr val="000000"/>
                </a:solidFill>
                <a:effectLst/>
                <a:uFillTx/>
                <a:latin typeface="Book Antiqua"/>
              </a:rPr>
              <a:t>	</a:t>
            </a:r>
            <a:r>
              <a:rPr b="0" lang="en-US" sz="1800" strike="noStrike" u="none">
                <a:solidFill>
                  <a:srgbClr val="000000"/>
                </a:solidFill>
                <a:effectLst/>
                <a:uFillTx/>
                <a:latin typeface="Book Antiqua"/>
              </a:rPr>
              <a:t>	</a:t>
            </a:r>
            <a:endParaRPr b="0" lang="en-US" sz="1800" strike="noStrike" u="none">
              <a:solidFill>
                <a:srgbClr val="000000"/>
              </a:solidFill>
              <a:effectLst/>
              <a:uFillTx/>
              <a:latin typeface="Book Antiqua"/>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Book Antiqua"/>
              </a:rPr>
              <a:t>	</a:t>
            </a:r>
            <a:endParaRPr b="0" lang="en-US" sz="1600" strike="noStrike" u="none">
              <a:solidFill>
                <a:srgbClr val="000000"/>
              </a:solidFill>
              <a:effectLst/>
              <a:uFillTx/>
              <a:latin typeface="Book Antiqua"/>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Total Hardware</a:t>
            </a:r>
            <a:r>
              <a:rPr b="0" lang="en-US" sz="1800" strike="noStrike" u="none">
                <a:solidFill>
                  <a:srgbClr val="000000"/>
                </a:solidFill>
                <a:effectLst/>
                <a:uFillTx/>
                <a:latin typeface="Book Antiqua"/>
              </a:rPr>
              <a:t>	</a:t>
            </a:r>
            <a:r>
              <a:rPr b="0" lang="en-US" sz="1800" strike="noStrike" u="none">
                <a:solidFill>
                  <a:srgbClr val="000000"/>
                </a:solidFill>
                <a:effectLst/>
                <a:uFillTx/>
                <a:latin typeface="Book Antiqua"/>
              </a:rPr>
              <a:t>	</a:t>
            </a:r>
            <a:r>
              <a:rPr b="0" lang="en-US" sz="1800" strike="noStrike" u="none">
                <a:solidFill>
                  <a:srgbClr val="000000"/>
                </a:solidFill>
                <a:effectLst/>
                <a:uFillTx/>
                <a:latin typeface="Book Antiqua"/>
              </a:rPr>
              <a:t>	</a:t>
            </a:r>
            <a:r>
              <a:rPr b="0" lang="en-US" sz="1800" strike="noStrike" u="none">
                <a:solidFill>
                  <a:srgbClr val="000000"/>
                </a:solidFill>
                <a:effectLst/>
                <a:uFillTx/>
                <a:latin typeface="Book Antiqua"/>
              </a:rPr>
              <a:t>	</a:t>
            </a:r>
            <a:r>
              <a:rPr b="0" lang="en-US" sz="1800" strike="noStrike" u="none">
                <a:solidFill>
                  <a:srgbClr val="000000"/>
                </a:solidFill>
                <a:effectLst/>
                <a:uFillTx/>
                <a:latin typeface="Book Antiqua"/>
              </a:rPr>
              <a:t>	</a:t>
            </a:r>
            <a:r>
              <a:rPr b="0" lang="en-US" sz="1800" strike="noStrike" u="none">
                <a:solidFill>
                  <a:srgbClr val="000000"/>
                </a:solidFill>
                <a:effectLst/>
                <a:uFillTx/>
                <a:latin typeface="Book Antiqua"/>
              </a:rPr>
              <a:t>	</a:t>
            </a:r>
            <a:r>
              <a:rPr b="0" lang="en-US" sz="1800" strike="noStrike" u="none">
                <a:solidFill>
                  <a:srgbClr val="000000"/>
                </a:solidFill>
                <a:effectLst/>
                <a:uFillTx/>
                <a:latin typeface="Book Antiqua"/>
              </a:rPr>
              <a:t>   $845,000</a:t>
            </a:r>
            <a:endParaRPr b="0" lang="en-US" sz="1800" strike="noStrike" u="none">
              <a:solidFill>
                <a:srgbClr val="000000"/>
              </a:solidFill>
              <a:effectLst/>
              <a:uFillTx/>
              <a:latin typeface="Book Antiqua"/>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Book Antiqua"/>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Grand Total: Hardware and Software Year One</a:t>
            </a:r>
            <a:r>
              <a:rPr b="0" lang="en-US" sz="1800" strike="noStrike" u="none">
                <a:solidFill>
                  <a:srgbClr val="000000"/>
                </a:solidFill>
                <a:effectLst/>
                <a:uFillTx/>
                <a:latin typeface="Book Antiqua"/>
              </a:rPr>
              <a:t>	</a:t>
            </a:r>
            <a:r>
              <a:rPr b="0" lang="en-US" sz="1800" strike="noStrike" u="none">
                <a:solidFill>
                  <a:srgbClr val="000000"/>
                </a:solidFill>
                <a:effectLst/>
                <a:uFillTx/>
                <a:latin typeface="Book Antiqua"/>
              </a:rPr>
              <a:t>	</a:t>
            </a:r>
            <a:r>
              <a:rPr b="0" lang="en-US" sz="1800" strike="noStrike" u="none">
                <a:solidFill>
                  <a:srgbClr val="000000"/>
                </a:solidFill>
                <a:effectLst/>
                <a:uFillTx/>
                <a:latin typeface="Book Antiqua"/>
              </a:rPr>
              <a:t>$3,795,000</a:t>
            </a:r>
            <a:endParaRPr b="0" lang="en-US" sz="1800" strike="noStrike" u="none">
              <a:solidFill>
                <a:srgbClr val="000000"/>
              </a:solidFill>
              <a:effectLst/>
              <a:uFillTx/>
              <a:latin typeface="Book Antiqua"/>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Subsequent Years’ Software</a:t>
            </a:r>
            <a:r>
              <a:rPr b="0" lang="en-US" sz="1800" strike="noStrike" u="none">
                <a:solidFill>
                  <a:srgbClr val="000000"/>
                </a:solidFill>
                <a:effectLst/>
                <a:uFillTx/>
                <a:latin typeface="Book Antiqua"/>
              </a:rPr>
              <a:t>	</a:t>
            </a:r>
            <a:r>
              <a:rPr b="0" lang="en-US" sz="1800" strike="noStrike" u="none">
                <a:solidFill>
                  <a:srgbClr val="000000"/>
                </a:solidFill>
                <a:effectLst/>
                <a:uFillTx/>
                <a:latin typeface="Book Antiqua"/>
              </a:rPr>
              <a:t>	</a:t>
            </a:r>
            <a:r>
              <a:rPr b="0" lang="en-US" sz="1800" strike="noStrike" u="none">
                <a:solidFill>
                  <a:srgbClr val="000000"/>
                </a:solidFill>
                <a:effectLst/>
                <a:uFillTx/>
                <a:latin typeface="Book Antiqua"/>
              </a:rPr>
              <a:t>	</a:t>
            </a:r>
            <a:r>
              <a:rPr b="0" lang="en-US" sz="1800" strike="noStrike" u="none">
                <a:solidFill>
                  <a:srgbClr val="000000"/>
                </a:solidFill>
                <a:effectLst/>
                <a:uFillTx/>
                <a:latin typeface="Book Antiqua"/>
              </a:rPr>
              <a:t>	</a:t>
            </a:r>
            <a:r>
              <a:rPr b="0" lang="en-US" sz="1800" strike="noStrike" u="none">
                <a:solidFill>
                  <a:srgbClr val="000000"/>
                </a:solidFill>
                <a:effectLst/>
                <a:uFillTx/>
                <a:latin typeface="Book Antiqua"/>
              </a:rPr>
              <a:t>   $900,000</a:t>
            </a:r>
            <a:endParaRPr b="0" lang="en-US" sz="1800" strike="noStrike" u="none">
              <a:solidFill>
                <a:srgbClr val="000000"/>
              </a:solidFill>
              <a:effectLst/>
              <a:uFillTx/>
              <a:latin typeface="Book Antiqua"/>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81A7894C-E6AD-468C-88CA-87BD625C67B1}" type="slidenum">
              <a:t>11</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 name="PlaceHolder 1"/>
          <p:cNvSpPr>
            <a:spLocks noGrp="1"/>
          </p:cNvSpPr>
          <p:nvPr>
            <p:ph type="title"/>
          </p:nvPr>
        </p:nvSpPr>
        <p:spPr>
          <a:xfrm>
            <a:off x="758880" y="328320"/>
            <a:ext cx="8153280" cy="609480"/>
          </a:xfrm>
          <a:prstGeom prst="rect">
            <a:avLst/>
          </a:prstGeom>
          <a:noFill/>
          <a:ln w="0">
            <a:noFill/>
          </a:ln>
        </p:spPr>
        <p:txBody>
          <a:bodyPr lIns="92160" rIns="92160" tIns="46080" bIns="4608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Book Antiqua"/>
              </a:rPr>
              <a:t>SAP-Financials Data Warehouse Project Update</a:t>
            </a:r>
            <a:endParaRPr b="1" i="1" lang="en-US" sz="2800" strike="noStrike" u="none">
              <a:solidFill>
                <a:srgbClr val="000000"/>
              </a:solidFill>
              <a:effectLst/>
              <a:uFillTx/>
              <a:latin typeface="Book Antiqua"/>
            </a:endParaRPr>
          </a:p>
        </p:txBody>
      </p:sp>
      <p:sp>
        <p:nvSpPr>
          <p:cNvPr id="35" name="PlaceHolder 2"/>
          <p:cNvSpPr>
            <a:spLocks noGrp="1"/>
          </p:cNvSpPr>
          <p:nvPr>
            <p:ph/>
          </p:nvPr>
        </p:nvSpPr>
        <p:spPr>
          <a:xfrm>
            <a:off x="758520" y="1231920"/>
            <a:ext cx="7778520" cy="5022720"/>
          </a:xfrm>
          <a:prstGeom prst="rect">
            <a:avLst/>
          </a:prstGeom>
          <a:noFill/>
          <a:ln w="0">
            <a:noFill/>
          </a:ln>
        </p:spPr>
        <p:txBody>
          <a:bodyPr lIns="92160" rIns="92160" tIns="46080" bIns="46080" anchor="t">
            <a:normAutofit/>
          </a:bodyPr>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Book Antiqua"/>
              </a:rPr>
              <a:t>Benefits </a:t>
            </a:r>
            <a:endParaRPr b="0" lang="en-US" sz="2400" strike="noStrike" u="none">
              <a:solidFill>
                <a:srgbClr val="000000"/>
              </a:solidFill>
              <a:effectLst/>
              <a:uFillTx/>
              <a:latin typeface="Book Antiqua"/>
            </a:endParaRPr>
          </a:p>
          <a:p>
            <a:pPr lvl="1" marL="743040" indent="-285840">
              <a:spcBef>
                <a:spcPts val="4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Provide the SAP reporting functionality the Business Units need</a:t>
            </a:r>
            <a:endParaRPr b="0" lang="en-US" sz="1800" strike="noStrike" u="none">
              <a:solidFill>
                <a:srgbClr val="000000"/>
              </a:solidFill>
              <a:effectLst/>
              <a:uFillTx/>
              <a:latin typeface="Book Antiqua"/>
            </a:endParaRPr>
          </a:p>
          <a:p>
            <a:pPr lvl="1" marL="743040" indent="-285840">
              <a:spcBef>
                <a:spcPts val="4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Limit the extracts from SAP R/3</a:t>
            </a:r>
            <a:endParaRPr b="0" lang="en-US" sz="1800" strike="noStrike" u="none">
              <a:solidFill>
                <a:srgbClr val="000000"/>
              </a:solidFill>
              <a:effectLst/>
              <a:uFillTx/>
              <a:latin typeface="Book Antiqua"/>
            </a:endParaRPr>
          </a:p>
          <a:p>
            <a:pPr lvl="1" marL="743040" indent="-285840">
              <a:spcBef>
                <a:spcPts val="4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Use Common Data Definitions across Enron Enterprise</a:t>
            </a:r>
            <a:endParaRPr b="0" lang="en-US" sz="1800" strike="noStrike" u="none">
              <a:solidFill>
                <a:srgbClr val="000000"/>
              </a:solidFill>
              <a:effectLst/>
              <a:uFillTx/>
              <a:latin typeface="Book Antiqua"/>
            </a:endParaRPr>
          </a:p>
          <a:p>
            <a:pPr lvl="1" marL="743040" indent="-285840">
              <a:spcBef>
                <a:spcPts val="4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Leverage-off HRIS and EBS models (proof of concept)</a:t>
            </a:r>
            <a:endParaRPr b="0" lang="en-US" sz="1800" strike="noStrike" u="none">
              <a:solidFill>
                <a:srgbClr val="000000"/>
              </a:solidFill>
              <a:effectLst/>
              <a:uFillTx/>
              <a:latin typeface="Book Antiqua"/>
            </a:endParaRPr>
          </a:p>
          <a:p>
            <a:pPr lvl="1" marL="743040" indent="-285840">
              <a:spcBef>
                <a:spcPts val="4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Provide an open architecture allowing Business Units to leverage their development resources and tools of choice to make new formatted reports and enable end user ad-hoc analysis.</a:t>
            </a:r>
            <a:endParaRPr b="0" lang="en-US" sz="1800" strike="noStrike" u="none">
              <a:solidFill>
                <a:srgbClr val="000000"/>
              </a:solidFill>
              <a:effectLst/>
              <a:uFillTx/>
              <a:latin typeface="Book Antiqua"/>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Book Antiqua"/>
              </a:rPr>
              <a:t>Tactics to Minimize Risks</a:t>
            </a:r>
            <a:endParaRPr b="0" lang="en-US" sz="2400" strike="noStrike" u="none">
              <a:solidFill>
                <a:srgbClr val="000000"/>
              </a:solidFill>
              <a:effectLst/>
              <a:uFillTx/>
              <a:latin typeface="Book Antiqua"/>
            </a:endParaRPr>
          </a:p>
          <a:p>
            <a:pPr lvl="1" marL="743040" indent="-285840">
              <a:spcBef>
                <a:spcPts val="4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Clear Project Objective(s)</a:t>
            </a:r>
            <a:endParaRPr b="0" lang="en-US" sz="1800" strike="noStrike" u="none">
              <a:solidFill>
                <a:srgbClr val="000000"/>
              </a:solidFill>
              <a:effectLst/>
              <a:uFillTx/>
              <a:latin typeface="Book Antiqua"/>
            </a:endParaRPr>
          </a:p>
          <a:p>
            <a:pPr lvl="1" marL="743040" indent="-285840">
              <a:spcBef>
                <a:spcPts val="4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Provide SAP information to the businesses without delay</a:t>
            </a:r>
            <a:endParaRPr b="0" lang="en-US" sz="1800" strike="noStrike" u="none">
              <a:solidFill>
                <a:srgbClr val="000000"/>
              </a:solidFill>
              <a:effectLst/>
              <a:uFillTx/>
              <a:latin typeface="Book Antiqua"/>
            </a:endParaRPr>
          </a:p>
          <a:p>
            <a:pPr lvl="1" marL="743040" indent="-285840">
              <a:spcBef>
                <a:spcPts val="4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Data Integrity / Clean Data</a:t>
            </a:r>
            <a:endParaRPr b="0" lang="en-US" sz="1800" strike="noStrike" u="none">
              <a:solidFill>
                <a:srgbClr val="000000"/>
              </a:solidFill>
              <a:effectLst/>
              <a:uFillTx/>
              <a:latin typeface="Book Antiqua"/>
            </a:endParaRPr>
          </a:p>
          <a:p>
            <a:pPr lvl="1" marL="743040" indent="-285840">
              <a:spcBef>
                <a:spcPts val="4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Manage Expectations</a:t>
            </a:r>
            <a:endParaRPr b="0" lang="en-US" sz="18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6AA3875C-95B6-4109-A3FC-0A26364ED89B}"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758880" y="328320"/>
            <a:ext cx="8153280" cy="609480"/>
          </a:xfrm>
          <a:prstGeom prst="rect">
            <a:avLst/>
          </a:prstGeom>
          <a:noFill/>
          <a:ln w="0">
            <a:noFill/>
          </a:ln>
        </p:spPr>
        <p:txBody>
          <a:bodyPr lIns="92160" rIns="92160" tIns="46080" bIns="4608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Book Antiqua"/>
              </a:rPr>
              <a:t>SAP-Financials Data Warehouse Project Update</a:t>
            </a:r>
            <a:endParaRPr b="1" i="1" lang="en-US" sz="2800" strike="noStrike" u="none">
              <a:solidFill>
                <a:srgbClr val="000000"/>
              </a:solidFill>
              <a:effectLst/>
              <a:uFillTx/>
              <a:latin typeface="Book Antiqua"/>
            </a:endParaRPr>
          </a:p>
        </p:txBody>
      </p:sp>
      <p:sp>
        <p:nvSpPr>
          <p:cNvPr id="37" name="PlaceHolder 2"/>
          <p:cNvSpPr>
            <a:spLocks noGrp="1"/>
          </p:cNvSpPr>
          <p:nvPr>
            <p:ph/>
          </p:nvPr>
        </p:nvSpPr>
        <p:spPr>
          <a:xfrm>
            <a:off x="758520" y="1231920"/>
            <a:ext cx="7778520" cy="5022720"/>
          </a:xfrm>
          <a:prstGeom prst="rect">
            <a:avLst/>
          </a:prstGeom>
          <a:noFill/>
          <a:ln w="0">
            <a:noFill/>
          </a:ln>
        </p:spPr>
        <p:txBody>
          <a:bodyPr lIns="92160" rIns="92160" tIns="46080" bIns="46080" anchor="t">
            <a:normAutofit/>
          </a:bodyPr>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Book Antiqua"/>
              </a:rPr>
              <a:t>Objectives </a:t>
            </a:r>
            <a:endParaRPr b="0" lang="en-US" sz="2400" strike="noStrike" u="none">
              <a:solidFill>
                <a:srgbClr val="000000"/>
              </a:solidFill>
              <a:effectLst/>
              <a:uFillTx/>
              <a:latin typeface="Book Antiqua"/>
            </a:endParaRPr>
          </a:p>
          <a:p>
            <a:pPr lvl="1" marL="743040" indent="-285840">
              <a:spcBef>
                <a:spcPts val="4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Develop a reporting solution for the ENRON Business Units which will make SAP R/3 data available in a more open, accessible environment.</a:t>
            </a:r>
            <a:endParaRPr b="0" lang="en-US" sz="1800" strike="noStrike" u="none">
              <a:solidFill>
                <a:srgbClr val="000000"/>
              </a:solidFill>
              <a:effectLst/>
              <a:uFillTx/>
              <a:latin typeface="Book Antiqua"/>
            </a:endParaRPr>
          </a:p>
          <a:p>
            <a:pPr lvl="1" marL="743040" indent="-285840">
              <a:spcBef>
                <a:spcPts val="4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Create the database and reporting/analysis tool architecture necessary to support the development of formatted reports, ad-hoc queries and other analysis by the Business Units.</a:t>
            </a:r>
            <a:endParaRPr b="0" lang="en-US" sz="1800" strike="noStrike" u="none">
              <a:solidFill>
                <a:srgbClr val="000000"/>
              </a:solidFill>
              <a:effectLst/>
              <a:uFillTx/>
              <a:latin typeface="Book Antiqua"/>
            </a:endParaRPr>
          </a:p>
          <a:p>
            <a:pPr lvl="1" marL="743040" indent="-285840">
              <a:spcBef>
                <a:spcPts val="4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Provide the appropriate level of system access and tools to the various skill levels of users including IT Developers, Power Users and End-Users.</a:t>
            </a:r>
            <a:endParaRPr b="0" lang="en-US" sz="1800" strike="noStrike" u="none">
              <a:solidFill>
                <a:srgbClr val="000000"/>
              </a:solidFill>
              <a:effectLst/>
              <a:uFillTx/>
              <a:latin typeface="Book Antiqua"/>
            </a:endParaRPr>
          </a:p>
          <a:p>
            <a:pPr lvl="1" marL="743040" indent="-285840">
              <a:spcBef>
                <a:spcPts val="4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Get corporate and/or Business Unit IT resources working on an initial set of formatted reports.</a:t>
            </a:r>
            <a:endParaRPr b="0" lang="en-US" sz="1800" strike="noStrike" u="none">
              <a:solidFill>
                <a:srgbClr val="000000"/>
              </a:solidFill>
              <a:effectLst/>
              <a:uFillTx/>
              <a:latin typeface="Book Antiqua"/>
            </a:endParaRPr>
          </a:p>
          <a:p>
            <a:pPr lvl="1" marL="743040" indent="-285840">
              <a:spcBef>
                <a:spcPts val="4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Set-up the on-going organization (or collection of Business Unit decision makers) that will prioritize on-going report development requests.</a:t>
            </a:r>
            <a:endParaRPr b="0" lang="en-US" sz="18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1411A467-83F7-464A-B004-07E02148C433}"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758880" y="328320"/>
            <a:ext cx="8153280" cy="609480"/>
          </a:xfrm>
          <a:prstGeom prst="rect">
            <a:avLst/>
          </a:prstGeom>
          <a:noFill/>
          <a:ln w="0">
            <a:noFill/>
          </a:ln>
        </p:spPr>
        <p:txBody>
          <a:bodyPr lIns="92160" rIns="92160" tIns="46080" bIns="4608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Book Antiqua"/>
              </a:rPr>
              <a:t>SAP-Financials Data Warehouse Project Update</a:t>
            </a:r>
            <a:endParaRPr b="1" i="1" lang="en-US" sz="2800" strike="noStrike" u="none">
              <a:solidFill>
                <a:srgbClr val="000000"/>
              </a:solidFill>
              <a:effectLst/>
              <a:uFillTx/>
              <a:latin typeface="Book Antiqua"/>
            </a:endParaRPr>
          </a:p>
        </p:txBody>
      </p:sp>
      <p:sp>
        <p:nvSpPr>
          <p:cNvPr id="39" name="PlaceHolder 2"/>
          <p:cNvSpPr>
            <a:spLocks noGrp="1"/>
          </p:cNvSpPr>
          <p:nvPr>
            <p:ph/>
          </p:nvPr>
        </p:nvSpPr>
        <p:spPr>
          <a:xfrm>
            <a:off x="758880" y="1231560"/>
            <a:ext cx="7867440" cy="4854600"/>
          </a:xfrm>
          <a:prstGeom prst="rect">
            <a:avLst/>
          </a:prstGeom>
          <a:noFill/>
          <a:ln w="0">
            <a:noFill/>
          </a:ln>
        </p:spPr>
        <p:txBody>
          <a:bodyPr lIns="92160" rIns="92160" tIns="46080" bIns="46080" anchor="t">
            <a:normAutofit/>
          </a:bodyPr>
          <a:p>
            <a:pPr marL="343080" indent="-343080">
              <a:lnSpc>
                <a:spcPct val="10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Timeline</a:t>
            </a:r>
            <a:endParaRPr b="0" lang="en-US" sz="2400" strike="noStrike" u="none">
              <a:solidFill>
                <a:srgbClr val="000000"/>
              </a:solidFill>
              <a:effectLst/>
              <a:uFillTx/>
              <a:latin typeface="Book Antiqua"/>
            </a:endParaRPr>
          </a:p>
          <a:p>
            <a:pPr marL="343080" indent="-343080">
              <a:spcBef>
                <a:spcPts val="4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Phase One - August, 2000</a:t>
            </a:r>
            <a:endParaRPr b="0" lang="en-US" sz="1800" strike="noStrike" u="none">
              <a:solidFill>
                <a:srgbClr val="000000"/>
              </a:solidFill>
              <a:effectLst/>
              <a:uFillTx/>
              <a:latin typeface="Book Antiqua"/>
            </a:endParaRPr>
          </a:p>
          <a:p>
            <a:pPr lvl="1" marL="743040" indent="-285840">
              <a:spcBef>
                <a:spcPts val="4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Provide access to SAP data contained in the Acta "Cost Analysis" and "Accounts Receivable/Accounts Payable" Rapid Marts for reporting and analysis.</a:t>
            </a:r>
            <a:r>
              <a:rPr b="0" lang="en-US" sz="1600" strike="noStrike" u="none">
                <a:solidFill>
                  <a:srgbClr val="000000"/>
                </a:solidFill>
                <a:effectLst/>
                <a:uFillTx/>
                <a:latin typeface="Book Antiqua"/>
              </a:rPr>
              <a:t>	</a:t>
            </a:r>
            <a:r>
              <a:rPr b="0" lang="en-US" sz="1600" strike="noStrike" u="none">
                <a:solidFill>
                  <a:srgbClr val="000000"/>
                </a:solidFill>
                <a:effectLst/>
                <a:uFillTx/>
                <a:latin typeface="Book Antiqua"/>
              </a:rPr>
              <a:t>	</a:t>
            </a:r>
            <a:endParaRPr b="0" lang="en-US" sz="1600" strike="noStrike" u="none">
              <a:solidFill>
                <a:srgbClr val="000000"/>
              </a:solidFill>
              <a:effectLst/>
              <a:uFillTx/>
              <a:latin typeface="Book Antiqua"/>
            </a:endParaRPr>
          </a:p>
          <a:p>
            <a:pPr lvl="1" marL="743040" indent="-285840">
              <a:spcBef>
                <a:spcPts val="4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Provide access to SAP data contained in as many of the other Acta Rapid Marts for reporting and analysis as possible, without affecting the August, 2000 delivery date.  (These Rapid Marts include: Inventory Management, Project Systems and Profitability Analysis). </a:t>
            </a:r>
            <a:r>
              <a:rPr b="0" lang="en-US" sz="1600" strike="noStrike" u="none">
                <a:solidFill>
                  <a:srgbClr val="000000"/>
                </a:solidFill>
                <a:effectLst/>
                <a:uFillTx/>
                <a:latin typeface="Book Antiqua"/>
              </a:rPr>
              <a:t>	</a:t>
            </a:r>
            <a:endParaRPr b="0" lang="en-US" sz="1600" strike="noStrike" u="none">
              <a:solidFill>
                <a:srgbClr val="000000"/>
              </a:solidFill>
              <a:effectLst/>
              <a:uFillTx/>
              <a:latin typeface="Book Antiqua"/>
            </a:endParaRPr>
          </a:p>
          <a:p>
            <a:pPr marL="343080" indent="-343080">
              <a:spcBef>
                <a:spcPts val="49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Phase Two - January, 2001</a:t>
            </a:r>
            <a:r>
              <a:rPr b="0" lang="en-US" sz="18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endParaRPr b="0" lang="en-US" sz="2000" strike="noStrike" u="none">
              <a:solidFill>
                <a:srgbClr val="000000"/>
              </a:solidFill>
              <a:effectLst/>
              <a:uFillTx/>
              <a:latin typeface="Book Antiqua"/>
            </a:endParaRPr>
          </a:p>
          <a:p>
            <a:pPr lvl="1" marL="743040" indent="-285840">
              <a:spcBef>
                <a:spcPts val="4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Provide access to the balance of the SAP R/3 data, as determined by the Business Units. </a:t>
            </a:r>
            <a:endParaRPr b="0" lang="en-US" sz="1600" strike="noStrike" u="none">
              <a:solidFill>
                <a:srgbClr val="000000"/>
              </a:solidFill>
              <a:effectLst/>
              <a:uFillTx/>
              <a:latin typeface="Book Antiqua"/>
            </a:endParaRPr>
          </a:p>
          <a:p>
            <a:pPr marL="343080" indent="-343080">
              <a:spcBef>
                <a:spcPts val="49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Phase Three - TBD by Business Unit Needs and Budgets</a:t>
            </a:r>
            <a:r>
              <a:rPr b="0" lang="en-US" sz="2000" strike="noStrike" u="none">
                <a:solidFill>
                  <a:srgbClr val="000000"/>
                </a:solidFill>
                <a:effectLst/>
                <a:uFillTx/>
                <a:latin typeface="Book Antiqua"/>
              </a:rPr>
              <a:t>	</a:t>
            </a:r>
            <a:endParaRPr b="0" lang="en-US" sz="2000" strike="noStrike" u="none">
              <a:solidFill>
                <a:srgbClr val="000000"/>
              </a:solidFill>
              <a:effectLst/>
              <a:uFillTx/>
              <a:latin typeface="Book Antiqua"/>
            </a:endParaRPr>
          </a:p>
          <a:p>
            <a:pPr lvl="1" marL="743040" indent="-285840">
              <a:spcBef>
                <a:spcPts val="4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Supplement the SAP R/3 data with information from other Business Unit legacy systems, as needed. </a:t>
            </a:r>
            <a:endParaRPr b="0" lang="en-US" sz="16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43EA5189-8739-406A-85CB-32CE947DA7CE}"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758880" y="328320"/>
            <a:ext cx="8153280" cy="609480"/>
          </a:xfrm>
          <a:prstGeom prst="rect">
            <a:avLst/>
          </a:prstGeom>
          <a:noFill/>
          <a:ln w="0">
            <a:noFill/>
          </a:ln>
        </p:spPr>
        <p:txBody>
          <a:bodyPr lIns="92160" rIns="92160" tIns="46080" bIns="4608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Book Antiqua"/>
              </a:rPr>
              <a:t>SAP-Financials Data Warehouse Project Update</a:t>
            </a:r>
            <a:endParaRPr b="1" i="1" lang="en-US" sz="2800" strike="noStrike" u="none">
              <a:solidFill>
                <a:srgbClr val="000000"/>
              </a:solidFill>
              <a:effectLst/>
              <a:uFillTx/>
              <a:latin typeface="Book Antiqua"/>
            </a:endParaRPr>
          </a:p>
        </p:txBody>
      </p:sp>
      <p:sp>
        <p:nvSpPr>
          <p:cNvPr id="41" name="PlaceHolder 2"/>
          <p:cNvSpPr>
            <a:spLocks noGrp="1"/>
          </p:cNvSpPr>
          <p:nvPr>
            <p:ph/>
          </p:nvPr>
        </p:nvSpPr>
        <p:spPr>
          <a:xfrm>
            <a:off x="758880" y="1231560"/>
            <a:ext cx="8021520" cy="452520"/>
          </a:xfrm>
          <a:prstGeom prst="rect">
            <a:avLst/>
          </a:prstGeom>
          <a:noFill/>
          <a:ln w="0">
            <a:noFill/>
          </a:ln>
        </p:spPr>
        <p:txBody>
          <a:bodyPr lIns="92160" rIns="92160" tIns="46080" bIns="46080" anchor="t">
            <a:normAutofit fontScale="92500" lnSpcReduction="9999"/>
          </a:bodyPr>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Book Antiqua"/>
              </a:rPr>
              <a:t>Timeline - Phase I</a:t>
            </a:r>
            <a:endParaRPr b="0" lang="en-US" sz="2400" strike="noStrike" u="none">
              <a:solidFill>
                <a:srgbClr val="000000"/>
              </a:solidFill>
              <a:effectLst/>
              <a:uFillTx/>
              <a:latin typeface="Book Antiqua"/>
            </a:endParaRPr>
          </a:p>
        </p:txBody>
      </p:sp>
      <p:graphicFrame>
        <p:nvGraphicFramePr>
          <p:cNvPr id="42" name=""/>
          <p:cNvGraphicFramePr/>
          <p:nvPr/>
        </p:nvGraphicFramePr>
        <p:xfrm>
          <a:off x="1528920" y="1698480"/>
          <a:ext cx="7272360" cy="2024280"/>
        </p:xfrm>
        <a:graphic>
          <a:graphicData uri="http://schemas.openxmlformats.org/presentationml/2006/ole">
            <p:oleObj r:id="rId1" spid="">
              <p:embed/>
              <p:pic>
                <p:nvPicPr>
                  <p:cNvPr id="43" name="" descr=""/>
                  <p:cNvPicPr/>
                  <p:nvPr/>
                </p:nvPicPr>
                <p:blipFill>
                  <a:blip r:embed="rId2"/>
                  <a:stretch/>
                </p:blipFill>
                <p:spPr>
                  <a:xfrm>
                    <a:off x="1528920" y="1698480"/>
                    <a:ext cx="7272360" cy="2024280"/>
                  </a:xfrm>
                  <a:prstGeom prst="rect">
                    <a:avLst/>
                  </a:prstGeom>
                  <a:noFill/>
                  <a:ln w="9360">
                    <a:solidFill>
                      <a:srgbClr val="808080"/>
                    </a:solidFill>
                    <a:miter/>
                  </a:ln>
                </p:spPr>
              </p:pic>
            </p:oleObj>
          </a:graphicData>
        </a:graphic>
      </p:graphicFrame>
      <p:sp>
        <p:nvSpPr>
          <p:cNvPr id="44" name=""/>
          <p:cNvSpPr/>
          <p:nvPr/>
        </p:nvSpPr>
        <p:spPr>
          <a:xfrm>
            <a:off x="811080" y="3908520"/>
            <a:ext cx="7777440" cy="129852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Timeline - Phase  II</a:t>
            </a:r>
            <a:endParaRPr b="0" lang="en-US" sz="2400" strike="noStrike" u="none">
              <a:solidFill>
                <a:srgbClr val="000000"/>
              </a:solidFill>
              <a:effectLst/>
              <a:uFillTx/>
              <a:latin typeface="Times New Roman"/>
            </a:endParaRPr>
          </a:p>
          <a:p>
            <a:pPr lvl="1" marL="45720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August to end of January, 2001</a:t>
            </a:r>
            <a:endParaRPr b="0" lang="en-US" sz="1800" strike="noStrike" u="none">
              <a:solidFill>
                <a:srgbClr val="000000"/>
              </a:solidFill>
              <a:effectLst/>
              <a:uFillTx/>
              <a:latin typeface="Times New Roman"/>
            </a:endParaRPr>
          </a:p>
          <a:p>
            <a:pPr lvl="1" marL="45720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TBD (Prioritized business needs will drive iterative delivery dates).</a:t>
            </a:r>
            <a:endParaRPr b="0" lang="en-US" sz="18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E92B8ACE-AD15-4E4F-80A6-0801E8934472}"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 name="PlaceHolder 1"/>
          <p:cNvSpPr>
            <a:spLocks noGrp="1"/>
          </p:cNvSpPr>
          <p:nvPr>
            <p:ph type="title"/>
          </p:nvPr>
        </p:nvSpPr>
        <p:spPr>
          <a:xfrm>
            <a:off x="758880" y="328320"/>
            <a:ext cx="8153280" cy="609480"/>
          </a:xfrm>
          <a:prstGeom prst="rect">
            <a:avLst/>
          </a:prstGeom>
          <a:noFill/>
          <a:ln w="0">
            <a:noFill/>
          </a:ln>
        </p:spPr>
        <p:txBody>
          <a:bodyPr lIns="92160" rIns="92160" tIns="46080" bIns="4608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Book Antiqua"/>
              </a:rPr>
              <a:t>SAP-Financials Data Warehouse Project Update</a:t>
            </a:r>
            <a:endParaRPr b="1" i="1" lang="en-US" sz="2800" strike="noStrike" u="none">
              <a:solidFill>
                <a:srgbClr val="000000"/>
              </a:solidFill>
              <a:effectLst/>
              <a:uFillTx/>
              <a:latin typeface="Book Antiqua"/>
            </a:endParaRPr>
          </a:p>
        </p:txBody>
      </p:sp>
      <p:sp>
        <p:nvSpPr>
          <p:cNvPr id="46" name="PlaceHolder 2"/>
          <p:cNvSpPr>
            <a:spLocks noGrp="1"/>
          </p:cNvSpPr>
          <p:nvPr>
            <p:ph/>
          </p:nvPr>
        </p:nvSpPr>
        <p:spPr>
          <a:xfrm>
            <a:off x="758880" y="1231560"/>
            <a:ext cx="7897680" cy="4854600"/>
          </a:xfrm>
          <a:prstGeom prst="rect">
            <a:avLst/>
          </a:prstGeom>
          <a:noFill/>
          <a:ln w="0">
            <a:noFill/>
          </a:ln>
        </p:spPr>
        <p:txBody>
          <a:bodyPr lIns="92160" rIns="92160" tIns="46080" bIns="46080" anchor="t">
            <a:normAutofit/>
          </a:bodyPr>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Book Antiqua"/>
              </a:rPr>
              <a:t>Update / Accomplishments to-date</a:t>
            </a:r>
            <a:endParaRPr b="0" lang="en-US" sz="2400" strike="noStrike" u="none">
              <a:solidFill>
                <a:srgbClr val="000000"/>
              </a:solidFill>
              <a:effectLst/>
              <a:uFillTx/>
              <a:latin typeface="Book Antiqua"/>
            </a:endParaRPr>
          </a:p>
          <a:p>
            <a:pPr lvl="1" marL="743040" indent="-285840">
              <a:spcBef>
                <a:spcPts val="4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Purchased Acta Extraction Tool and Rapid Marts.</a:t>
            </a:r>
            <a:endParaRPr b="0" lang="en-US" sz="1800" strike="noStrike" u="none">
              <a:solidFill>
                <a:srgbClr val="000000"/>
              </a:solidFill>
              <a:effectLst/>
              <a:uFillTx/>
              <a:latin typeface="Book Antiqua"/>
            </a:endParaRPr>
          </a:p>
          <a:p>
            <a:pPr lvl="1" marL="743040" indent="-285840">
              <a:spcBef>
                <a:spcPts val="4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Identified and signed Acta partner, Sense Corp. Consulting  who will configure Acta Rapid Marts (phase one).</a:t>
            </a:r>
            <a:endParaRPr b="0" lang="en-US" sz="1800" strike="noStrike" u="none">
              <a:solidFill>
                <a:srgbClr val="000000"/>
              </a:solidFill>
              <a:effectLst/>
              <a:uFillTx/>
              <a:latin typeface="Book Antiqua"/>
            </a:endParaRPr>
          </a:p>
          <a:p>
            <a:pPr lvl="1" marL="743040" indent="-285840">
              <a:spcBef>
                <a:spcPts val="4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Obtained promise of support from Enron Net Works’ UNIX Hardware Group.</a:t>
            </a:r>
            <a:endParaRPr b="0" lang="en-US" sz="1800" strike="noStrike" u="none">
              <a:solidFill>
                <a:srgbClr val="000000"/>
              </a:solidFill>
              <a:effectLst/>
              <a:uFillTx/>
              <a:latin typeface="Book Antiqua"/>
            </a:endParaRPr>
          </a:p>
          <a:p>
            <a:pPr lvl="1" marL="743040" indent="-285840">
              <a:spcBef>
                <a:spcPts val="4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Received and installed one of two Acta servers necessary to begin SAP extractions.  (Database Server due July 24th).</a:t>
            </a:r>
            <a:endParaRPr b="0" lang="en-US" sz="1800" strike="noStrike" u="none">
              <a:solidFill>
                <a:srgbClr val="000000"/>
              </a:solidFill>
              <a:effectLst/>
              <a:uFillTx/>
              <a:latin typeface="Book Antiqua"/>
            </a:endParaRPr>
          </a:p>
          <a:p>
            <a:pPr lvl="1" marL="743040" indent="-285840">
              <a:spcBef>
                <a:spcPts val="4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Held Reporting Tool Demonstrations and obtained Business Units’ choice for reporting and querying tool.</a:t>
            </a:r>
            <a:endParaRPr b="0" lang="en-US" sz="1800" strike="noStrike" u="none">
              <a:solidFill>
                <a:srgbClr val="000000"/>
              </a:solidFill>
              <a:effectLst/>
              <a:uFillTx/>
              <a:latin typeface="Book Antiqua"/>
            </a:endParaRPr>
          </a:p>
          <a:p>
            <a:pPr lvl="1" marL="743040" indent="-285840">
              <a:spcBef>
                <a:spcPts val="4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Signed </a:t>
            </a:r>
            <a:r>
              <a:rPr b="0" lang="en-US" sz="1800" strike="noStrike" u="sng">
                <a:solidFill>
                  <a:srgbClr val="000000"/>
                </a:solidFill>
                <a:effectLst/>
                <a:uFillTx/>
                <a:latin typeface="Book Antiqua"/>
              </a:rPr>
              <a:t>Enron-Enterprise</a:t>
            </a:r>
            <a:r>
              <a:rPr b="0" lang="en-US" sz="1800" strike="noStrike" u="none">
                <a:solidFill>
                  <a:srgbClr val="000000"/>
                </a:solidFill>
                <a:effectLst/>
                <a:uFillTx/>
                <a:latin typeface="Book Antiqua"/>
              </a:rPr>
              <a:t> License for BRIO Reporting Tool (any project in any Business Unit can use it for free).</a:t>
            </a:r>
            <a:endParaRPr b="0" lang="en-US" sz="1800" strike="noStrike" u="none">
              <a:solidFill>
                <a:srgbClr val="000000"/>
              </a:solidFill>
              <a:effectLst/>
              <a:uFillTx/>
              <a:latin typeface="Book Antiqua"/>
            </a:endParaRPr>
          </a:p>
          <a:p>
            <a:pPr lvl="1" marL="743040" indent="-285840">
              <a:spcBef>
                <a:spcPts val="4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Initiated Reporting Council (8 Representatives have been named). </a:t>
            </a:r>
            <a:endParaRPr b="0" lang="en-US" sz="1800" strike="noStrike" u="none">
              <a:solidFill>
                <a:srgbClr val="000000"/>
              </a:solidFill>
              <a:effectLst/>
              <a:uFillTx/>
              <a:latin typeface="Book Antiqua"/>
            </a:endParaRPr>
          </a:p>
          <a:p>
            <a:pPr lvl="1" marL="74304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Book Antiqua"/>
            </a:endParaRPr>
          </a:p>
          <a:p>
            <a:pPr lvl="1" marL="74304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9F3EE637-2C56-432B-9F1D-D6A11D7FBF79}"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7" name="PlaceHolder 1"/>
          <p:cNvSpPr>
            <a:spLocks noGrp="1"/>
          </p:cNvSpPr>
          <p:nvPr>
            <p:ph type="title"/>
          </p:nvPr>
        </p:nvSpPr>
        <p:spPr>
          <a:xfrm>
            <a:off x="758880" y="328320"/>
            <a:ext cx="8153280" cy="609480"/>
          </a:xfrm>
          <a:prstGeom prst="rect">
            <a:avLst/>
          </a:prstGeom>
          <a:noFill/>
          <a:ln w="0">
            <a:noFill/>
          </a:ln>
        </p:spPr>
        <p:txBody>
          <a:bodyPr lIns="92160" rIns="92160" tIns="46080" bIns="4608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Book Antiqua"/>
              </a:rPr>
              <a:t>SAP-Financials Data Warehouse Project Update</a:t>
            </a:r>
            <a:endParaRPr b="1" i="1" lang="en-US" sz="2800" strike="noStrike" u="none">
              <a:solidFill>
                <a:srgbClr val="000000"/>
              </a:solidFill>
              <a:effectLst/>
              <a:uFillTx/>
              <a:latin typeface="Book Antiqua"/>
            </a:endParaRPr>
          </a:p>
        </p:txBody>
      </p:sp>
      <p:sp>
        <p:nvSpPr>
          <p:cNvPr id="48" name="PlaceHolder 2"/>
          <p:cNvSpPr>
            <a:spLocks noGrp="1"/>
          </p:cNvSpPr>
          <p:nvPr>
            <p:ph/>
          </p:nvPr>
        </p:nvSpPr>
        <p:spPr>
          <a:xfrm>
            <a:off x="758880" y="1231560"/>
            <a:ext cx="7867440" cy="4854600"/>
          </a:xfrm>
          <a:prstGeom prst="rect">
            <a:avLst/>
          </a:prstGeom>
          <a:noFill/>
          <a:ln w="0">
            <a:noFill/>
          </a:ln>
        </p:spPr>
        <p:txBody>
          <a:bodyPr lIns="92160" rIns="92160" tIns="46080" bIns="46080" anchor="t">
            <a:normAutofit/>
          </a:bodyPr>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Book Antiqua"/>
              </a:rPr>
              <a:t>Next Steps </a:t>
            </a:r>
            <a:endParaRPr b="0" lang="en-US" sz="2400" strike="noStrike" u="none">
              <a:solidFill>
                <a:srgbClr val="000000"/>
              </a:solidFill>
              <a:effectLst/>
              <a:uFillTx/>
              <a:latin typeface="Book Antiqua"/>
            </a:endParaRPr>
          </a:p>
          <a:p>
            <a:pPr lvl="1" marL="743040" indent="-285840">
              <a:spcBef>
                <a:spcPts val="4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Obtain and install Acta Database server.</a:t>
            </a:r>
            <a:endParaRPr b="0" lang="en-US" sz="1800" strike="noStrike" u="none">
              <a:solidFill>
                <a:srgbClr val="000000"/>
              </a:solidFill>
              <a:effectLst/>
              <a:uFillTx/>
              <a:latin typeface="Book Antiqua"/>
            </a:endParaRPr>
          </a:p>
          <a:p>
            <a:pPr lvl="1" marL="743040" indent="-285840">
              <a:spcBef>
                <a:spcPts val="4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Begin Configuration of Rapid Marts (eight weeks).</a:t>
            </a:r>
            <a:endParaRPr b="0" lang="en-US" sz="1800" strike="noStrike" u="none">
              <a:solidFill>
                <a:srgbClr val="000000"/>
              </a:solidFill>
              <a:effectLst/>
              <a:uFillTx/>
              <a:latin typeface="Book Antiqua"/>
            </a:endParaRPr>
          </a:p>
          <a:p>
            <a:pPr lvl="1" marL="743040" indent="-285840">
              <a:spcBef>
                <a:spcPts val="4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Conduct  on-going SAP/Acta Extractions as Rapid Marts come on-line.</a:t>
            </a:r>
            <a:endParaRPr b="0" lang="en-US" sz="1800" strike="noStrike" u="none">
              <a:solidFill>
                <a:srgbClr val="000000"/>
              </a:solidFill>
              <a:effectLst/>
              <a:uFillTx/>
              <a:latin typeface="Book Antiqua"/>
            </a:endParaRPr>
          </a:p>
          <a:p>
            <a:pPr lvl="1" marL="743040" indent="-285840">
              <a:spcBef>
                <a:spcPts val="4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Implement “Reporting Council” to identify and prioritize reporting needs across Enron Business Units. </a:t>
            </a:r>
            <a:endParaRPr b="0" lang="en-US" sz="1800" strike="noStrike" u="none">
              <a:solidFill>
                <a:srgbClr val="000000"/>
              </a:solidFill>
              <a:effectLst/>
              <a:uFillTx/>
              <a:latin typeface="Book Antiqua"/>
            </a:endParaRPr>
          </a:p>
          <a:p>
            <a:pPr lvl="1" marL="743040" indent="-285840">
              <a:spcBef>
                <a:spcPts val="4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Build team of technical SAP Data Analysts (from COE) and BRIO Report Developers</a:t>
            </a:r>
            <a:endParaRPr b="0" lang="en-US" sz="1800" strike="noStrike" u="none">
              <a:solidFill>
                <a:srgbClr val="000000"/>
              </a:solidFill>
              <a:effectLst/>
              <a:uFillTx/>
              <a:latin typeface="Book Antiqua"/>
            </a:endParaRPr>
          </a:p>
          <a:p>
            <a:pPr lvl="1" marL="743040" indent="-285840">
              <a:spcBef>
                <a:spcPts val="4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Begin creating formatted reports using BRIO development tools and Rapid Mart Data.</a:t>
            </a:r>
            <a:endParaRPr b="0" lang="en-US" sz="1800" strike="noStrike" u="none">
              <a:solidFill>
                <a:srgbClr val="000000"/>
              </a:solidFill>
              <a:effectLst/>
              <a:uFillTx/>
              <a:latin typeface="Book Antiqua"/>
            </a:endParaRPr>
          </a:p>
          <a:p>
            <a:pPr lvl="1" marL="743040" indent="-285840">
              <a:spcBef>
                <a:spcPts val="4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Test reports and server performance of existing (DEV/QA) environment, then order appropriate servers for the Production environment.</a:t>
            </a:r>
            <a:endParaRPr b="0" lang="en-US" sz="1800" strike="noStrike" u="none">
              <a:solidFill>
                <a:srgbClr val="000000"/>
              </a:solidFill>
              <a:effectLst/>
              <a:uFillTx/>
              <a:latin typeface="Book Antiqua"/>
            </a:endParaRPr>
          </a:p>
          <a:p>
            <a:pPr lvl="1" marL="743040" indent="-285840">
              <a:spcBef>
                <a:spcPts val="4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Begin Phase II analysis (balance of SAP data) in parallel.</a:t>
            </a:r>
            <a:endParaRPr b="0" lang="en-US" sz="18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81CB27B6-9775-404E-8B0D-E1DF9919F381}"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 name="PlaceHolder 1"/>
          <p:cNvSpPr>
            <a:spLocks noGrp="1"/>
          </p:cNvSpPr>
          <p:nvPr>
            <p:ph type="title"/>
          </p:nvPr>
        </p:nvSpPr>
        <p:spPr>
          <a:xfrm>
            <a:off x="758880" y="328320"/>
            <a:ext cx="8153280" cy="609480"/>
          </a:xfrm>
          <a:prstGeom prst="rect">
            <a:avLst/>
          </a:prstGeom>
          <a:noFill/>
          <a:ln w="0">
            <a:noFill/>
          </a:ln>
        </p:spPr>
        <p:txBody>
          <a:bodyPr lIns="92160" rIns="92160" tIns="46080" bIns="4608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Book Antiqua"/>
              </a:rPr>
              <a:t>SAP-Financials Data Warehouse Project Update</a:t>
            </a:r>
            <a:endParaRPr b="1" i="1" lang="en-US" sz="2800" strike="noStrike" u="none">
              <a:solidFill>
                <a:srgbClr val="000000"/>
              </a:solidFill>
              <a:effectLst/>
              <a:uFillTx/>
              <a:latin typeface="Book Antiqua"/>
            </a:endParaRPr>
          </a:p>
        </p:txBody>
      </p:sp>
      <p:sp>
        <p:nvSpPr>
          <p:cNvPr id="50" name="PlaceHolder 2"/>
          <p:cNvSpPr>
            <a:spLocks noGrp="1"/>
          </p:cNvSpPr>
          <p:nvPr>
            <p:ph/>
          </p:nvPr>
        </p:nvSpPr>
        <p:spPr>
          <a:xfrm>
            <a:off x="758880" y="1231560"/>
            <a:ext cx="7867440" cy="4854600"/>
          </a:xfrm>
          <a:prstGeom prst="rect">
            <a:avLst/>
          </a:prstGeom>
          <a:noFill/>
          <a:ln w="0">
            <a:noFill/>
          </a:ln>
        </p:spPr>
        <p:txBody>
          <a:bodyPr lIns="92160" rIns="92160" tIns="46080" bIns="46080" anchor="t">
            <a:normAutofit/>
          </a:bodyPr>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Book Antiqua"/>
              </a:rPr>
              <a:t>Project Team (10 - 13 People)</a:t>
            </a:r>
            <a:endParaRPr b="0" lang="en-US" sz="2400" strike="noStrike" u="none">
              <a:solidFill>
                <a:srgbClr val="000000"/>
              </a:solidFill>
              <a:effectLst/>
              <a:uFillTx/>
              <a:latin typeface="Book Antiqua"/>
            </a:endParaRPr>
          </a:p>
          <a:p>
            <a:pPr lvl="1" marL="743040" indent="-285840">
              <a:spcBef>
                <a:spcPts val="4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Data Warehouse Architect/Project Manager</a:t>
            </a:r>
            <a:endParaRPr b="0" lang="en-US" sz="1800" strike="noStrike" u="none">
              <a:solidFill>
                <a:srgbClr val="000000"/>
              </a:solidFill>
              <a:effectLst/>
              <a:uFillTx/>
              <a:latin typeface="Book Antiqua"/>
            </a:endParaRPr>
          </a:p>
          <a:p>
            <a:pPr lvl="1" marL="743040" indent="-285840">
              <a:spcBef>
                <a:spcPts val="4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1-2 COE SAP Basis Resources </a:t>
            </a:r>
            <a:endParaRPr b="0" lang="en-US" sz="1800" strike="noStrike" u="none">
              <a:solidFill>
                <a:srgbClr val="000000"/>
              </a:solidFill>
              <a:effectLst/>
              <a:uFillTx/>
              <a:latin typeface="Book Antiqua"/>
            </a:endParaRPr>
          </a:p>
          <a:p>
            <a:pPr lvl="1" marL="743040" indent="-285840">
              <a:spcBef>
                <a:spcPts val="4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3 FTE COE Data/System Analysts</a:t>
            </a:r>
            <a:endParaRPr b="0" lang="en-US" sz="1800" strike="noStrike" u="none">
              <a:solidFill>
                <a:srgbClr val="000000"/>
              </a:solidFill>
              <a:effectLst/>
              <a:uFillTx/>
              <a:latin typeface="Book Antiqua"/>
            </a:endParaRPr>
          </a:p>
          <a:p>
            <a:pPr lvl="1" marL="743040" indent="-285840">
              <a:spcBef>
                <a:spcPts val="4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Oracle DBA</a:t>
            </a:r>
            <a:endParaRPr b="0" lang="en-US" sz="1800" strike="noStrike" u="none">
              <a:solidFill>
                <a:srgbClr val="000000"/>
              </a:solidFill>
              <a:effectLst/>
              <a:uFillTx/>
              <a:latin typeface="Book Antiqua"/>
            </a:endParaRPr>
          </a:p>
          <a:p>
            <a:pPr lvl="1" marL="743040" indent="-285840">
              <a:spcBef>
                <a:spcPts val="4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2 ACTA Works Extraction Developers</a:t>
            </a:r>
            <a:endParaRPr b="0" lang="en-US" sz="1800" strike="noStrike" u="none">
              <a:solidFill>
                <a:srgbClr val="000000"/>
              </a:solidFill>
              <a:effectLst/>
              <a:uFillTx/>
              <a:latin typeface="Book Antiqua"/>
            </a:endParaRPr>
          </a:p>
          <a:p>
            <a:pPr lvl="1" marL="743040" indent="-285840">
              <a:spcBef>
                <a:spcPts val="4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2-4 Reporting Tool Developers</a:t>
            </a:r>
            <a:endParaRPr b="0" lang="en-US" sz="1800" strike="noStrike" u="none">
              <a:solidFill>
                <a:srgbClr val="000000"/>
              </a:solidFill>
              <a:effectLst/>
              <a:uFillTx/>
              <a:latin typeface="Book Antiqua"/>
            </a:endParaRPr>
          </a:p>
          <a:p>
            <a:pPr lvl="1" marL="74304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Book Antiqua"/>
            </a:endParaRPr>
          </a:p>
          <a:p>
            <a:pPr lvl="1" marL="74304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538FDB5E-919E-4FFC-971C-8F5F71EC237C}"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 name="PlaceHolder 1"/>
          <p:cNvSpPr>
            <a:spLocks noGrp="1"/>
          </p:cNvSpPr>
          <p:nvPr>
            <p:ph type="title"/>
          </p:nvPr>
        </p:nvSpPr>
        <p:spPr>
          <a:xfrm>
            <a:off x="758880" y="328320"/>
            <a:ext cx="8153280" cy="609480"/>
          </a:xfrm>
          <a:prstGeom prst="rect">
            <a:avLst/>
          </a:prstGeom>
          <a:noFill/>
          <a:ln w="0">
            <a:noFill/>
          </a:ln>
        </p:spPr>
        <p:txBody>
          <a:bodyPr lIns="92160" rIns="92160" tIns="46080" bIns="4608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Book Antiqua"/>
              </a:rPr>
              <a:t>SAP-Financials Data Warehouse Project Update</a:t>
            </a:r>
            <a:endParaRPr b="1" i="1" lang="en-US" sz="2800" strike="noStrike" u="none">
              <a:solidFill>
                <a:srgbClr val="000000"/>
              </a:solidFill>
              <a:effectLst/>
              <a:uFillTx/>
              <a:latin typeface="Book Antiqua"/>
            </a:endParaRPr>
          </a:p>
        </p:txBody>
      </p:sp>
      <p:sp>
        <p:nvSpPr>
          <p:cNvPr id="52" name="PlaceHolder 2"/>
          <p:cNvSpPr>
            <a:spLocks noGrp="1"/>
          </p:cNvSpPr>
          <p:nvPr>
            <p:ph/>
          </p:nvPr>
        </p:nvSpPr>
        <p:spPr>
          <a:xfrm>
            <a:off x="720360" y="1231920"/>
            <a:ext cx="7969320" cy="4984560"/>
          </a:xfrm>
          <a:prstGeom prst="rect">
            <a:avLst/>
          </a:prstGeom>
          <a:noFill/>
          <a:ln w="0">
            <a:noFill/>
          </a:ln>
        </p:spPr>
        <p:txBody>
          <a:bodyPr lIns="92160" rIns="92160" tIns="46080" bIns="46080" anchor="t">
            <a:normAutofit/>
          </a:bodyPr>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Book Antiqua"/>
              </a:rPr>
              <a:t>Budget</a:t>
            </a:r>
            <a:endParaRPr b="0" lang="en-US" sz="2400" strike="noStrike" u="none">
              <a:solidFill>
                <a:srgbClr val="000000"/>
              </a:solidFill>
              <a:effectLst/>
              <a:uFillTx/>
              <a:latin typeface="Book Antiqua"/>
            </a:endParaRPr>
          </a:p>
          <a:p>
            <a:pPr lvl="1" marL="743040" indent="-285840">
              <a:spcBef>
                <a:spcPts val="49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Total Budgeted:</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$3,795,000</a:t>
            </a:r>
            <a:endParaRPr b="0" lang="en-US" sz="2000" strike="noStrike" u="none">
              <a:solidFill>
                <a:srgbClr val="000000"/>
              </a:solidFill>
              <a:effectLst/>
              <a:uFillTx/>
              <a:latin typeface="Book Antiqua"/>
            </a:endParaRPr>
          </a:p>
          <a:p>
            <a:pPr lvl="1" marL="743040" indent="-285840">
              <a:spcBef>
                <a:spcPts val="49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Phase I:</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$3,135,000</a:t>
            </a:r>
            <a:endParaRPr b="0" lang="en-US" sz="2000" strike="noStrike" u="none">
              <a:solidFill>
                <a:srgbClr val="000000"/>
              </a:solidFill>
              <a:effectLst/>
              <a:uFillTx/>
              <a:latin typeface="Book Antiqua"/>
            </a:endParaRPr>
          </a:p>
          <a:p>
            <a:pPr lvl="1" marL="743040" indent="-285840">
              <a:spcBef>
                <a:spcPts val="49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Phase II:</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660,000</a:t>
            </a:r>
            <a:endParaRPr b="0" lang="en-US" sz="2000" strike="noStrike" u="none">
              <a:solidFill>
                <a:srgbClr val="000000"/>
              </a:solidFill>
              <a:effectLst/>
              <a:uFillTx/>
              <a:latin typeface="Book Antiqua"/>
            </a:endParaRPr>
          </a:p>
          <a:p>
            <a:pPr lvl="1" marL="743040" indent="-285840">
              <a:spcBef>
                <a:spcPts val="49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Total to-date:</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432,276</a:t>
            </a:r>
            <a:endParaRPr b="0" lang="en-US" sz="2000" strike="noStrike" u="none">
              <a:solidFill>
                <a:srgbClr val="000000"/>
              </a:solidFill>
              <a:effectLst/>
              <a:uFillTx/>
              <a:latin typeface="Book Antiqua"/>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Book Antiqua"/>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Book Antiqua"/>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DAC5F9A9-D758-412D-838B-90B0DFDB354A}"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18732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1998-08-31T21:19:29Z</dcterms:created>
  <dc:creator>Jason Joseph Martinez</dc:creator>
  <dc:description/>
  <dc:language>en-US</dc:language>
  <cp:lastModifiedBy>pcagney</cp:lastModifiedBy>
  <cp:lastPrinted>2000-07-10T18:51:47Z</cp:lastPrinted>
  <dcterms:modified xsi:type="dcterms:W3CDTF">2000-07-13T14:52:17Z</dcterms:modified>
  <cp:revision>776</cp:revision>
  <dc:subject/>
  <dc:title>No Slide Title</dc:title>
</cp:coreProperties>
</file>