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media/image1.wmf" ContentType="image/x-wmf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222EDA-A36C-4724-8D4E-3AED1DA557A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BA9EB6-7C5C-407F-BBC3-11AAF30EDCC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898800" y="23760"/>
            <a:ext cx="29847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898800" y="8663040"/>
            <a:ext cx="29847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0520" rIns="2052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-27000" y="8663040"/>
            <a:ext cx="29829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-27000" y="23760"/>
            <a:ext cx="29829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1155600" y="682560"/>
            <a:ext cx="4550040" cy="3411720"/>
          </a:xfrm>
          <a:prstGeom prst="rect">
            <a:avLst/>
          </a:prstGeom>
          <a:ln w="0">
            <a:noFill/>
          </a:ln>
        </p:spPr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915480" y="4341960"/>
            <a:ext cx="5023080" cy="409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04FA63-1299-4F4D-87CE-E1DE4C4D55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39CC46-77D4-47AF-B63F-6E370741F87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6E9FC2-9859-4162-9596-0D91104E538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9E1A5F-4B3C-44A3-B4B0-9020FC0361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STRUCTURE BACKING PPA OBLIGATIONS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433520" y="458640"/>
          <a:ext cx="6568920" cy="5345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33520" y="458640"/>
                    <a:ext cx="6568920" cy="534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SUPPORT FOR PHASE II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was no Central Government Guarantee for Dabhol Phase II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MSEB and Government of Maharashtra by themselves are not strong enough credit support to attract long-term project financing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 -- build adequate credit support by layering in many levels of support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5827680" y="4195800"/>
            <a:ext cx="0" cy="5079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819760" y="1371600"/>
            <a:ext cx="0" cy="506520"/>
          </a:xfrm>
          <a:prstGeom prst="line">
            <a:avLst/>
          </a:prstGeom>
          <a:ln w="12600">
            <a:solidFill>
              <a:srgbClr val="33cc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19760" y="2776680"/>
            <a:ext cx="0" cy="5061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819760" y="2075040"/>
            <a:ext cx="0" cy="506160"/>
          </a:xfrm>
          <a:prstGeom prst="line">
            <a:avLst/>
          </a:prstGeom>
          <a:ln w="12600">
            <a:solidFill>
              <a:srgbClr val="33cc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19760" y="3495600"/>
            <a:ext cx="0" cy="506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454800" y="1955880"/>
            <a:ext cx="1314360" cy="3073320"/>
          </a:xfrm>
          <a:custGeom>
            <a:avLst/>
            <a:gdLst/>
            <a:ahLst/>
            <a:rect l="l" t="t" r="r" b="b"/>
            <a:pathLst>
              <a:path w="847" h="2257">
                <a:moveTo>
                  <a:pt x="846" y="2256"/>
                </a:moveTo>
                <a:lnTo>
                  <a:pt x="846" y="0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33cc33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437160" y="1392120"/>
            <a:ext cx="2000520" cy="3605400"/>
          </a:xfrm>
          <a:custGeom>
            <a:avLst/>
            <a:gdLst/>
            <a:ahLst/>
            <a:rect l="l" t="t" r="r" b="b"/>
            <a:pathLst>
              <a:path w="1291" h="2647">
                <a:moveTo>
                  <a:pt x="1290" y="2646"/>
                </a:moveTo>
                <a:lnTo>
                  <a:pt x="1290" y="0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00cc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344840" y="5214960"/>
            <a:ext cx="1470240" cy="942840"/>
          </a:xfrm>
          <a:custGeom>
            <a:avLst/>
            <a:gdLst/>
            <a:ahLst/>
            <a:rect l="l" t="t" r="r" b="b"/>
            <a:pathLst>
              <a:path w="301" h="475">
                <a:moveTo>
                  <a:pt x="300" y="0"/>
                </a:moveTo>
                <a:lnTo>
                  <a:pt x="300" y="474"/>
                </a:lnTo>
                <a:lnTo>
                  <a:pt x="0" y="474"/>
                </a:lnTo>
              </a:path>
            </a:pathLst>
          </a:custGeom>
          <a:noFill/>
          <a:ln cap="rnd" w="12600">
            <a:solidFill>
              <a:srgbClr val="00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476360" y="5605560"/>
            <a:ext cx="847800" cy="261720"/>
          </a:xfrm>
          <a:custGeom>
            <a:avLst/>
            <a:gdLst/>
            <a:ahLst/>
            <a:rect l="l" t="t" r="r" b="b"/>
            <a:pathLst>
              <a:path w="547" h="331">
                <a:moveTo>
                  <a:pt x="546" y="330"/>
                </a:moveTo>
                <a:lnTo>
                  <a:pt x="0" y="330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00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39840" y="5092560"/>
            <a:ext cx="3014640" cy="0"/>
          </a:xfrm>
          <a:prstGeom prst="line">
            <a:avLst/>
          </a:prstGeom>
          <a:ln w="12600">
            <a:solidFill>
              <a:srgbClr val="ff505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264360" y="5095800"/>
            <a:ext cx="1162080" cy="0"/>
          </a:xfrm>
          <a:prstGeom prst="line">
            <a:avLst/>
          </a:prstGeom>
          <a:ln w="12600">
            <a:solidFill>
              <a:srgbClr val="ff505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014560" y="1282680"/>
            <a:ext cx="85680" cy="3591000"/>
          </a:xfrm>
          <a:custGeom>
            <a:avLst/>
            <a:gdLst/>
            <a:ahLst/>
            <a:rect l="l" t="t" r="r" b="b"/>
            <a:pathLst>
              <a:path w="1" h="2461">
                <a:moveTo>
                  <a:pt x="0" y="0"/>
                </a:moveTo>
                <a:lnTo>
                  <a:pt x="0" y="2460"/>
                </a:lnTo>
              </a:path>
            </a:pathLst>
          </a:custGeom>
          <a:noFill/>
          <a:ln w="12600">
            <a:solidFill>
              <a:srgbClr val="33cc33"/>
            </a:solidFill>
            <a:prstDash val="sysDot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176800" y="4724280"/>
            <a:ext cx="1222560" cy="696960"/>
          </a:xfrm>
          <a:prstGeom prst="rect">
            <a:avLst/>
          </a:prstGeom>
          <a:solidFill>
            <a:srgbClr val="b2b2b2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458120" y="4724280"/>
            <a:ext cx="1222200" cy="696960"/>
          </a:xfrm>
          <a:prstGeom prst="rect">
            <a:avLst/>
          </a:prstGeom>
          <a:solidFill>
            <a:srgbClr val="b2b2b2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492280" y="2975040"/>
            <a:ext cx="1222560" cy="695160"/>
          </a:xfrm>
          <a:prstGeom prst="rect">
            <a:avLst/>
          </a:prstGeom>
          <a:solidFill>
            <a:srgbClr val="b2b2b2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138640" y="1879560"/>
            <a:ext cx="130032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Retention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38640" y="1170000"/>
            <a:ext cx="130032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072040" y="2608200"/>
            <a:ext cx="1487520" cy="414360"/>
          </a:xfrm>
          <a:prstGeom prst="roundRect">
            <a:avLst>
              <a:gd name="adj" fmla="val 45463"/>
            </a:avLst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Fuel/OpEx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043600" y="4016520"/>
            <a:ext cx="1487520" cy="412560"/>
          </a:xfrm>
          <a:prstGeom prst="roundRect">
            <a:avLst>
              <a:gd name="adj" fmla="val 45463"/>
            </a:avLst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28680" y="5661000"/>
            <a:ext cx="973440" cy="414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38200" y="4626000"/>
            <a:ext cx="7484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645240" y="4856040"/>
            <a:ext cx="5032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96880" y="1200240"/>
            <a:ext cx="12430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519240" y="1747800"/>
            <a:ext cx="13413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379040" y="893880"/>
            <a:ext cx="81432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Deficiency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029040" y="1170000"/>
            <a:ext cx="129852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58960" y="4883040"/>
            <a:ext cx="1284120" cy="696960"/>
          </a:xfrm>
          <a:prstGeom prst="rect">
            <a:avLst/>
          </a:prstGeom>
          <a:solidFill>
            <a:srgbClr val="b2b2b2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352680" y="6019920"/>
            <a:ext cx="973080" cy="414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379440" y="6130800"/>
            <a:ext cx="2959200" cy="3240"/>
          </a:xfrm>
          <a:prstGeom prst="line">
            <a:avLst/>
          </a:prstGeom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390240" y="3176640"/>
            <a:ext cx="3240" cy="2949480"/>
          </a:xfrm>
          <a:prstGeom prst="line">
            <a:avLst/>
          </a:prstGeom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070600" y="3287880"/>
            <a:ext cx="1487520" cy="412560"/>
          </a:xfrm>
          <a:prstGeom prst="roundRect">
            <a:avLst>
              <a:gd name="adj" fmla="val 45463"/>
            </a:avLst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3747600" y="2824200"/>
            <a:ext cx="1279800" cy="203040"/>
          </a:xfrm>
          <a:prstGeom prst="line">
            <a:avLst/>
          </a:prstGeom>
          <a:ln w="93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H="1">
            <a:off x="2160720" y="2982960"/>
            <a:ext cx="3030480" cy="1944720"/>
          </a:xfrm>
          <a:prstGeom prst="line">
            <a:avLst/>
          </a:prstGeom>
          <a:ln w="93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2492280" y="1436760"/>
            <a:ext cx="231840" cy="1509480"/>
          </a:xfrm>
          <a:custGeom>
            <a:avLst/>
            <a:gdLst/>
            <a:ahLst/>
            <a:rect l="l" t="t" r="r" b="b"/>
            <a:pathLst>
              <a:path w="1" h="2461">
                <a:moveTo>
                  <a:pt x="0" y="0"/>
                </a:moveTo>
                <a:lnTo>
                  <a:pt x="0" y="2460"/>
                </a:lnTo>
              </a:path>
            </a:pathLst>
          </a:custGeom>
          <a:noFill/>
          <a:ln w="12600">
            <a:solidFill>
              <a:srgbClr val="33cc33"/>
            </a:solidFill>
            <a:prstDash val="sysDot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716200" y="1414440"/>
            <a:ext cx="324000" cy="0"/>
          </a:xfrm>
          <a:prstGeom prst="line">
            <a:avLst/>
          </a:prstGeom>
          <a:ln w="12600">
            <a:solidFill>
              <a:srgbClr val="33cc33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111480" y="5416560"/>
            <a:ext cx="2700360" cy="442800"/>
          </a:xfrm>
          <a:custGeom>
            <a:avLst/>
            <a:gdLst/>
            <a:ahLst/>
            <a:rect l="l" t="t" r="r" b="b"/>
            <a:pathLst>
              <a:path w="301" h="475">
                <a:moveTo>
                  <a:pt x="300" y="0"/>
                </a:moveTo>
                <a:lnTo>
                  <a:pt x="300" y="474"/>
                </a:lnTo>
                <a:lnTo>
                  <a:pt x="0" y="474"/>
                </a:lnTo>
              </a:path>
            </a:pathLst>
          </a:custGeom>
          <a:noFill/>
          <a:ln cap="rnd" w="12600">
            <a:solidFill>
              <a:srgbClr val="00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 flipV="1">
            <a:off x="384120" y="3149640"/>
            <a:ext cx="2108160" cy="393840"/>
          </a:xfrm>
          <a:custGeom>
            <a:avLst/>
            <a:gdLst/>
            <a:ahLst/>
            <a:rect l="l" t="t" r="r" b="b"/>
            <a:pathLst>
              <a:path w="301" h="475">
                <a:moveTo>
                  <a:pt x="300" y="0"/>
                </a:moveTo>
                <a:lnTo>
                  <a:pt x="300" y="474"/>
                </a:lnTo>
                <a:lnTo>
                  <a:pt x="0" y="474"/>
                </a:lnTo>
              </a:path>
            </a:pathLst>
          </a:custGeom>
          <a:noFill/>
          <a:ln cap="rnd" w="12600">
            <a:solidFill>
              <a:srgbClr val="00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009880" y="1255680"/>
            <a:ext cx="1012680" cy="0"/>
          </a:xfrm>
          <a:prstGeom prst="line">
            <a:avLst/>
          </a:prstGeom>
          <a:ln w="12600">
            <a:solidFill>
              <a:srgbClr val="33cc33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332240" y="1263600"/>
            <a:ext cx="790560" cy="0"/>
          </a:xfrm>
          <a:prstGeom prst="line">
            <a:avLst/>
          </a:prstGeom>
          <a:ln w="12600">
            <a:solidFill>
              <a:srgbClr val="33cc33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SHIP CREDIT SUPPORT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722760" y="3651120"/>
            <a:ext cx="1463760" cy="1076400"/>
          </a:xfrm>
          <a:prstGeom prst="line">
            <a:avLst/>
          </a:prstGeom>
          <a:ln w="1260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268520" y="3870360"/>
            <a:ext cx="63864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 CASH FLOW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710320" y="4297320"/>
            <a:ext cx="0" cy="484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702400" y="1601640"/>
            <a:ext cx="0" cy="484200"/>
          </a:xfrm>
          <a:prstGeom prst="line">
            <a:avLst/>
          </a:prstGeom>
          <a:ln w="12600">
            <a:solidFill>
              <a:srgbClr val="33cc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702400" y="2943360"/>
            <a:ext cx="0" cy="4824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702400" y="2271600"/>
            <a:ext cx="0" cy="484200"/>
          </a:xfrm>
          <a:prstGeom prst="line">
            <a:avLst/>
          </a:prstGeom>
          <a:ln w="12600">
            <a:solidFill>
              <a:srgbClr val="33cc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702400" y="3627360"/>
            <a:ext cx="0" cy="484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288120" y="2160720"/>
            <a:ext cx="1214280" cy="2930400"/>
          </a:xfrm>
          <a:custGeom>
            <a:avLst/>
            <a:gdLst/>
            <a:ahLst/>
            <a:rect l="l" t="t" r="r" b="b"/>
            <a:pathLst>
              <a:path w="847" h="2257">
                <a:moveTo>
                  <a:pt x="846" y="2256"/>
                </a:moveTo>
                <a:lnTo>
                  <a:pt x="846" y="0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33cc33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272280" y="1622520"/>
            <a:ext cx="1847880" cy="3438360"/>
          </a:xfrm>
          <a:custGeom>
            <a:avLst/>
            <a:gdLst/>
            <a:ahLst/>
            <a:rect l="l" t="t" r="r" b="b"/>
            <a:pathLst>
              <a:path w="1291" h="2647">
                <a:moveTo>
                  <a:pt x="1290" y="2646"/>
                </a:moveTo>
                <a:lnTo>
                  <a:pt x="1290" y="0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00cc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352760" y="5343480"/>
            <a:ext cx="1357560" cy="898560"/>
          </a:xfrm>
          <a:custGeom>
            <a:avLst/>
            <a:gdLst/>
            <a:ahLst/>
            <a:rect l="l" t="t" r="r" b="b"/>
            <a:pathLst>
              <a:path w="301" h="475">
                <a:moveTo>
                  <a:pt x="300" y="0"/>
                </a:moveTo>
                <a:lnTo>
                  <a:pt x="300" y="474"/>
                </a:lnTo>
                <a:lnTo>
                  <a:pt x="0" y="474"/>
                </a:lnTo>
              </a:path>
            </a:pathLst>
          </a:custGeom>
          <a:noFill/>
          <a:ln cap="rnd" w="12600">
            <a:solidFill>
              <a:srgbClr val="00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692360" y="5640480"/>
            <a:ext cx="782640" cy="252360"/>
          </a:xfrm>
          <a:custGeom>
            <a:avLst/>
            <a:gdLst/>
            <a:ahLst/>
            <a:rect l="l" t="t" r="r" b="b"/>
            <a:pathLst>
              <a:path w="547" h="331">
                <a:moveTo>
                  <a:pt x="546" y="330"/>
                </a:moveTo>
                <a:lnTo>
                  <a:pt x="0" y="330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00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316240" y="5214960"/>
            <a:ext cx="2784240" cy="0"/>
          </a:xfrm>
          <a:prstGeom prst="line">
            <a:avLst/>
          </a:prstGeom>
          <a:ln w="12600">
            <a:solidFill>
              <a:srgbClr val="ff505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111720" y="5156280"/>
            <a:ext cx="1073160" cy="0"/>
          </a:xfrm>
          <a:prstGeom prst="line">
            <a:avLst/>
          </a:prstGeom>
          <a:ln w="12600">
            <a:solidFill>
              <a:srgbClr val="ff505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176560" y="1503360"/>
            <a:ext cx="104760" cy="3375000"/>
          </a:xfrm>
          <a:custGeom>
            <a:avLst/>
            <a:gdLst/>
            <a:ahLst/>
            <a:rect l="l" t="t" r="r" b="b"/>
            <a:pathLst>
              <a:path w="1" h="2461">
                <a:moveTo>
                  <a:pt x="0" y="0"/>
                </a:moveTo>
                <a:lnTo>
                  <a:pt x="0" y="2460"/>
                </a:lnTo>
              </a:path>
            </a:pathLst>
          </a:custGeom>
          <a:noFill/>
          <a:ln w="12600">
            <a:solidFill>
              <a:srgbClr val="33cc33"/>
            </a:solidFill>
            <a:prstDash val="sysDot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108400" y="4800600"/>
            <a:ext cx="1128960" cy="665280"/>
          </a:xfrm>
          <a:prstGeom prst="rect">
            <a:avLst/>
          </a:prstGeom>
          <a:solidFill>
            <a:srgbClr val="b2b2b2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215120" y="4800600"/>
            <a:ext cx="1128960" cy="665280"/>
          </a:xfrm>
          <a:prstGeom prst="rect">
            <a:avLst/>
          </a:prstGeom>
          <a:solidFill>
            <a:srgbClr val="b2b2b2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630520" y="3130560"/>
            <a:ext cx="1128600" cy="665280"/>
          </a:xfrm>
          <a:prstGeom prst="rect">
            <a:avLst/>
          </a:prstGeom>
          <a:solidFill>
            <a:srgbClr val="b2b2b2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073480" y="2087640"/>
            <a:ext cx="1200240" cy="403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Retention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073480" y="1409760"/>
            <a:ext cx="1200240" cy="403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011560" y="2782800"/>
            <a:ext cx="1373400" cy="393840"/>
          </a:xfrm>
          <a:prstGeom prst="roundRect">
            <a:avLst>
              <a:gd name="adj" fmla="val 45463"/>
            </a:avLst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Fuel/OpEx*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986360" y="4125960"/>
            <a:ext cx="1373040" cy="393480"/>
          </a:xfrm>
          <a:prstGeom prst="roundRect">
            <a:avLst>
              <a:gd name="adj" fmla="val 45463"/>
            </a:avLst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95360" y="5694480"/>
            <a:ext cx="898560" cy="395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287520" y="4707000"/>
            <a:ext cx="7484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446880" y="4925880"/>
            <a:ext cx="5032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697080" y="1438200"/>
            <a:ext cx="12430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347520" y="1960560"/>
            <a:ext cx="13413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342680" y="1146240"/>
            <a:ext cx="81432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Deficiency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125880" y="1409760"/>
            <a:ext cx="1199880" cy="403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011240" y="4916520"/>
            <a:ext cx="1185840" cy="665280"/>
          </a:xfrm>
          <a:prstGeom prst="rect">
            <a:avLst/>
          </a:prstGeom>
          <a:solidFill>
            <a:srgbClr val="b2b2b2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425760" y="6037200"/>
            <a:ext cx="898560" cy="395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688680" y="3433680"/>
            <a:ext cx="3240" cy="2814840"/>
          </a:xfrm>
          <a:prstGeom prst="line">
            <a:avLst/>
          </a:prstGeom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010120" y="3430440"/>
            <a:ext cx="1373040" cy="393840"/>
          </a:xfrm>
          <a:prstGeom prst="roundRect">
            <a:avLst>
              <a:gd name="adj" fmla="val 45463"/>
            </a:avLst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3789000" y="2987640"/>
            <a:ext cx="1181160" cy="195120"/>
          </a:xfrm>
          <a:prstGeom prst="line">
            <a:avLst/>
          </a:prstGeom>
          <a:ln w="93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2223720" y="3017880"/>
            <a:ext cx="2809800" cy="2041560"/>
          </a:xfrm>
          <a:prstGeom prst="line">
            <a:avLst/>
          </a:prstGeom>
          <a:ln w="93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2629800" y="1665360"/>
            <a:ext cx="214200" cy="1439640"/>
          </a:xfrm>
          <a:custGeom>
            <a:avLst/>
            <a:gdLst/>
            <a:ahLst/>
            <a:rect l="l" t="t" r="r" b="b"/>
            <a:pathLst>
              <a:path w="1" h="2461">
                <a:moveTo>
                  <a:pt x="0" y="0"/>
                </a:moveTo>
                <a:lnTo>
                  <a:pt x="0" y="2460"/>
                </a:lnTo>
              </a:path>
            </a:pathLst>
          </a:custGeom>
          <a:noFill/>
          <a:ln w="12600">
            <a:solidFill>
              <a:srgbClr val="33cc33"/>
            </a:solidFill>
            <a:prstDash val="sysDot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838600" y="1643040"/>
            <a:ext cx="296640" cy="0"/>
          </a:xfrm>
          <a:prstGeom prst="line">
            <a:avLst/>
          </a:prstGeom>
          <a:ln w="12600">
            <a:solidFill>
              <a:srgbClr val="33cc33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201840" y="5460840"/>
            <a:ext cx="2492640" cy="422280"/>
          </a:xfrm>
          <a:custGeom>
            <a:avLst/>
            <a:gdLst/>
            <a:ahLst/>
            <a:rect l="l" t="t" r="r" b="b"/>
            <a:pathLst>
              <a:path w="301" h="475">
                <a:moveTo>
                  <a:pt x="300" y="0"/>
                </a:moveTo>
                <a:lnTo>
                  <a:pt x="300" y="474"/>
                </a:lnTo>
                <a:lnTo>
                  <a:pt x="0" y="474"/>
                </a:lnTo>
              </a:path>
            </a:pathLst>
          </a:custGeom>
          <a:noFill/>
          <a:ln cap="rnd" w="12600">
            <a:solidFill>
              <a:srgbClr val="00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 flipV="1">
            <a:off x="684360" y="3371760"/>
            <a:ext cx="1946160" cy="378000"/>
          </a:xfrm>
          <a:custGeom>
            <a:avLst/>
            <a:gdLst/>
            <a:ahLst/>
            <a:rect l="l" t="t" r="r" b="b"/>
            <a:pathLst>
              <a:path w="301" h="475">
                <a:moveTo>
                  <a:pt x="300" y="0"/>
                </a:moveTo>
                <a:lnTo>
                  <a:pt x="300" y="474"/>
                </a:lnTo>
                <a:lnTo>
                  <a:pt x="0" y="474"/>
                </a:lnTo>
              </a:path>
            </a:pathLst>
          </a:custGeom>
          <a:noFill/>
          <a:ln cap="rnd" w="12600">
            <a:solidFill>
              <a:srgbClr val="00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329000" y="1500120"/>
            <a:ext cx="730440" cy="0"/>
          </a:xfrm>
          <a:prstGeom prst="line">
            <a:avLst/>
          </a:prstGeom>
          <a:ln w="12600">
            <a:solidFill>
              <a:srgbClr val="33cc33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678960" y="6230880"/>
            <a:ext cx="2732040" cy="3240"/>
          </a:xfrm>
          <a:prstGeom prst="line">
            <a:avLst/>
          </a:prstGeom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185920" y="1490760"/>
            <a:ext cx="935280" cy="0"/>
          </a:xfrm>
          <a:prstGeom prst="line">
            <a:avLst/>
          </a:prstGeom>
          <a:ln w="12600">
            <a:solidFill>
              <a:srgbClr val="33cc33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4525920" y="4330800"/>
            <a:ext cx="3835440" cy="185400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62120" y="4343400"/>
            <a:ext cx="3670200" cy="184140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6840" y="533160"/>
            <a:ext cx="8510760" cy="68580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808080"/>
            </a:outerShdw>
          </a:effectLst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Structure: Payment Structure Backing PPA Obligations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471680" y="380880"/>
            <a:ext cx="2538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Dabhol Power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" name=""/>
          <p:cNvGrpSpPr/>
          <p:nvPr/>
        </p:nvGrpSpPr>
        <p:grpSpPr>
          <a:xfrm>
            <a:off x="2154240" y="3114720"/>
            <a:ext cx="1144440" cy="280800"/>
            <a:chOff x="2154240" y="3114720"/>
            <a:chExt cx="1144440" cy="280800"/>
          </a:xfrm>
        </p:grpSpPr>
        <p:sp>
          <p:nvSpPr>
            <p:cNvPr id="108" name=""/>
            <p:cNvSpPr/>
            <p:nvPr/>
          </p:nvSpPr>
          <p:spPr>
            <a:xfrm>
              <a:off x="2154240" y="3114720"/>
              <a:ext cx="1144440" cy="280800"/>
            </a:xfrm>
            <a:custGeom>
              <a:avLst/>
              <a:gdLst/>
              <a:ahLst/>
              <a:rect l="l" t="t" r="r" b="b"/>
              <a:pathLst>
                <a:path w="1077" h="289">
                  <a:moveTo>
                    <a:pt x="108" y="288"/>
                  </a:moveTo>
                  <a:lnTo>
                    <a:pt x="967" y="288"/>
                  </a:lnTo>
                  <a:lnTo>
                    <a:pt x="986" y="286"/>
                  </a:lnTo>
                  <a:lnTo>
                    <a:pt x="1004" y="282"/>
                  </a:lnTo>
                  <a:lnTo>
                    <a:pt x="1022" y="276"/>
                  </a:lnTo>
                  <a:lnTo>
                    <a:pt x="1037" y="268"/>
                  </a:lnTo>
                  <a:lnTo>
                    <a:pt x="1049" y="257"/>
                  </a:lnTo>
                  <a:lnTo>
                    <a:pt x="1061" y="245"/>
                  </a:lnTo>
                  <a:lnTo>
                    <a:pt x="1069" y="231"/>
                  </a:lnTo>
                  <a:lnTo>
                    <a:pt x="1073" y="216"/>
                  </a:lnTo>
                  <a:lnTo>
                    <a:pt x="1076" y="202"/>
                  </a:lnTo>
                  <a:lnTo>
                    <a:pt x="1076" y="84"/>
                  </a:lnTo>
                  <a:lnTo>
                    <a:pt x="1073" y="70"/>
                  </a:lnTo>
                  <a:lnTo>
                    <a:pt x="1069" y="55"/>
                  </a:lnTo>
                  <a:lnTo>
                    <a:pt x="1061" y="41"/>
                  </a:lnTo>
                  <a:lnTo>
                    <a:pt x="1049" y="29"/>
                  </a:lnTo>
                  <a:lnTo>
                    <a:pt x="1037" y="18"/>
                  </a:lnTo>
                  <a:lnTo>
                    <a:pt x="1022" y="11"/>
                  </a:lnTo>
                  <a:lnTo>
                    <a:pt x="1004" y="4"/>
                  </a:lnTo>
                  <a:lnTo>
                    <a:pt x="986" y="0"/>
                  </a:lnTo>
                  <a:lnTo>
                    <a:pt x="967" y="0"/>
                  </a:lnTo>
                  <a:lnTo>
                    <a:pt x="108" y="0"/>
                  </a:lnTo>
                  <a:lnTo>
                    <a:pt x="89" y="0"/>
                  </a:lnTo>
                  <a:lnTo>
                    <a:pt x="71" y="4"/>
                  </a:lnTo>
                  <a:lnTo>
                    <a:pt x="54" y="11"/>
                  </a:lnTo>
                  <a:lnTo>
                    <a:pt x="39" y="18"/>
                  </a:lnTo>
                  <a:lnTo>
                    <a:pt x="25" y="29"/>
                  </a:lnTo>
                  <a:lnTo>
                    <a:pt x="15" y="41"/>
                  </a:lnTo>
                  <a:lnTo>
                    <a:pt x="6" y="55"/>
                  </a:lnTo>
                  <a:lnTo>
                    <a:pt x="2" y="70"/>
                  </a:lnTo>
                  <a:lnTo>
                    <a:pt x="0" y="84"/>
                  </a:lnTo>
                  <a:lnTo>
                    <a:pt x="0" y="202"/>
                  </a:lnTo>
                  <a:lnTo>
                    <a:pt x="2" y="216"/>
                  </a:lnTo>
                  <a:lnTo>
                    <a:pt x="6" y="231"/>
                  </a:lnTo>
                  <a:lnTo>
                    <a:pt x="15" y="245"/>
                  </a:lnTo>
                  <a:lnTo>
                    <a:pt x="25" y="257"/>
                  </a:lnTo>
                  <a:lnTo>
                    <a:pt x="39" y="268"/>
                  </a:lnTo>
                  <a:lnTo>
                    <a:pt x="54" y="276"/>
                  </a:lnTo>
                  <a:lnTo>
                    <a:pt x="71" y="282"/>
                  </a:lnTo>
                  <a:lnTo>
                    <a:pt x="89" y="286"/>
                  </a:lnTo>
                  <a:lnTo>
                    <a:pt x="108" y="288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2246400" y="3187440"/>
              <a:ext cx="959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Payment by MSEB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1922400" y="2792520"/>
            <a:ext cx="1563840" cy="268200"/>
            <a:chOff x="1922400" y="2792520"/>
            <a:chExt cx="1563840" cy="268200"/>
          </a:xfrm>
        </p:grpSpPr>
        <p:sp>
          <p:nvSpPr>
            <p:cNvPr id="111" name=""/>
            <p:cNvSpPr/>
            <p:nvPr/>
          </p:nvSpPr>
          <p:spPr>
            <a:xfrm>
              <a:off x="1922400" y="2792520"/>
              <a:ext cx="1563840" cy="268200"/>
            </a:xfrm>
            <a:custGeom>
              <a:avLst/>
              <a:gdLst/>
              <a:ahLst/>
              <a:rect l="l" t="t" r="r" b="b"/>
              <a:pathLst>
                <a:path w="1231" h="289">
                  <a:moveTo>
                    <a:pt x="107" y="288"/>
                  </a:moveTo>
                  <a:lnTo>
                    <a:pt x="1121" y="288"/>
                  </a:lnTo>
                  <a:lnTo>
                    <a:pt x="1140" y="284"/>
                  </a:lnTo>
                  <a:lnTo>
                    <a:pt x="1159" y="280"/>
                  </a:lnTo>
                  <a:lnTo>
                    <a:pt x="1175" y="272"/>
                  </a:lnTo>
                  <a:lnTo>
                    <a:pt x="1191" y="261"/>
                  </a:lnTo>
                  <a:lnTo>
                    <a:pt x="1203" y="248"/>
                  </a:lnTo>
                  <a:lnTo>
                    <a:pt x="1215" y="232"/>
                  </a:lnTo>
                  <a:lnTo>
                    <a:pt x="1223" y="215"/>
                  </a:lnTo>
                  <a:lnTo>
                    <a:pt x="1227" y="197"/>
                  </a:lnTo>
                  <a:lnTo>
                    <a:pt x="1230" y="177"/>
                  </a:lnTo>
                  <a:lnTo>
                    <a:pt x="1230" y="109"/>
                  </a:lnTo>
                  <a:lnTo>
                    <a:pt x="1227" y="89"/>
                  </a:lnTo>
                  <a:lnTo>
                    <a:pt x="1223" y="71"/>
                  </a:lnTo>
                  <a:lnTo>
                    <a:pt x="1215" y="53"/>
                  </a:lnTo>
                  <a:lnTo>
                    <a:pt x="1203" y="38"/>
                  </a:lnTo>
                  <a:lnTo>
                    <a:pt x="1191" y="25"/>
                  </a:lnTo>
                  <a:lnTo>
                    <a:pt x="1175" y="14"/>
                  </a:lnTo>
                  <a:lnTo>
                    <a:pt x="1159" y="6"/>
                  </a:lnTo>
                  <a:lnTo>
                    <a:pt x="1140" y="2"/>
                  </a:lnTo>
                  <a:lnTo>
                    <a:pt x="1121" y="0"/>
                  </a:lnTo>
                  <a:lnTo>
                    <a:pt x="107" y="0"/>
                  </a:lnTo>
                  <a:lnTo>
                    <a:pt x="89" y="2"/>
                  </a:lnTo>
                  <a:lnTo>
                    <a:pt x="70" y="6"/>
                  </a:lnTo>
                  <a:lnTo>
                    <a:pt x="53" y="14"/>
                  </a:lnTo>
                  <a:lnTo>
                    <a:pt x="38" y="25"/>
                  </a:lnTo>
                  <a:lnTo>
                    <a:pt x="24" y="38"/>
                  </a:lnTo>
                  <a:lnTo>
                    <a:pt x="14" y="53"/>
                  </a:lnTo>
                  <a:lnTo>
                    <a:pt x="5" y="71"/>
                  </a:lnTo>
                  <a:lnTo>
                    <a:pt x="1" y="89"/>
                  </a:lnTo>
                  <a:lnTo>
                    <a:pt x="0" y="109"/>
                  </a:lnTo>
                  <a:lnTo>
                    <a:pt x="0" y="177"/>
                  </a:lnTo>
                  <a:lnTo>
                    <a:pt x="1" y="197"/>
                  </a:lnTo>
                  <a:lnTo>
                    <a:pt x="5" y="215"/>
                  </a:lnTo>
                  <a:lnTo>
                    <a:pt x="14" y="232"/>
                  </a:lnTo>
                  <a:lnTo>
                    <a:pt x="24" y="248"/>
                  </a:lnTo>
                  <a:lnTo>
                    <a:pt x="38" y="261"/>
                  </a:lnTo>
                  <a:lnTo>
                    <a:pt x="53" y="272"/>
                  </a:lnTo>
                  <a:lnTo>
                    <a:pt x="70" y="280"/>
                  </a:lnTo>
                  <a:lnTo>
                    <a:pt x="89" y="284"/>
                  </a:lnTo>
                  <a:lnTo>
                    <a:pt x="107" y="288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2026440" y="2857320"/>
              <a:ext cx="1356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Payment from MSEB's L/C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3" name=""/>
          <p:cNvGrpSpPr/>
          <p:nvPr/>
        </p:nvGrpSpPr>
        <p:grpSpPr>
          <a:xfrm>
            <a:off x="1766880" y="2295360"/>
            <a:ext cx="1906560" cy="495360"/>
            <a:chOff x="1766880" y="2295360"/>
            <a:chExt cx="1906560" cy="495360"/>
          </a:xfrm>
        </p:grpSpPr>
        <p:sp>
          <p:nvSpPr>
            <p:cNvPr id="114" name=""/>
            <p:cNvSpPr/>
            <p:nvPr/>
          </p:nvSpPr>
          <p:spPr>
            <a:xfrm>
              <a:off x="1778400" y="2295360"/>
              <a:ext cx="1883160" cy="442800"/>
            </a:xfrm>
            <a:custGeom>
              <a:avLst/>
              <a:gdLst/>
              <a:ahLst/>
              <a:rect l="l" t="t" r="r" b="b"/>
              <a:pathLst>
                <a:path w="1500" h="385">
                  <a:moveTo>
                    <a:pt x="108" y="384"/>
                  </a:moveTo>
                  <a:lnTo>
                    <a:pt x="1390" y="384"/>
                  </a:lnTo>
                  <a:lnTo>
                    <a:pt x="1409" y="381"/>
                  </a:lnTo>
                  <a:lnTo>
                    <a:pt x="1427" y="375"/>
                  </a:lnTo>
                  <a:lnTo>
                    <a:pt x="1445" y="366"/>
                  </a:lnTo>
                  <a:lnTo>
                    <a:pt x="1460" y="354"/>
                  </a:lnTo>
                  <a:lnTo>
                    <a:pt x="1473" y="337"/>
                  </a:lnTo>
                  <a:lnTo>
                    <a:pt x="1484" y="320"/>
                  </a:lnTo>
                  <a:lnTo>
                    <a:pt x="1492" y="298"/>
                  </a:lnTo>
                  <a:lnTo>
                    <a:pt x="1496" y="277"/>
                  </a:lnTo>
                  <a:lnTo>
                    <a:pt x="1499" y="256"/>
                  </a:lnTo>
                  <a:lnTo>
                    <a:pt x="1499" y="126"/>
                  </a:lnTo>
                  <a:lnTo>
                    <a:pt x="1496" y="105"/>
                  </a:lnTo>
                  <a:lnTo>
                    <a:pt x="1492" y="83"/>
                  </a:lnTo>
                  <a:lnTo>
                    <a:pt x="1484" y="62"/>
                  </a:lnTo>
                  <a:lnTo>
                    <a:pt x="1473" y="44"/>
                  </a:lnTo>
                  <a:lnTo>
                    <a:pt x="1460" y="29"/>
                  </a:lnTo>
                  <a:lnTo>
                    <a:pt x="1445" y="16"/>
                  </a:lnTo>
                  <a:lnTo>
                    <a:pt x="1427" y="7"/>
                  </a:lnTo>
                  <a:lnTo>
                    <a:pt x="1409" y="1"/>
                  </a:lnTo>
                  <a:lnTo>
                    <a:pt x="1390" y="0"/>
                  </a:lnTo>
                  <a:lnTo>
                    <a:pt x="108" y="0"/>
                  </a:lnTo>
                  <a:lnTo>
                    <a:pt x="89" y="1"/>
                  </a:lnTo>
                  <a:lnTo>
                    <a:pt x="70" y="7"/>
                  </a:lnTo>
                  <a:lnTo>
                    <a:pt x="54" y="16"/>
                  </a:lnTo>
                  <a:lnTo>
                    <a:pt x="39" y="29"/>
                  </a:lnTo>
                  <a:lnTo>
                    <a:pt x="25" y="44"/>
                  </a:lnTo>
                  <a:lnTo>
                    <a:pt x="14" y="62"/>
                  </a:lnTo>
                  <a:lnTo>
                    <a:pt x="6" y="83"/>
                  </a:lnTo>
                  <a:lnTo>
                    <a:pt x="2" y="105"/>
                  </a:lnTo>
                  <a:lnTo>
                    <a:pt x="0" y="126"/>
                  </a:lnTo>
                  <a:lnTo>
                    <a:pt x="0" y="256"/>
                  </a:lnTo>
                  <a:lnTo>
                    <a:pt x="2" y="277"/>
                  </a:lnTo>
                  <a:lnTo>
                    <a:pt x="6" y="298"/>
                  </a:lnTo>
                  <a:lnTo>
                    <a:pt x="14" y="320"/>
                  </a:lnTo>
                  <a:lnTo>
                    <a:pt x="25" y="337"/>
                  </a:lnTo>
                  <a:lnTo>
                    <a:pt x="39" y="354"/>
                  </a:lnTo>
                  <a:lnTo>
                    <a:pt x="54" y="366"/>
                  </a:lnTo>
                  <a:lnTo>
                    <a:pt x="70" y="375"/>
                  </a:lnTo>
                  <a:lnTo>
                    <a:pt x="89" y="381"/>
                  </a:lnTo>
                  <a:lnTo>
                    <a:pt x="108" y="384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766880" y="2377800"/>
              <a:ext cx="1906560" cy="412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Payment from Escrow a/c with Escrow Bank (certain geographic circles)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" name=""/>
          <p:cNvGrpSpPr/>
          <p:nvPr/>
        </p:nvGrpSpPr>
        <p:grpSpPr>
          <a:xfrm>
            <a:off x="1638360" y="1969920"/>
            <a:ext cx="2139840" cy="253800"/>
            <a:chOff x="1638360" y="1969920"/>
            <a:chExt cx="2139840" cy="253800"/>
          </a:xfrm>
        </p:grpSpPr>
        <p:sp>
          <p:nvSpPr>
            <p:cNvPr id="117" name=""/>
            <p:cNvSpPr/>
            <p:nvPr/>
          </p:nvSpPr>
          <p:spPr>
            <a:xfrm>
              <a:off x="1638360" y="1969920"/>
              <a:ext cx="2139840" cy="253800"/>
            </a:xfrm>
            <a:custGeom>
              <a:avLst/>
              <a:gdLst/>
              <a:ahLst/>
              <a:rect l="l" t="t" r="r" b="b"/>
              <a:pathLst>
                <a:path w="1652" h="322">
                  <a:moveTo>
                    <a:pt x="107" y="321"/>
                  </a:moveTo>
                  <a:lnTo>
                    <a:pt x="1542" y="321"/>
                  </a:lnTo>
                  <a:lnTo>
                    <a:pt x="1561" y="319"/>
                  </a:lnTo>
                  <a:lnTo>
                    <a:pt x="1580" y="314"/>
                  </a:lnTo>
                  <a:lnTo>
                    <a:pt x="1596" y="306"/>
                  </a:lnTo>
                  <a:lnTo>
                    <a:pt x="1611" y="296"/>
                  </a:lnTo>
                  <a:lnTo>
                    <a:pt x="1625" y="282"/>
                  </a:lnTo>
                  <a:lnTo>
                    <a:pt x="1636" y="267"/>
                  </a:lnTo>
                  <a:lnTo>
                    <a:pt x="1644" y="249"/>
                  </a:lnTo>
                  <a:lnTo>
                    <a:pt x="1648" y="231"/>
                  </a:lnTo>
                  <a:lnTo>
                    <a:pt x="1651" y="212"/>
                  </a:lnTo>
                  <a:lnTo>
                    <a:pt x="1651" y="107"/>
                  </a:lnTo>
                  <a:lnTo>
                    <a:pt x="1648" y="89"/>
                  </a:lnTo>
                  <a:lnTo>
                    <a:pt x="1644" y="70"/>
                  </a:lnTo>
                  <a:lnTo>
                    <a:pt x="1636" y="53"/>
                  </a:lnTo>
                  <a:lnTo>
                    <a:pt x="1625" y="38"/>
                  </a:lnTo>
                  <a:lnTo>
                    <a:pt x="1611" y="24"/>
                  </a:lnTo>
                  <a:lnTo>
                    <a:pt x="1596" y="14"/>
                  </a:lnTo>
                  <a:lnTo>
                    <a:pt x="1580" y="6"/>
                  </a:lnTo>
                  <a:lnTo>
                    <a:pt x="1561" y="1"/>
                  </a:lnTo>
                  <a:lnTo>
                    <a:pt x="1542" y="0"/>
                  </a:lnTo>
                  <a:lnTo>
                    <a:pt x="107" y="0"/>
                  </a:lnTo>
                  <a:lnTo>
                    <a:pt x="89" y="1"/>
                  </a:lnTo>
                  <a:lnTo>
                    <a:pt x="70" y="6"/>
                  </a:lnTo>
                  <a:lnTo>
                    <a:pt x="53" y="14"/>
                  </a:lnTo>
                  <a:lnTo>
                    <a:pt x="38" y="24"/>
                  </a:lnTo>
                  <a:lnTo>
                    <a:pt x="24" y="38"/>
                  </a:lnTo>
                  <a:lnTo>
                    <a:pt x="14" y="53"/>
                  </a:lnTo>
                  <a:lnTo>
                    <a:pt x="5" y="70"/>
                  </a:lnTo>
                  <a:lnTo>
                    <a:pt x="0" y="89"/>
                  </a:lnTo>
                  <a:lnTo>
                    <a:pt x="0" y="107"/>
                  </a:lnTo>
                  <a:lnTo>
                    <a:pt x="0" y="212"/>
                  </a:lnTo>
                  <a:lnTo>
                    <a:pt x="0" y="231"/>
                  </a:lnTo>
                  <a:lnTo>
                    <a:pt x="5" y="249"/>
                  </a:lnTo>
                  <a:lnTo>
                    <a:pt x="14" y="267"/>
                  </a:lnTo>
                  <a:lnTo>
                    <a:pt x="24" y="282"/>
                  </a:lnTo>
                  <a:lnTo>
                    <a:pt x="38" y="296"/>
                  </a:lnTo>
                  <a:lnTo>
                    <a:pt x="53" y="306"/>
                  </a:lnTo>
                  <a:lnTo>
                    <a:pt x="70" y="314"/>
                  </a:lnTo>
                  <a:lnTo>
                    <a:pt x="89" y="319"/>
                  </a:lnTo>
                  <a:lnTo>
                    <a:pt x="107" y="321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2253960" y="2023920"/>
              <a:ext cx="909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Payment by GOM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9" name=""/>
          <p:cNvGrpSpPr/>
          <p:nvPr/>
        </p:nvGrpSpPr>
        <p:grpSpPr>
          <a:xfrm>
            <a:off x="2328840" y="3673440"/>
            <a:ext cx="773280" cy="227160"/>
            <a:chOff x="2328840" y="3673440"/>
            <a:chExt cx="773280" cy="227160"/>
          </a:xfrm>
        </p:grpSpPr>
        <p:sp>
          <p:nvSpPr>
            <p:cNvPr id="120" name=""/>
            <p:cNvSpPr/>
            <p:nvPr/>
          </p:nvSpPr>
          <p:spPr>
            <a:xfrm>
              <a:off x="2328840" y="3673440"/>
              <a:ext cx="773280" cy="2271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499840" y="3695760"/>
              <a:ext cx="432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MSEB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1397160" y="1498680"/>
            <a:ext cx="2584440" cy="425520"/>
            <a:chOff x="1397160" y="1498680"/>
            <a:chExt cx="2584440" cy="425520"/>
          </a:xfrm>
        </p:grpSpPr>
        <p:sp>
          <p:nvSpPr>
            <p:cNvPr id="123" name=""/>
            <p:cNvSpPr/>
            <p:nvPr/>
          </p:nvSpPr>
          <p:spPr>
            <a:xfrm>
              <a:off x="1940040" y="1559160"/>
              <a:ext cx="1499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Revenue Payments from GOI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1670040" y="1713240"/>
              <a:ext cx="2040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(limited to Phase I guarantee cap, tenor)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1397160" y="1498680"/>
              <a:ext cx="2584440" cy="425520"/>
            </a:xfrm>
            <a:custGeom>
              <a:avLst/>
              <a:gdLst/>
              <a:ahLst/>
              <a:rect l="l" t="t" r="r" b="b"/>
              <a:pathLst>
                <a:path w="1873" h="370">
                  <a:moveTo>
                    <a:pt x="121" y="369"/>
                  </a:moveTo>
                  <a:lnTo>
                    <a:pt x="1748" y="369"/>
                  </a:lnTo>
                  <a:lnTo>
                    <a:pt x="1769" y="366"/>
                  </a:lnTo>
                  <a:lnTo>
                    <a:pt x="1791" y="360"/>
                  </a:lnTo>
                  <a:lnTo>
                    <a:pt x="1809" y="351"/>
                  </a:lnTo>
                  <a:lnTo>
                    <a:pt x="1826" y="340"/>
                  </a:lnTo>
                  <a:lnTo>
                    <a:pt x="1842" y="324"/>
                  </a:lnTo>
                  <a:lnTo>
                    <a:pt x="1854" y="306"/>
                  </a:lnTo>
                  <a:lnTo>
                    <a:pt x="1864" y="286"/>
                  </a:lnTo>
                  <a:lnTo>
                    <a:pt x="1868" y="265"/>
                  </a:lnTo>
                  <a:lnTo>
                    <a:pt x="1872" y="243"/>
                  </a:lnTo>
                  <a:lnTo>
                    <a:pt x="1872" y="123"/>
                  </a:lnTo>
                  <a:lnTo>
                    <a:pt x="1868" y="102"/>
                  </a:lnTo>
                  <a:lnTo>
                    <a:pt x="1864" y="80"/>
                  </a:lnTo>
                  <a:lnTo>
                    <a:pt x="1854" y="60"/>
                  </a:lnTo>
                  <a:lnTo>
                    <a:pt x="1842" y="43"/>
                  </a:lnTo>
                  <a:lnTo>
                    <a:pt x="1826" y="27"/>
                  </a:lnTo>
                  <a:lnTo>
                    <a:pt x="1809" y="16"/>
                  </a:lnTo>
                  <a:lnTo>
                    <a:pt x="1791" y="6"/>
                  </a:lnTo>
                  <a:lnTo>
                    <a:pt x="1769" y="1"/>
                  </a:lnTo>
                  <a:lnTo>
                    <a:pt x="1748" y="0"/>
                  </a:lnTo>
                  <a:lnTo>
                    <a:pt x="121" y="0"/>
                  </a:lnTo>
                  <a:lnTo>
                    <a:pt x="100" y="1"/>
                  </a:lnTo>
                  <a:lnTo>
                    <a:pt x="79" y="6"/>
                  </a:lnTo>
                  <a:lnTo>
                    <a:pt x="60" y="16"/>
                  </a:lnTo>
                  <a:lnTo>
                    <a:pt x="43" y="27"/>
                  </a:lnTo>
                  <a:lnTo>
                    <a:pt x="27" y="43"/>
                  </a:lnTo>
                  <a:lnTo>
                    <a:pt x="15" y="60"/>
                  </a:lnTo>
                  <a:lnTo>
                    <a:pt x="5" y="80"/>
                  </a:lnTo>
                  <a:lnTo>
                    <a:pt x="0" y="102"/>
                  </a:lnTo>
                  <a:lnTo>
                    <a:pt x="0" y="123"/>
                  </a:lnTo>
                  <a:lnTo>
                    <a:pt x="0" y="243"/>
                  </a:lnTo>
                  <a:lnTo>
                    <a:pt x="0" y="265"/>
                  </a:lnTo>
                  <a:lnTo>
                    <a:pt x="5" y="286"/>
                  </a:lnTo>
                  <a:lnTo>
                    <a:pt x="15" y="306"/>
                  </a:lnTo>
                  <a:lnTo>
                    <a:pt x="27" y="324"/>
                  </a:lnTo>
                  <a:lnTo>
                    <a:pt x="43" y="340"/>
                  </a:lnTo>
                  <a:lnTo>
                    <a:pt x="60" y="351"/>
                  </a:lnTo>
                  <a:lnTo>
                    <a:pt x="79" y="360"/>
                  </a:lnTo>
                  <a:lnTo>
                    <a:pt x="100" y="366"/>
                  </a:lnTo>
                  <a:lnTo>
                    <a:pt x="121" y="369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6" name=""/>
          <p:cNvSpPr/>
          <p:nvPr/>
        </p:nvSpPr>
        <p:spPr>
          <a:xfrm>
            <a:off x="1795320" y="3703680"/>
            <a:ext cx="478080" cy="195120"/>
          </a:xfrm>
          <a:prstGeom prst="leftArrow">
            <a:avLst>
              <a:gd name="adj1" fmla="val 50000"/>
              <a:gd name="adj2" fmla="val 61255"/>
            </a:avLst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514760" y="1547640"/>
            <a:ext cx="3827520" cy="183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the terms of the PPA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652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is expected to make payments to cover debt service, fixed and variable costs, taxes, a return of and on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652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are adjusted to compensate for exchange rate fluctuations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65240">
              <a:lnSpc>
                <a:spcPct val="100000"/>
              </a:lnSpc>
              <a:spcBef>
                <a:spcPts val="150"/>
              </a:spcBef>
              <a:spcAft>
                <a:spcPts val="374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to post 1 year L/C in an amount equivalent to one month’s capacity and energy 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538520" y="3300480"/>
            <a:ext cx="4310280" cy="109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Escrow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164880">
              <a:lnSpc>
                <a:spcPct val="100000"/>
              </a:lnSpc>
              <a:spcBef>
                <a:spcPts val="150"/>
              </a:spcBef>
              <a:spcAft>
                <a:spcPts val="374"/>
              </a:spcAft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to establish Escrow Account in amount of 1.25x monthly capacity and energy 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164880">
              <a:lnSpc>
                <a:spcPct val="100000"/>
              </a:lnSpc>
              <a:spcBef>
                <a:spcPts val="150"/>
              </a:spcBef>
              <a:spcAft>
                <a:spcPts val="374"/>
              </a:spcAft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payments to MSEB only if there is no Draw Stop Event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673360" y="3429000"/>
            <a:ext cx="176040" cy="190440"/>
          </a:xfrm>
          <a:prstGeom prst="upDownArrow">
            <a:avLst>
              <a:gd name="adj1" fmla="val 50000"/>
              <a:gd name="adj2" fmla="val 21535"/>
            </a:avLst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0" name=""/>
          <p:cNvGrpSpPr/>
          <p:nvPr/>
        </p:nvGrpSpPr>
        <p:grpSpPr>
          <a:xfrm>
            <a:off x="922320" y="3699000"/>
            <a:ext cx="771480" cy="226800"/>
            <a:chOff x="922320" y="3699000"/>
            <a:chExt cx="771480" cy="226800"/>
          </a:xfrm>
        </p:grpSpPr>
        <p:sp>
          <p:nvSpPr>
            <p:cNvPr id="131" name=""/>
            <p:cNvSpPr/>
            <p:nvPr/>
          </p:nvSpPr>
          <p:spPr>
            <a:xfrm>
              <a:off x="922320" y="3699000"/>
              <a:ext cx="771480" cy="2268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1147320" y="3735360"/>
              <a:ext cx="3225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DPC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3" name=""/>
          <p:cNvSpPr/>
          <p:nvPr/>
        </p:nvSpPr>
        <p:spPr>
          <a:xfrm>
            <a:off x="820800" y="4343400"/>
            <a:ext cx="3652920" cy="169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Government of Maharashtra (“GOM”) Guarantee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406440" indent="-165240">
              <a:lnSpc>
                <a:spcPct val="100000"/>
              </a:lnSpc>
              <a:spcAft>
                <a:spcPts val="139"/>
              </a:spcAft>
              <a:buClr>
                <a:srgbClr val="ffffff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Unconditional guarantee of MSEB payment obligations under PPA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406440" indent="-165240">
              <a:lnSpc>
                <a:spcPct val="100000"/>
              </a:lnSpc>
              <a:spcAft>
                <a:spcPts val="139"/>
              </a:spcAft>
              <a:buClr>
                <a:srgbClr val="ffffff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Payment to be made within 7 days of demand after MSEB failure to pay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406440" indent="-165240">
              <a:lnSpc>
                <a:spcPct val="100000"/>
              </a:lnSpc>
              <a:spcAft>
                <a:spcPts val="139"/>
              </a:spcAft>
              <a:buClr>
                <a:srgbClr val="ffffff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Obligation to indemnify DPC for losses due to unenforceability of PPA or GOM Guarantee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406440" indent="-165240">
              <a:lnSpc>
                <a:spcPct val="100000"/>
              </a:lnSpc>
              <a:spcAft>
                <a:spcPts val="139"/>
              </a:spcAft>
              <a:buClr>
                <a:srgbClr val="ffffff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Waiver of right to claim sovereign immunity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406440" indent="-165240">
              <a:lnSpc>
                <a:spcPct val="100000"/>
              </a:lnSpc>
              <a:spcBef>
                <a:spcPts val="139"/>
              </a:spcBef>
              <a:buClr>
                <a:srgbClr val="ffffff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Disputes to be resolved by arbitration in London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632480" y="4343400"/>
            <a:ext cx="3762360" cy="177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1520" rIns="101520" tIns="50760" bIns="507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Government of India (“GOI”) Guarantee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177480">
              <a:lnSpc>
                <a:spcPct val="100000"/>
              </a:lnSpc>
              <a:buClr>
                <a:srgbClr val="ffffff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 years from ECS of Phase 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177480">
              <a:lnSpc>
                <a:spcPct val="100000"/>
              </a:lnSpc>
              <a:buClr>
                <a:srgbClr val="ffffff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Transfer Amount payments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35040" indent="-177840">
              <a:lnSpc>
                <a:spcPct val="100000"/>
              </a:lnSpc>
              <a:buClr>
                <a:srgbClr val="ffffff"/>
              </a:buClr>
              <a:buSzPct val="70000"/>
              <a:buFont typeface="Wingdings" charset="2"/>
              <a:buChar char="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Only for the Phase I OPIC and Commercial Bank loans (US$ 250 million)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177480">
              <a:lnSpc>
                <a:spcPct val="100000"/>
              </a:lnSpc>
              <a:buClr>
                <a:srgbClr val="ffffff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 &amp; Energy payments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35040" indent="-177840">
              <a:lnSpc>
                <a:spcPct val="100000"/>
              </a:lnSpc>
              <a:buClr>
                <a:srgbClr val="ffffff"/>
              </a:buClr>
              <a:buSzPct val="70000"/>
              <a:buFont typeface="Wingdings" charset="2"/>
              <a:buChar char="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Covers Phase I tariff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35040" indent="-177840">
              <a:lnSpc>
                <a:spcPct val="100000"/>
              </a:lnSpc>
              <a:buClr>
                <a:srgbClr val="ffffff"/>
              </a:buClr>
              <a:buSzPct val="70000"/>
              <a:buFont typeface="Wingdings" charset="2"/>
              <a:buChar char="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Subject to an annual cap of Rs. 1500 crores in 1995-96, with annual escalation.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177480">
              <a:lnSpc>
                <a:spcPct val="100000"/>
              </a:lnSpc>
              <a:buClr>
                <a:srgbClr val="ffffff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Sharing of collateral being considered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944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808080"/>
            </a:outerShdw>
          </a:effectLst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Structure:  The Escrow Mechanism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400560" y="1625760"/>
            <a:ext cx="2568600" cy="27936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402000" y="1905120"/>
            <a:ext cx="2568600" cy="37465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397320" y="1878120"/>
            <a:ext cx="2581200" cy="420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flow in the Escrow Account is less than the Monthly Coverage Amount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Breach of the Letter of Credit - not honored, not reinstated, not renewed or drop in credit rating of issuer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default under the PPA (after LC and LC Account are exhausted)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Initiation of termination procedures of the PPA (MSEB Event of Default &amp; Other MSEB Event of Default)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Repudiation by MSEB of any part of the escrow structure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Breach in the other elements of the structure, including,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07960" indent="-16488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Unremedied defaults by the Escrow Bank or the Collection Bank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07960" indent="-16488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Misrepresentation by MSEB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949920" y="1611360"/>
            <a:ext cx="1476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Draw Stop Events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39640" y="1625760"/>
            <a:ext cx="2568600" cy="27936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36400" y="1892160"/>
            <a:ext cx="2568600" cy="375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20560" y="1890720"/>
            <a:ext cx="2597400" cy="31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Escrowed amounts applied towards Capacity &amp; Energy Payments, the Transfer Amount and all other undisputed amounts under the PPA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Entire mechanism is effective from Financial Close for Phase II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Circles (or parts) may be added or released depending on actual coverage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 accounts and collection banks may be added or removed depending on MSEB’s collection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Cash Inflow into the Escrow Account must be at least 1.25 times monthly billings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250280" y="1611360"/>
            <a:ext cx="1137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Features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119640" y="1612800"/>
            <a:ext cx="2568600" cy="27936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116760" y="1892160"/>
            <a:ext cx="2568600" cy="375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111720" y="1890720"/>
            <a:ext cx="2583000" cy="20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first charge on all the receivables arising in the Specified Distribution Circles (“SDC’s”), accounts in the chain and any permitted investments from escrowed funds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Evidenced by a Security Agreement between MSEB and DPC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spcBef>
                <a:spcPts val="201"/>
              </a:spcBef>
              <a:spcAft>
                <a:spcPts val="275"/>
              </a:spcAft>
              <a:buClr>
                <a:srgbClr val="3333cc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 circles have been allocated to DPC escrow as SDC’s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672600" y="1611360"/>
            <a:ext cx="145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Security Features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471680" y="380880"/>
            <a:ext cx="2538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Dabhol Power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2001-01-13T10:41:33Z</dcterms:created>
  <dc:creator>gblack</dc:creator>
  <dc:description/>
  <dc:language>en-US</dc:language>
  <cp:lastModifiedBy>EI</cp:lastModifiedBy>
  <dcterms:modified xsi:type="dcterms:W3CDTF">2001-01-13T18:03:15Z</dcterms:modified>
  <cp:revision>2</cp:revision>
  <dc:subject/>
  <dc:title>No Slide Title</dc:title>
</cp:coreProperties>
</file>