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_rels/presentation.xml.rels" ContentType="application/vnd.openxmlformats-package.relationships+xml"/>
  <Override PartName="/ppt/media/image1.png" ContentType="image/png"/>
  <Override PartName="/ppt/media/image2.png" ContentType="image/png"/>
  <Override PartName="/ppt/media/image3.png" ContentType="image/png"/>
  <Override PartName="/ppt/media/image4.wmf" ContentType="image/x-wmf"/>
  <Override PartName="/ppt/media/image5.wmf" ContentType="image/x-wmf"/>
  <Override PartName="/ppt/embeddings/oleObject1.bin" ContentType="application/vnd.openxmlformats-officedocument.oleObject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s/slide1.xml" ContentType="application/vnd.openxmlformats-officedocument.presentationml.slide+xml"/>
  <Override PartName="/ppt/slides/_rels/slide12.xml.rels" ContentType="application/vnd.openxmlformats-package.relationships+xml"/>
  <Override PartName="/ppt/slides/_rels/slide9.xml.rels" ContentType="application/vnd.openxmlformats-package.relationships+xml"/>
  <Override PartName="/ppt/slides/_rels/slide11.xml.rels" ContentType="application/vnd.openxmlformats-package.relationships+xml"/>
  <Override PartName="/ppt/slides/_rels/slide8.xml.rels" ContentType="application/vnd.openxmlformats-package.relationships+xml"/>
  <Override PartName="/ppt/slides/_rels/slide10.xml.rels" ContentType="application/vnd.openxmlformats-package.relationships+xml"/>
  <Override PartName="/ppt/slides/_rels/slide7.xml.rels" ContentType="application/vnd.openxmlformats-package.relationships+xml"/>
  <Override PartName="/ppt/slides/_rels/slide6.xml.rels" ContentType="application/vnd.openxmlformats-package.relationships+xml"/>
  <Override PartName="/ppt/slides/_rels/slide5.xml.rels" ContentType="application/vnd.openxmlformats-package.relationships+xml"/>
  <Override PartName="/ppt/slides/_rels/slide4.xml.rels" ContentType="application/vnd.openxmlformats-package.relationships+xml"/>
  <Override PartName="/ppt/slides/_rels/slide3.xml.rels" ContentType="application/vnd.openxmlformats-package.relationships+xml"/>
  <Override PartName="/ppt/slides/_rels/slide2.xml.rels" ContentType="application/vnd.openxmlformats-package.relationships+xml"/>
  <Override PartName="/ppt/slides/_rels/slide1.xml.rels" ContentType="application/vnd.openxmlformats-package.relationships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10.xml" ContentType="application/vnd.openxmlformats-officedocument.presentationml.slide+xml"/>
  <Override PartName="/ppt/slides/slide8.xml" ContentType="application/vnd.openxmlformats-officedocument.presentationml.slide+xml"/>
  <Override PartName="/ppt/slides/slide11.xml" ContentType="application/vnd.openxmlformats-officedocument.presentationml.slide+xml"/>
  <Override PartName="/ppt/slides/slide9.xml" ContentType="application/vnd.openxmlformats-officedocument.presentationml.slide+xml"/>
  <Override PartName="/ppt/slides/slide12.xml" ContentType="application/vnd.openxmlformats-officedocument.presentationml.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/>
  <p:notesSz cx="7008813" cy="92948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presProps" Target="presProps.xml"/>
</Relationship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ceHolder 1"/>
          <p:cNvSpPr>
            <a:spLocks noGrp="1"/>
          </p:cNvSpPr>
          <p:nvPr>
            <p:ph type="title"/>
          </p:nvPr>
        </p:nvSpPr>
        <p:spPr>
          <a:xfrm>
            <a:off x="685800" y="294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1" lang="en-US" sz="3000" strike="noStrike" u="none">
              <a:solidFill>
                <a:srgbClr val="336699"/>
              </a:solidFill>
              <a:effectLst/>
              <a:uFillTx/>
              <a:latin typeface="Arial"/>
            </a:endParaRPr>
          </a:p>
        </p:txBody>
      </p:sp>
      <p:sp>
        <p:nvSpPr>
          <p:cNvPr id="17" name="PlaceHolder 2"/>
          <p:cNvSpPr>
            <a:spLocks noGrp="1"/>
          </p:cNvSpPr>
          <p:nvPr>
            <p:ph/>
          </p:nvPr>
        </p:nvSpPr>
        <p:spPr>
          <a:xfrm>
            <a:off x="685800" y="1447920"/>
            <a:ext cx="78487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indent="0">
              <a:spcBef>
                <a:spcPts val="4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2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685800" y="2948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0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Click to edit the title text format</a:t>
            </a:r>
            <a:endParaRPr b="1" lang="en-US" sz="3000" strike="noStrike" u="none">
              <a:solidFill>
                <a:srgbClr val="336699"/>
              </a:solidFill>
              <a:effectLst/>
              <a:uFillTx/>
              <a:latin typeface="Arial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685800" y="1447920"/>
            <a:ext cx="784872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/>
          </a:bodyPr>
          <a:p>
            <a:pPr marL="343080" indent="-34308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Click to edit the outline text format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1" marL="743040" indent="-28584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Second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2" marL="1143000" indent="-22860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Third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3" marL="1600200" indent="-22860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4" marL="2057400" indent="-228600">
              <a:spcBef>
                <a:spcPts val="499"/>
              </a:spcBef>
              <a:buClr>
                <a:srgbClr val="336699"/>
              </a:buClr>
              <a:buSzPct val="150000"/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SzPct val="150000"/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SzPct val="150000"/>
              <a:buFont typeface="Arial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Arial"/>
            </a:endParaRPr>
          </a:p>
        </p:txBody>
      </p:sp>
      <p:grpSp>
        <p:nvGrpSpPr>
          <p:cNvPr id="2" name=""/>
          <p:cNvGrpSpPr/>
          <p:nvPr/>
        </p:nvGrpSpPr>
        <p:grpSpPr>
          <a:xfrm>
            <a:off x="8634240" y="6367320"/>
            <a:ext cx="424080" cy="424080"/>
            <a:chOff x="8634240" y="6367320"/>
            <a:chExt cx="424080" cy="424080"/>
          </a:xfrm>
        </p:grpSpPr>
        <p:grpSp>
          <p:nvGrpSpPr>
            <p:cNvPr id="3" name=""/>
            <p:cNvGrpSpPr/>
            <p:nvPr/>
          </p:nvGrpSpPr>
          <p:grpSpPr>
            <a:xfrm>
              <a:off x="8634240" y="6523920"/>
              <a:ext cx="424080" cy="267480"/>
              <a:chOff x="8634240" y="6523920"/>
              <a:chExt cx="424080" cy="267480"/>
            </a:xfrm>
          </p:grpSpPr>
          <p:sp>
            <p:nvSpPr>
              <p:cNvPr id="4" name=""/>
              <p:cNvSpPr/>
              <p:nvPr/>
            </p:nvSpPr>
            <p:spPr>
              <a:xfrm>
                <a:off x="8634240" y="6525000"/>
                <a:ext cx="84960" cy="8460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7800" bIns="37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5" name=""/>
              <p:cNvSpPr/>
              <p:nvPr/>
            </p:nvSpPr>
            <p:spPr>
              <a:xfrm>
                <a:off x="8675280" y="6566400"/>
                <a:ext cx="90360" cy="9036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3560" bIns="4356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" name=""/>
              <p:cNvSpPr/>
              <p:nvPr/>
            </p:nvSpPr>
            <p:spPr>
              <a:xfrm>
                <a:off x="8811000" y="6701760"/>
                <a:ext cx="90000" cy="8964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2840" bIns="42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7" name=""/>
              <p:cNvSpPr/>
              <p:nvPr/>
            </p:nvSpPr>
            <p:spPr>
              <a:xfrm>
                <a:off x="8776080" y="6665400"/>
                <a:ext cx="3960" cy="1368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3120" bIns="-3312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" name=""/>
              <p:cNvSpPr/>
              <p:nvPr/>
            </p:nvSpPr>
            <p:spPr>
              <a:xfrm>
                <a:off x="8776080" y="6613560"/>
                <a:ext cx="27360" cy="5364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6840" bIns="68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9" name=""/>
              <p:cNvSpPr/>
              <p:nvPr/>
            </p:nvSpPr>
            <p:spPr>
              <a:xfrm>
                <a:off x="8722800" y="6615000"/>
                <a:ext cx="53280" cy="8748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0680" bIns="406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" name=""/>
              <p:cNvSpPr/>
              <p:nvPr/>
            </p:nvSpPr>
            <p:spPr>
              <a:xfrm>
                <a:off x="8810640" y="6665400"/>
                <a:ext cx="36000" cy="6768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0880" bIns="2088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" name=""/>
              <p:cNvSpPr/>
              <p:nvPr/>
            </p:nvSpPr>
            <p:spPr>
              <a:xfrm>
                <a:off x="8775000" y="6669360"/>
                <a:ext cx="36000" cy="6804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21240" bIns="2124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" name=""/>
              <p:cNvSpPr/>
              <p:nvPr/>
            </p:nvSpPr>
            <p:spPr>
              <a:xfrm>
                <a:off x="8889480" y="6523920"/>
                <a:ext cx="168840" cy="21348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13" name=""/>
            <p:cNvSpPr/>
            <p:nvPr/>
          </p:nvSpPr>
          <p:spPr>
            <a:xfrm>
              <a:off x="8688960" y="6367320"/>
              <a:ext cx="213480" cy="21312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4" name=""/>
            <p:cNvSpPr/>
            <p:nvPr/>
          </p:nvSpPr>
          <p:spPr>
            <a:xfrm>
              <a:off x="8812800" y="6445440"/>
              <a:ext cx="167760" cy="21348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5" name=""/>
          <p:cNvSpPr/>
          <p:nvPr/>
        </p:nvSpPr>
        <p:spPr>
          <a:xfrm>
            <a:off x="304920" y="74160"/>
            <a:ext cx="3070080" cy="337680"/>
          </a:xfrm>
          <a:prstGeom prst="rect">
            <a:avLst/>
          </a:prstGeom>
          <a:noFill/>
          <a:ln w="0">
            <a:noFill/>
          </a:ln>
          <a:effectLst>
            <a:outerShdw dist="17819" dir="2700000" blurRad="0" rotWithShape="0">
              <a:srgbClr val="000000"/>
            </a:outerShdw>
          </a:effectLst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spAutoFit/>
          </a:bodyPr>
          <a:p>
            <a:pPr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Enron Net Works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2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3.png"/><Relationship Id="rId3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4.wmf"/><Relationship Id="rId4" Type="http://schemas.openxmlformats.org/officeDocument/2006/relationships/slideLayout" Target="../slideLayouts/slideLayout2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oleObject" Target="../embeddings/oleObject1.bin"/><Relationship Id="rId3" Type="http://schemas.openxmlformats.org/officeDocument/2006/relationships/image" Target="../media/image5.wmf"/><Relationship Id="rId4" Type="http://schemas.openxmlformats.org/officeDocument/2006/relationships/slideLayout" Target="../slideLayouts/slideLayout2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showMasterSp="0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"/>
          <p:cNvSpPr/>
          <p:nvPr/>
        </p:nvSpPr>
        <p:spPr>
          <a:xfrm>
            <a:off x="438120" y="3867120"/>
            <a:ext cx="8248680" cy="12650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457200" indent="-457200"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400" strike="noStrike" u="none">
                <a:solidFill>
                  <a:srgbClr val="f2f2f2"/>
                </a:solidFill>
                <a:effectLst/>
                <a:uFillTx/>
                <a:latin typeface="Arial"/>
              </a:rPr>
              <a:t>Mid &amp; Back Office Services</a:t>
            </a: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457200" indent="-457200" algn="ctr">
              <a:lnSpc>
                <a:spcPct val="100000"/>
              </a:lnSpc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"/>
          <p:cNvSpPr/>
          <p:nvPr/>
        </p:nvSpPr>
        <p:spPr>
          <a:xfrm>
            <a:off x="2309760" y="6200640"/>
            <a:ext cx="4800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lnSpc>
                <a:spcPct val="100000"/>
              </a:lnSpc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f2f2f2"/>
                </a:solidFill>
                <a:effectLst/>
                <a:uFillTx/>
                <a:latin typeface="Arial"/>
              </a:rPr>
              <a:t>April 2001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0" name=""/>
          <p:cNvGrpSpPr/>
          <p:nvPr/>
        </p:nvGrpSpPr>
        <p:grpSpPr>
          <a:xfrm>
            <a:off x="3465360" y="347760"/>
            <a:ext cx="2490840" cy="2490120"/>
            <a:chOff x="3465360" y="347760"/>
            <a:chExt cx="2490840" cy="2490120"/>
          </a:xfrm>
        </p:grpSpPr>
        <p:grpSp>
          <p:nvGrpSpPr>
            <p:cNvPr id="21" name=""/>
            <p:cNvGrpSpPr/>
            <p:nvPr/>
          </p:nvGrpSpPr>
          <p:grpSpPr>
            <a:xfrm>
              <a:off x="3465360" y="1268280"/>
              <a:ext cx="2490840" cy="1569600"/>
              <a:chOff x="3465360" y="1268280"/>
              <a:chExt cx="2490840" cy="1569600"/>
            </a:xfrm>
          </p:grpSpPr>
          <p:sp>
            <p:nvSpPr>
              <p:cNvPr id="22" name=""/>
              <p:cNvSpPr/>
              <p:nvPr/>
            </p:nvSpPr>
            <p:spPr>
              <a:xfrm>
                <a:off x="3465360" y="1275120"/>
                <a:ext cx="498960" cy="497520"/>
              </a:xfrm>
              <a:custGeom>
                <a:avLst/>
                <a:gdLst/>
                <a:ahLst/>
                <a:rect l="l" t="t" r="r" b="b"/>
                <a:pathLst>
                  <a:path w="352" h="351">
                    <a:moveTo>
                      <a:pt x="0" y="225"/>
                    </a:moveTo>
                    <a:lnTo>
                      <a:pt x="226" y="0"/>
                    </a:lnTo>
                    <a:lnTo>
                      <a:pt x="351" y="125"/>
                    </a:lnTo>
                    <a:lnTo>
                      <a:pt x="308" y="167"/>
                    </a:lnTo>
                    <a:lnTo>
                      <a:pt x="230" y="90"/>
                    </a:lnTo>
                    <a:lnTo>
                      <a:pt x="189" y="131"/>
                    </a:lnTo>
                    <a:lnTo>
                      <a:pt x="265" y="208"/>
                    </a:lnTo>
                    <a:lnTo>
                      <a:pt x="222" y="249"/>
                    </a:lnTo>
                    <a:lnTo>
                      <a:pt x="146" y="174"/>
                    </a:lnTo>
                    <a:lnTo>
                      <a:pt x="90" y="229"/>
                    </a:lnTo>
                    <a:lnTo>
                      <a:pt x="168" y="307"/>
                    </a:lnTo>
                    <a:lnTo>
                      <a:pt x="126" y="350"/>
                    </a:lnTo>
                    <a:lnTo>
                      <a:pt x="0" y="225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3" name=""/>
              <p:cNvSpPr/>
              <p:nvPr/>
            </p:nvSpPr>
            <p:spPr>
              <a:xfrm>
                <a:off x="3707640" y="1517760"/>
                <a:ext cx="530280" cy="530280"/>
              </a:xfrm>
              <a:custGeom>
                <a:avLst/>
                <a:gdLst/>
                <a:ahLst/>
                <a:rect l="l" t="t" r="r" b="b"/>
                <a:pathLst>
                  <a:path w="374" h="374">
                    <a:moveTo>
                      <a:pt x="226" y="0"/>
                    </a:moveTo>
                    <a:lnTo>
                      <a:pt x="282" y="56"/>
                    </a:lnTo>
                    <a:lnTo>
                      <a:pt x="200" y="225"/>
                    </a:lnTo>
                    <a:lnTo>
                      <a:pt x="201" y="226"/>
                    </a:lnTo>
                    <a:lnTo>
                      <a:pt x="327" y="100"/>
                    </a:lnTo>
                    <a:lnTo>
                      <a:pt x="373" y="146"/>
                    </a:lnTo>
                    <a:lnTo>
                      <a:pt x="148" y="373"/>
                    </a:lnTo>
                    <a:lnTo>
                      <a:pt x="94" y="319"/>
                    </a:lnTo>
                    <a:lnTo>
                      <a:pt x="174" y="146"/>
                    </a:lnTo>
                    <a:lnTo>
                      <a:pt x="48" y="272"/>
                    </a:lnTo>
                    <a:lnTo>
                      <a:pt x="0" y="225"/>
                    </a:lnTo>
                    <a:lnTo>
                      <a:pt x="226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4" name=""/>
              <p:cNvSpPr/>
              <p:nvPr/>
            </p:nvSpPr>
            <p:spPr>
              <a:xfrm>
                <a:off x="4503600" y="2311920"/>
                <a:ext cx="528840" cy="525960"/>
              </a:xfrm>
              <a:custGeom>
                <a:avLst/>
                <a:gdLst/>
                <a:ahLst/>
                <a:rect l="l" t="t" r="r" b="b"/>
                <a:pathLst>
                  <a:path w="373" h="371">
                    <a:moveTo>
                      <a:pt x="225" y="0"/>
                    </a:moveTo>
                    <a:lnTo>
                      <a:pt x="281" y="56"/>
                    </a:lnTo>
                    <a:lnTo>
                      <a:pt x="200" y="226"/>
                    </a:lnTo>
                    <a:lnTo>
                      <a:pt x="325" y="100"/>
                    </a:lnTo>
                    <a:lnTo>
                      <a:pt x="372" y="147"/>
                    </a:lnTo>
                    <a:lnTo>
                      <a:pt x="147" y="370"/>
                    </a:lnTo>
                    <a:lnTo>
                      <a:pt x="94" y="320"/>
                    </a:lnTo>
                    <a:lnTo>
                      <a:pt x="174" y="146"/>
                    </a:lnTo>
                    <a:lnTo>
                      <a:pt x="47" y="273"/>
                    </a:lnTo>
                    <a:lnTo>
                      <a:pt x="0" y="225"/>
                    </a:lnTo>
                    <a:lnTo>
                      <a:pt x="225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5" name=""/>
              <p:cNvSpPr/>
              <p:nvPr/>
            </p:nvSpPr>
            <p:spPr>
              <a:xfrm>
                <a:off x="4298040" y="2099160"/>
                <a:ext cx="23760" cy="81000"/>
              </a:xfrm>
              <a:custGeom>
                <a:avLst/>
                <a:gdLst/>
                <a:ahLst/>
                <a:rect l="l" t="t" r="r" b="b"/>
                <a:pathLst>
                  <a:path w="17" h="57">
                    <a:moveTo>
                      <a:pt x="0" y="0"/>
                    </a:moveTo>
                    <a:lnTo>
                      <a:pt x="0" y="56"/>
                    </a:lnTo>
                    <a:lnTo>
                      <a:pt x="2" y="53"/>
                    </a:lnTo>
                    <a:lnTo>
                      <a:pt x="16" y="33"/>
                    </a:lnTo>
                    <a:lnTo>
                      <a:pt x="13" y="14"/>
                    </a:lnTo>
                    <a:lnTo>
                      <a:pt x="0" y="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34200" bIns="342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6" name=""/>
              <p:cNvSpPr/>
              <p:nvPr/>
            </p:nvSpPr>
            <p:spPr>
              <a:xfrm>
                <a:off x="4298040" y="1794240"/>
                <a:ext cx="161280" cy="316440"/>
              </a:xfrm>
              <a:custGeom>
                <a:avLst/>
                <a:gdLst/>
                <a:ahLst/>
                <a:rect l="l" t="t" r="r" b="b"/>
                <a:pathLst>
                  <a:path w="114" h="223">
                    <a:moveTo>
                      <a:pt x="0" y="164"/>
                    </a:moveTo>
                    <a:lnTo>
                      <a:pt x="0" y="211"/>
                    </a:lnTo>
                    <a:lnTo>
                      <a:pt x="10" y="216"/>
                    </a:lnTo>
                    <a:lnTo>
                      <a:pt x="22" y="221"/>
                    </a:lnTo>
                    <a:lnTo>
                      <a:pt x="33" y="222"/>
                    </a:lnTo>
                    <a:lnTo>
                      <a:pt x="44" y="221"/>
                    </a:lnTo>
                    <a:lnTo>
                      <a:pt x="66" y="211"/>
                    </a:lnTo>
                    <a:lnTo>
                      <a:pt x="88" y="192"/>
                    </a:lnTo>
                    <a:lnTo>
                      <a:pt x="103" y="174"/>
                    </a:lnTo>
                    <a:lnTo>
                      <a:pt x="111" y="155"/>
                    </a:lnTo>
                    <a:lnTo>
                      <a:pt x="113" y="138"/>
                    </a:lnTo>
                    <a:lnTo>
                      <a:pt x="109" y="121"/>
                    </a:lnTo>
                    <a:lnTo>
                      <a:pt x="101" y="103"/>
                    </a:lnTo>
                    <a:lnTo>
                      <a:pt x="88" y="85"/>
                    </a:lnTo>
                    <a:lnTo>
                      <a:pt x="53" y="48"/>
                    </a:lnTo>
                    <a:lnTo>
                      <a:pt x="6" y="0"/>
                    </a:lnTo>
                    <a:lnTo>
                      <a:pt x="0" y="6"/>
                    </a:lnTo>
                    <a:lnTo>
                      <a:pt x="0" y="100"/>
                    </a:lnTo>
                    <a:lnTo>
                      <a:pt x="19" y="82"/>
                    </a:lnTo>
                    <a:lnTo>
                      <a:pt x="34" y="100"/>
                    </a:lnTo>
                    <a:lnTo>
                      <a:pt x="41" y="117"/>
                    </a:lnTo>
                    <a:lnTo>
                      <a:pt x="40" y="134"/>
                    </a:lnTo>
                    <a:lnTo>
                      <a:pt x="28" y="151"/>
                    </a:lnTo>
                    <a:lnTo>
                      <a:pt x="12" y="163"/>
                    </a:lnTo>
                    <a:lnTo>
                      <a:pt x="0" y="16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7" name=""/>
              <p:cNvSpPr/>
              <p:nvPr/>
            </p:nvSpPr>
            <p:spPr>
              <a:xfrm>
                <a:off x="3985560" y="1802880"/>
                <a:ext cx="313560" cy="514440"/>
              </a:xfrm>
              <a:custGeom>
                <a:avLst/>
                <a:gdLst/>
                <a:ahLst/>
                <a:rect l="l" t="t" r="r" b="b"/>
                <a:pathLst>
                  <a:path w="221" h="363">
                    <a:moveTo>
                      <a:pt x="220" y="94"/>
                    </a:moveTo>
                    <a:lnTo>
                      <a:pt x="220" y="0"/>
                    </a:lnTo>
                    <a:lnTo>
                      <a:pt x="0" y="220"/>
                    </a:lnTo>
                    <a:lnTo>
                      <a:pt x="47" y="267"/>
                    </a:lnTo>
                    <a:lnTo>
                      <a:pt x="144" y="170"/>
                    </a:lnTo>
                    <a:lnTo>
                      <a:pt x="153" y="179"/>
                    </a:lnTo>
                    <a:lnTo>
                      <a:pt x="161" y="189"/>
                    </a:lnTo>
                    <a:lnTo>
                      <a:pt x="167" y="204"/>
                    </a:lnTo>
                    <a:lnTo>
                      <a:pt x="167" y="221"/>
                    </a:lnTo>
                    <a:lnTo>
                      <a:pt x="159" y="234"/>
                    </a:lnTo>
                    <a:lnTo>
                      <a:pt x="120" y="274"/>
                    </a:lnTo>
                    <a:lnTo>
                      <a:pt x="105" y="292"/>
                    </a:lnTo>
                    <a:lnTo>
                      <a:pt x="99" y="302"/>
                    </a:lnTo>
                    <a:lnTo>
                      <a:pt x="95" y="315"/>
                    </a:lnTo>
                    <a:lnTo>
                      <a:pt x="142" y="362"/>
                    </a:lnTo>
                    <a:lnTo>
                      <a:pt x="146" y="350"/>
                    </a:lnTo>
                    <a:lnTo>
                      <a:pt x="152" y="339"/>
                    </a:lnTo>
                    <a:lnTo>
                      <a:pt x="167" y="321"/>
                    </a:lnTo>
                    <a:lnTo>
                      <a:pt x="201" y="286"/>
                    </a:lnTo>
                    <a:lnTo>
                      <a:pt x="220" y="265"/>
                    </a:lnTo>
                    <a:lnTo>
                      <a:pt x="220" y="209"/>
                    </a:lnTo>
                    <a:lnTo>
                      <a:pt x="216" y="204"/>
                    </a:lnTo>
                    <a:lnTo>
                      <a:pt x="217" y="203"/>
                    </a:lnTo>
                    <a:lnTo>
                      <a:pt x="220" y="205"/>
                    </a:lnTo>
                    <a:lnTo>
                      <a:pt x="220" y="158"/>
                    </a:lnTo>
                    <a:lnTo>
                      <a:pt x="215" y="158"/>
                    </a:lnTo>
                    <a:lnTo>
                      <a:pt x="196" y="151"/>
                    </a:lnTo>
                    <a:lnTo>
                      <a:pt x="178" y="136"/>
                    </a:lnTo>
                    <a:lnTo>
                      <a:pt x="220" y="94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8" name=""/>
              <p:cNvSpPr/>
              <p:nvPr/>
            </p:nvSpPr>
            <p:spPr>
              <a:xfrm>
                <a:off x="4502160" y="2099160"/>
                <a:ext cx="212400" cy="398160"/>
              </a:xfrm>
              <a:custGeom>
                <a:avLst/>
                <a:gdLst/>
                <a:ahLst/>
                <a:rect l="l" t="t" r="r" b="b"/>
                <a:pathLst>
                  <a:path w="150" h="281">
                    <a:moveTo>
                      <a:pt x="0" y="189"/>
                    </a:moveTo>
                    <a:lnTo>
                      <a:pt x="0" y="280"/>
                    </a:lnTo>
                    <a:lnTo>
                      <a:pt x="20" y="263"/>
                    </a:lnTo>
                    <a:lnTo>
                      <a:pt x="115" y="168"/>
                    </a:lnTo>
                    <a:lnTo>
                      <a:pt x="133" y="147"/>
                    </a:lnTo>
                    <a:lnTo>
                      <a:pt x="143" y="128"/>
                    </a:lnTo>
                    <a:lnTo>
                      <a:pt x="148" y="109"/>
                    </a:lnTo>
                    <a:lnTo>
                      <a:pt x="149" y="91"/>
                    </a:lnTo>
                    <a:lnTo>
                      <a:pt x="145" y="75"/>
                    </a:lnTo>
                    <a:lnTo>
                      <a:pt x="138" y="58"/>
                    </a:lnTo>
                    <a:lnTo>
                      <a:pt x="117" y="31"/>
                    </a:lnTo>
                    <a:lnTo>
                      <a:pt x="89" y="10"/>
                    </a:lnTo>
                    <a:lnTo>
                      <a:pt x="73" y="4"/>
                    </a:lnTo>
                    <a:lnTo>
                      <a:pt x="56" y="0"/>
                    </a:lnTo>
                    <a:lnTo>
                      <a:pt x="39" y="0"/>
                    </a:lnTo>
                    <a:lnTo>
                      <a:pt x="20" y="5"/>
                    </a:lnTo>
                    <a:lnTo>
                      <a:pt x="1" y="15"/>
                    </a:lnTo>
                    <a:lnTo>
                      <a:pt x="0" y="16"/>
                    </a:lnTo>
                    <a:lnTo>
                      <a:pt x="0" y="108"/>
                    </a:lnTo>
                    <a:lnTo>
                      <a:pt x="40" y="67"/>
                    </a:lnTo>
                    <a:lnTo>
                      <a:pt x="49" y="61"/>
                    </a:lnTo>
                    <a:lnTo>
                      <a:pt x="58" y="61"/>
                    </a:lnTo>
                    <a:lnTo>
                      <a:pt x="70" y="63"/>
                    </a:lnTo>
                    <a:lnTo>
                      <a:pt x="79" y="69"/>
                    </a:lnTo>
                    <a:lnTo>
                      <a:pt x="86" y="78"/>
                    </a:lnTo>
                    <a:lnTo>
                      <a:pt x="88" y="89"/>
                    </a:lnTo>
                    <a:lnTo>
                      <a:pt x="87" y="99"/>
                    </a:lnTo>
                    <a:lnTo>
                      <a:pt x="81" y="107"/>
                    </a:lnTo>
                    <a:lnTo>
                      <a:pt x="0" y="189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29" name=""/>
              <p:cNvSpPr/>
              <p:nvPr/>
            </p:nvSpPr>
            <p:spPr>
              <a:xfrm>
                <a:off x="4292280" y="2121840"/>
                <a:ext cx="211320" cy="399600"/>
              </a:xfrm>
              <a:custGeom>
                <a:avLst/>
                <a:gdLst/>
                <a:ahLst/>
                <a:rect l="l" t="t" r="r" b="b"/>
                <a:pathLst>
                  <a:path w="149" h="282">
                    <a:moveTo>
                      <a:pt x="148" y="92"/>
                    </a:moveTo>
                    <a:lnTo>
                      <a:pt x="148" y="0"/>
                    </a:lnTo>
                    <a:lnTo>
                      <a:pt x="128" y="17"/>
                    </a:lnTo>
                    <a:lnTo>
                      <a:pt x="32" y="113"/>
                    </a:lnTo>
                    <a:lnTo>
                      <a:pt x="16" y="132"/>
                    </a:lnTo>
                    <a:lnTo>
                      <a:pt x="6" y="152"/>
                    </a:lnTo>
                    <a:lnTo>
                      <a:pt x="0" y="170"/>
                    </a:lnTo>
                    <a:lnTo>
                      <a:pt x="0" y="189"/>
                    </a:lnTo>
                    <a:lnTo>
                      <a:pt x="3" y="206"/>
                    </a:lnTo>
                    <a:lnTo>
                      <a:pt x="10" y="222"/>
                    </a:lnTo>
                    <a:lnTo>
                      <a:pt x="31" y="249"/>
                    </a:lnTo>
                    <a:lnTo>
                      <a:pt x="58" y="271"/>
                    </a:lnTo>
                    <a:lnTo>
                      <a:pt x="74" y="277"/>
                    </a:lnTo>
                    <a:lnTo>
                      <a:pt x="91" y="281"/>
                    </a:lnTo>
                    <a:lnTo>
                      <a:pt x="109" y="280"/>
                    </a:lnTo>
                    <a:lnTo>
                      <a:pt x="128" y="275"/>
                    </a:lnTo>
                    <a:lnTo>
                      <a:pt x="148" y="264"/>
                    </a:lnTo>
                    <a:lnTo>
                      <a:pt x="148" y="173"/>
                    </a:lnTo>
                    <a:lnTo>
                      <a:pt x="108" y="213"/>
                    </a:lnTo>
                    <a:lnTo>
                      <a:pt x="99" y="218"/>
                    </a:lnTo>
                    <a:lnTo>
                      <a:pt x="89" y="220"/>
                    </a:lnTo>
                    <a:lnTo>
                      <a:pt x="78" y="218"/>
                    </a:lnTo>
                    <a:lnTo>
                      <a:pt x="69" y="211"/>
                    </a:lnTo>
                    <a:lnTo>
                      <a:pt x="62" y="202"/>
                    </a:lnTo>
                    <a:lnTo>
                      <a:pt x="60" y="191"/>
                    </a:lnTo>
                    <a:lnTo>
                      <a:pt x="62" y="181"/>
                    </a:lnTo>
                    <a:lnTo>
                      <a:pt x="68" y="173"/>
                    </a:lnTo>
                    <a:lnTo>
                      <a:pt x="148" y="92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30" name=""/>
              <p:cNvSpPr/>
              <p:nvPr/>
            </p:nvSpPr>
            <p:spPr>
              <a:xfrm>
                <a:off x="4964760" y="1268280"/>
                <a:ext cx="991440" cy="1253520"/>
              </a:xfrm>
              <a:custGeom>
                <a:avLst/>
                <a:gdLst/>
                <a:ahLst/>
                <a:rect l="l" t="t" r="r" b="b"/>
                <a:pathLst>
                  <a:path w="699" h="884">
                    <a:moveTo>
                      <a:pt x="698" y="230"/>
                    </a:moveTo>
                    <a:lnTo>
                      <a:pt x="471" y="0"/>
                    </a:lnTo>
                    <a:lnTo>
                      <a:pt x="7" y="463"/>
                    </a:lnTo>
                    <a:lnTo>
                      <a:pt x="54" y="510"/>
                    </a:lnTo>
                    <a:lnTo>
                      <a:pt x="471" y="94"/>
                    </a:lnTo>
                    <a:lnTo>
                      <a:pt x="606" y="230"/>
                    </a:lnTo>
                    <a:lnTo>
                      <a:pt x="0" y="836"/>
                    </a:lnTo>
                    <a:lnTo>
                      <a:pt x="47" y="883"/>
                    </a:lnTo>
                    <a:lnTo>
                      <a:pt x="698" y="230"/>
                    </a:lnTo>
                  </a:path>
                </a:pathLst>
              </a:custGeom>
              <a:solidFill>
                <a:srgbClr val="ffffff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sp>
          <p:nvSpPr>
            <p:cNvPr id="31" name=""/>
            <p:cNvSpPr/>
            <p:nvPr/>
          </p:nvSpPr>
          <p:spPr>
            <a:xfrm>
              <a:off x="3786480" y="347760"/>
              <a:ext cx="1252800" cy="1251720"/>
            </a:xfrm>
            <a:custGeom>
              <a:avLst/>
              <a:gdLst/>
              <a:ahLst/>
              <a:rect l="l" t="t" r="r" b="b"/>
              <a:pathLst>
                <a:path w="884" h="883">
                  <a:moveTo>
                    <a:pt x="561" y="835"/>
                  </a:moveTo>
                  <a:lnTo>
                    <a:pt x="419" y="694"/>
                  </a:lnTo>
                  <a:lnTo>
                    <a:pt x="883" y="230"/>
                  </a:lnTo>
                  <a:lnTo>
                    <a:pt x="653" y="0"/>
                  </a:lnTo>
                  <a:lnTo>
                    <a:pt x="0" y="654"/>
                  </a:lnTo>
                  <a:lnTo>
                    <a:pt x="47" y="701"/>
                  </a:lnTo>
                  <a:lnTo>
                    <a:pt x="653" y="95"/>
                  </a:lnTo>
                  <a:lnTo>
                    <a:pt x="788" y="230"/>
                  </a:lnTo>
                  <a:lnTo>
                    <a:pt x="325" y="694"/>
                  </a:lnTo>
                  <a:lnTo>
                    <a:pt x="514" y="882"/>
                  </a:lnTo>
                  <a:lnTo>
                    <a:pt x="56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2" name=""/>
            <p:cNvSpPr/>
            <p:nvPr/>
          </p:nvSpPr>
          <p:spPr>
            <a:xfrm>
              <a:off x="4515120" y="806400"/>
              <a:ext cx="986040" cy="1254600"/>
            </a:xfrm>
            <a:custGeom>
              <a:avLst/>
              <a:gdLst/>
              <a:ahLst/>
              <a:rect l="l" t="t" r="r" b="b"/>
              <a:pathLst>
                <a:path w="695" h="884">
                  <a:moveTo>
                    <a:pt x="371" y="835"/>
                  </a:moveTo>
                  <a:lnTo>
                    <a:pt x="230" y="694"/>
                  </a:lnTo>
                  <a:lnTo>
                    <a:pt x="694" y="231"/>
                  </a:lnTo>
                  <a:lnTo>
                    <a:pt x="463" y="0"/>
                  </a:lnTo>
                  <a:lnTo>
                    <a:pt x="0" y="464"/>
                  </a:lnTo>
                  <a:lnTo>
                    <a:pt x="47" y="511"/>
                  </a:lnTo>
                  <a:lnTo>
                    <a:pt x="463" y="95"/>
                  </a:lnTo>
                  <a:lnTo>
                    <a:pt x="599" y="231"/>
                  </a:lnTo>
                  <a:lnTo>
                    <a:pt x="136" y="694"/>
                  </a:lnTo>
                  <a:lnTo>
                    <a:pt x="324" y="883"/>
                  </a:lnTo>
                  <a:lnTo>
                    <a:pt x="371" y="835"/>
                  </a:lnTo>
                </a:path>
              </a:pathLst>
            </a:custGeom>
            <a:solidFill>
              <a:srgbClr val="ffffff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"/>
          <p:cNvSpPr/>
          <p:nvPr/>
        </p:nvSpPr>
        <p:spPr>
          <a:xfrm>
            <a:off x="463680" y="514440"/>
            <a:ext cx="825336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Why us?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0" name=""/>
          <p:cNvSpPr/>
          <p:nvPr/>
        </p:nvSpPr>
        <p:spPr>
          <a:xfrm>
            <a:off x="344520" y="2579760"/>
            <a:ext cx="4280040" cy="2922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development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operational risk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8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Increase efficiencies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Fast time to market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lnSpc>
                <a:spcPct val="100000"/>
              </a:lnSpc>
              <a:tabLst>
                <a:tab algn="l" pos="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1" name=""/>
          <p:cNvSpPr/>
          <p:nvPr/>
        </p:nvSpPr>
        <p:spPr>
          <a:xfrm>
            <a:off x="566640" y="1139760"/>
            <a:ext cx="8008920" cy="1008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 helps commodity buyers and sellers handle increased trading volumes by providing access to a world-class mid and back-office system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2" name=""/>
          <p:cNvSpPr/>
          <p:nvPr/>
        </p:nvSpPr>
        <p:spPr>
          <a:xfrm>
            <a:off x="4514760" y="2673360"/>
            <a:ext cx="4572000" cy="3401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8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expenses: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Infrastructure expense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Maintenance expense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8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Improve productivity: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Traders can execute more deals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250"/>
              </a:spcBef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Management can focus on core     operation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457200">
              <a:lnSpc>
                <a:spcPct val="80000"/>
              </a:lnSpc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"/>
          <p:cNvSpPr/>
          <p:nvPr/>
        </p:nvSpPr>
        <p:spPr>
          <a:xfrm>
            <a:off x="463680" y="571680"/>
            <a:ext cx="825336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Next Steps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4" name=""/>
          <p:cNvSpPr/>
          <p:nvPr/>
        </p:nvSpPr>
        <p:spPr>
          <a:xfrm>
            <a:off x="468360" y="1446120"/>
            <a:ext cx="8289720" cy="27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Define your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Determine if potential offering will meets those needs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Stay tuned for progress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"/>
          <p:cNvSpPr/>
          <p:nvPr/>
        </p:nvSpPr>
        <p:spPr>
          <a:xfrm>
            <a:off x="444600" y="704880"/>
            <a:ext cx="825336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Q &amp; A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86" name=""/>
          <p:cNvSpPr/>
          <p:nvPr/>
        </p:nvSpPr>
        <p:spPr>
          <a:xfrm>
            <a:off x="468360" y="1446120"/>
            <a:ext cx="8289720" cy="2741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"/>
          <p:cNvSpPr/>
          <p:nvPr/>
        </p:nvSpPr>
        <p:spPr>
          <a:xfrm>
            <a:off x="2314440" y="623880"/>
            <a:ext cx="438624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Key Take-aways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4" name=""/>
          <p:cNvSpPr/>
          <p:nvPr/>
        </p:nvSpPr>
        <p:spPr>
          <a:xfrm>
            <a:off x="609480" y="1353960"/>
            <a:ext cx="8020080" cy="4400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Enron’s proprietary mid and back office system handles nearly 5,000 transactions per trading day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This system is scalable, enabling Enron to offer mid and back office services to third parties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We are in the “fact-finding” stage, gauging the market’s interest in utilizing this potential service offering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100000"/>
              </a:lnSpc>
              <a:spcBef>
                <a:spcPts val="1250"/>
              </a:spcBef>
              <a:buClr>
                <a:srgbClr val="3333cc"/>
              </a:buClr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Your feedback today will allow us both to formulate the best course of action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"/>
          <p:cNvSpPr/>
          <p:nvPr/>
        </p:nvSpPr>
        <p:spPr>
          <a:xfrm>
            <a:off x="468360" y="1884240"/>
            <a:ext cx="8223120" cy="41036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World’s largest eCommerce company: $336 billion in gross value and 548,000 transactions on EnronOnline in FY2000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Revenues of $101 billion in 2000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#7 on Fortune 500 list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Proven experience in redefining markets: natural gas, power and retail energy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Rated by Fortune Magazine as “Most Innovative Company in America” last 6 years in a row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Track record in leveraging physical commodities trading, risk management and financial services to develop new opportunities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6" name=""/>
          <p:cNvSpPr/>
          <p:nvPr/>
        </p:nvSpPr>
        <p:spPr>
          <a:xfrm>
            <a:off x="272880" y="514440"/>
            <a:ext cx="858708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Who is Enron?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7" name=""/>
          <p:cNvSpPr/>
          <p:nvPr/>
        </p:nvSpPr>
        <p:spPr>
          <a:xfrm>
            <a:off x="0" y="1212840"/>
            <a:ext cx="914400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Enron is a leader in developing efficient markets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"/>
          <p:cNvSpPr/>
          <p:nvPr/>
        </p:nvSpPr>
        <p:spPr>
          <a:xfrm>
            <a:off x="660240" y="1865160"/>
            <a:ext cx="8101080" cy="4284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  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39" name=""/>
          <p:cNvCxnSpPr>
            <a:stCxn id="40" idx="0"/>
          </p:cNvCxnSpPr>
          <p:nvPr/>
        </p:nvCxnSpPr>
        <p:spPr>
          <a:xfrm flipV="1" rot="16200000">
            <a:off x="5687280" y="1888920"/>
            <a:ext cx="1028880" cy="3177360"/>
          </a:xfrm>
          <a:prstGeom prst="bentConnector3">
            <a:avLst>
              <a:gd name="adj1" fmla="val 49982"/>
            </a:avLst>
          </a:prstGeom>
          <a:ln w="9360">
            <a:solidFill>
              <a:srgbClr val="000000"/>
            </a:solidFill>
            <a:miter/>
          </a:ln>
        </p:spPr>
      </p:cxnSp>
      <p:sp>
        <p:nvSpPr>
          <p:cNvPr id="41" name=""/>
          <p:cNvSpPr/>
          <p:nvPr/>
        </p:nvSpPr>
        <p:spPr>
          <a:xfrm>
            <a:off x="3768840" y="3992400"/>
            <a:ext cx="1312920" cy="68580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Retail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2" name=""/>
          <p:cNvSpPr/>
          <p:nvPr/>
        </p:nvSpPr>
        <p:spPr>
          <a:xfrm>
            <a:off x="5567400" y="3992400"/>
            <a:ext cx="1312920" cy="68580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Broadband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Services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241960" y="3359160"/>
            <a:ext cx="1977840" cy="326880"/>
          </a:xfrm>
          <a:prstGeom prst="bevel">
            <a:avLst>
              <a:gd name="adj" fmla="val 12500"/>
            </a:avLst>
          </a:prstGeom>
          <a:solidFill>
            <a:srgbClr val="0062a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Communications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4" name=""/>
          <p:cNvSpPr/>
          <p:nvPr/>
        </p:nvSpPr>
        <p:spPr>
          <a:xfrm>
            <a:off x="905040" y="3992400"/>
            <a:ext cx="1312560" cy="68580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Transportation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&amp;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9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2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Distribution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5" name=""/>
          <p:cNvSpPr/>
          <p:nvPr/>
        </p:nvSpPr>
        <p:spPr>
          <a:xfrm>
            <a:off x="841320" y="4789440"/>
            <a:ext cx="1523880" cy="7650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ff0000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Natural Gas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Transportation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69920" indent="-169920">
              <a:lnSpc>
                <a:spcPct val="100000"/>
              </a:lnSpc>
              <a:buClr>
                <a:srgbClr val="ff0000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Electric Distribution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6" name=""/>
          <p:cNvSpPr/>
          <p:nvPr/>
        </p:nvSpPr>
        <p:spPr>
          <a:xfrm>
            <a:off x="2336760" y="3992400"/>
            <a:ext cx="1312920" cy="685800"/>
          </a:xfrm>
          <a:prstGeom prst="bevel">
            <a:avLst>
              <a:gd name="adj" fmla="val 12500"/>
            </a:avLst>
          </a:prstGeom>
          <a:solidFill>
            <a:srgbClr val="0091ff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Wholesale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7" name=""/>
          <p:cNvSpPr/>
          <p:nvPr/>
        </p:nvSpPr>
        <p:spPr>
          <a:xfrm>
            <a:off x="2319480" y="4789440"/>
            <a:ext cx="1471320" cy="9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Marketing and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Delivery of Energy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Products Worldwide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8" name=""/>
          <p:cNvSpPr/>
          <p:nvPr/>
        </p:nvSpPr>
        <p:spPr>
          <a:xfrm>
            <a:off x="5519880" y="4762440"/>
            <a:ext cx="1866600" cy="932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Bandwidth Management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and Broadband Delivery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Services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9" name=""/>
          <p:cNvSpPr/>
          <p:nvPr/>
        </p:nvSpPr>
        <p:spPr>
          <a:xfrm>
            <a:off x="905040" y="3359160"/>
            <a:ext cx="4176720" cy="326880"/>
          </a:xfrm>
          <a:prstGeom prst="bevel">
            <a:avLst>
              <a:gd name="adj" fmla="val 12500"/>
            </a:avLst>
          </a:prstGeom>
          <a:solidFill>
            <a:srgbClr val="0062ac"/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 anchorCtr="1">
            <a:noAutofit/>
          </a:bodyPr>
          <a:p>
            <a:pPr algn="ctr">
              <a:lnSpc>
                <a:spcPct val="85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ffffff"/>
                </a:solidFill>
                <a:effectLst/>
                <a:uFillTx/>
                <a:latin typeface="Arial"/>
              </a:rPr>
              <a:t>Energy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cxnSp>
        <p:nvCxnSpPr>
          <p:cNvPr id="50" name=""/>
          <p:cNvCxnSpPr>
            <a:stCxn id="44" idx="0"/>
            <a:endCxn id="49" idx="0"/>
          </p:cNvCxnSpPr>
          <p:nvPr/>
        </p:nvCxnSpPr>
        <p:spPr>
          <a:xfrm flipH="1" flipV="1" rot="5400000">
            <a:off x="2124720" y="3122640"/>
            <a:ext cx="306720" cy="1432800"/>
          </a:xfrm>
          <a:prstGeom prst="bentConnector3">
            <a:avLst>
              <a:gd name="adj1" fmla="val 49706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1" name=""/>
          <p:cNvCxnSpPr>
            <a:stCxn id="46" idx="0"/>
            <a:endCxn id="49" idx="1"/>
          </p:cNvCxnSpPr>
          <p:nvPr/>
        </p:nvCxnSpPr>
        <p:spPr>
          <a:xfrm flipV="1">
            <a:off x="2993760" y="3685680"/>
            <a:ext cx="1080" cy="3067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2" name=""/>
          <p:cNvCxnSpPr>
            <a:stCxn id="41" idx="0"/>
            <a:endCxn id="49" idx="2"/>
          </p:cNvCxnSpPr>
          <p:nvPr/>
        </p:nvCxnSpPr>
        <p:spPr>
          <a:xfrm flipV="1" rot="16200000">
            <a:off x="3556440" y="3122640"/>
            <a:ext cx="306720" cy="1432440"/>
          </a:xfrm>
          <a:prstGeom prst="bentConnector3">
            <a:avLst>
              <a:gd name="adj1" fmla="val 49706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3" name=""/>
          <p:cNvCxnSpPr>
            <a:stCxn id="49" idx="3"/>
          </p:cNvCxnSpPr>
          <p:nvPr/>
        </p:nvCxnSpPr>
        <p:spPr>
          <a:xfrm flipH="1" flipV="1" rot="5400000">
            <a:off x="3605760" y="2351520"/>
            <a:ext cx="396000" cy="1620000"/>
          </a:xfrm>
          <a:prstGeom prst="bentConnector3">
            <a:avLst>
              <a:gd name="adj1" fmla="val 49772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4" name=""/>
          <p:cNvCxnSpPr>
            <a:stCxn id="43" idx="0"/>
          </p:cNvCxnSpPr>
          <p:nvPr/>
        </p:nvCxnSpPr>
        <p:spPr>
          <a:xfrm flipV="1" rot="16200000">
            <a:off x="5223960" y="2352240"/>
            <a:ext cx="396000" cy="1618200"/>
          </a:xfrm>
          <a:prstGeom prst="bentConnector3">
            <a:avLst>
              <a:gd name="adj1" fmla="val 49772"/>
            </a:avLst>
          </a:prstGeom>
          <a:ln w="9360">
            <a:solidFill>
              <a:srgbClr val="000000"/>
            </a:solidFill>
            <a:miter/>
          </a:ln>
        </p:spPr>
      </p:cxnSp>
      <p:cxnSp>
        <p:nvCxnSpPr>
          <p:cNvPr id="55" name=""/>
          <p:cNvCxnSpPr>
            <a:stCxn id="42" idx="0"/>
            <a:endCxn id="43" idx="1"/>
          </p:cNvCxnSpPr>
          <p:nvPr/>
        </p:nvCxnSpPr>
        <p:spPr>
          <a:xfrm flipV="1">
            <a:off x="6224400" y="3685680"/>
            <a:ext cx="6840" cy="306720"/>
          </a:xfrm>
          <a:prstGeom prst="straightConnector1">
            <a:avLst/>
          </a:prstGeom>
          <a:ln w="9360">
            <a:solidFill>
              <a:srgbClr val="000000"/>
            </a:solidFill>
            <a:miter/>
          </a:ln>
        </p:spPr>
      </p:cxnSp>
      <p:sp>
        <p:nvSpPr>
          <p:cNvPr id="40" name=""/>
          <p:cNvSpPr/>
          <p:nvPr/>
        </p:nvSpPr>
        <p:spPr>
          <a:xfrm>
            <a:off x="7132680" y="3992400"/>
            <a:ext cx="1312920" cy="685800"/>
          </a:xfrm>
          <a:prstGeom prst="bevel">
            <a:avLst>
              <a:gd name="adj" fmla="val 12500"/>
            </a:avLst>
          </a:prstGeom>
          <a:solidFill>
            <a:srgbClr val="0091ff">
              <a:alpha val="50000"/>
            </a:srgbClr>
          </a:solidFill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4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Net Works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6" name=""/>
          <p:cNvSpPr/>
          <p:nvPr/>
        </p:nvSpPr>
        <p:spPr>
          <a:xfrm>
            <a:off x="7120080" y="4762440"/>
            <a:ext cx="1519200" cy="429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IT Commercial Synergies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7" name=""/>
          <p:cNvSpPr/>
          <p:nvPr/>
        </p:nvSpPr>
        <p:spPr>
          <a:xfrm>
            <a:off x="3767040" y="4789440"/>
            <a:ext cx="1244520" cy="12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69920" indent="-169920">
              <a:lnSpc>
                <a:spcPct val="100000"/>
              </a:lnSpc>
              <a:buClr>
                <a:srgbClr val="e9ad17"/>
              </a:buClr>
              <a:buSzPct val="125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Energy Outsourcing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to Commercial and </a:t>
            </a:r>
            <a:br>
              <a:rPr sz="1100"/>
            </a:br>
            <a:r>
              <a:rPr b="1" lang="en-US" sz="11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Industrial Customers</a:t>
            </a:r>
            <a:endParaRPr b="0" lang="en-US" sz="11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58" name="ENE_C_WHI" descr=""/>
          <p:cNvPicPr/>
          <p:nvPr/>
        </p:nvPicPr>
        <p:blipFill>
          <a:blip r:embed="rId2"/>
          <a:stretch/>
        </p:blipFill>
        <p:spPr>
          <a:xfrm>
            <a:off x="3932280" y="1606680"/>
            <a:ext cx="1393920" cy="13255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59" name=""/>
          <p:cNvSpPr/>
          <p:nvPr/>
        </p:nvSpPr>
        <p:spPr>
          <a:xfrm>
            <a:off x="272880" y="600120"/>
            <a:ext cx="858708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What is Enron Net Works?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"/>
          <p:cNvSpPr/>
          <p:nvPr/>
        </p:nvSpPr>
        <p:spPr>
          <a:xfrm>
            <a:off x="463680" y="857160"/>
            <a:ext cx="8253360" cy="719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6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Enron Net Works applies technology to help Enron grow while reducing transaction costs</a:t>
            </a:r>
            <a:endParaRPr b="0" lang="en-US" sz="2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61" name=""/>
          <p:cNvGrpSpPr/>
          <p:nvPr/>
        </p:nvGrpSpPr>
        <p:grpSpPr>
          <a:xfrm>
            <a:off x="0" y="2581200"/>
            <a:ext cx="7027920" cy="3663720"/>
            <a:chOff x="0" y="2581200"/>
            <a:chExt cx="7027920" cy="3663720"/>
          </a:xfrm>
        </p:grpSpPr>
        <p:graphicFrame>
          <p:nvGraphicFramePr>
            <p:cNvPr id="62" name=""/>
            <p:cNvGraphicFramePr/>
            <p:nvPr/>
          </p:nvGraphicFramePr>
          <p:xfrm>
            <a:off x="0" y="2616840"/>
            <a:ext cx="7027920" cy="3628080"/>
          </p:xfrm>
          <a:graphic>
            <a:graphicData uri="http://schemas.openxmlformats.org/presentationml/2006/ole">
              <p:oleObj r:id="rId2" spid="">
                <p:embed/>
                <p:pic>
                  <p:nvPicPr>
                    <p:cNvPr id="63" name="" descr=""/>
                    <p:cNvPicPr/>
                    <p:nvPr/>
                  </p:nvPicPr>
                  <p:blipFill>
                    <a:blip r:embed="rId3"/>
                    <a:stretch/>
                  </p:blipFill>
                  <p:spPr>
                    <a:xfrm>
                      <a:off x="0" y="2616840"/>
                      <a:ext cx="7027920" cy="3628080"/>
                    </a:xfrm>
                    <a:prstGeom prst="rect">
                      <a:avLst/>
                    </a:prstGeom>
                    <a:noFill/>
                    <a:ln w="0">
                      <a:noFill/>
                    </a:ln>
                  </p:spPr>
                </p:pic>
              </p:oleObj>
            </a:graphicData>
          </a:graphic>
        </p:graphicFrame>
        <p:sp>
          <p:nvSpPr>
            <p:cNvPr id="64" name=""/>
            <p:cNvSpPr/>
            <p:nvPr/>
          </p:nvSpPr>
          <p:spPr>
            <a:xfrm>
              <a:off x="1858320" y="4009680"/>
              <a:ext cx="1417320" cy="419760"/>
            </a:xfrm>
            <a:prstGeom prst="borderCallout2">
              <a:avLst>
                <a:gd name="adj1" fmla="val 18750"/>
                <a:gd name="adj2" fmla="val -8333"/>
                <a:gd name="adj3" fmla="val 24324"/>
                <a:gd name="adj4" fmla="val 105199"/>
                <a:gd name="adj5" fmla="val 369592"/>
                <a:gd name="adj6" fmla="val 105601"/>
              </a:avLst>
            </a:prstGeom>
            <a:noFill/>
            <a:ln w="9360">
              <a:solidFill>
                <a:srgbClr val="000000"/>
              </a:solidFill>
              <a:miter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EOL launched 10/99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5" name=""/>
            <p:cNvSpPr/>
            <p:nvPr/>
          </p:nvSpPr>
          <p:spPr>
            <a:xfrm>
              <a:off x="4160160" y="3217320"/>
              <a:ext cx="1293840" cy="374040"/>
            </a:xfrm>
            <a:prstGeom prst="borderCallout2">
              <a:avLst>
                <a:gd name="adj1" fmla="val 18750"/>
                <a:gd name="adj2" fmla="val -8333"/>
                <a:gd name="adj3" fmla="val 27273"/>
                <a:gd name="adj4" fmla="val 105703"/>
                <a:gd name="adj5" fmla="val 624240"/>
                <a:gd name="adj6" fmla="val 106138"/>
              </a:avLst>
            </a:prstGeom>
            <a:noFill/>
            <a:ln w="9360">
              <a:solidFill>
                <a:srgbClr val="000000"/>
              </a:solidFill>
              <a:miter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ClickPaper launched 7/00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6" name=""/>
            <p:cNvSpPr/>
            <p:nvPr/>
          </p:nvSpPr>
          <p:spPr>
            <a:xfrm>
              <a:off x="4421160" y="2581200"/>
              <a:ext cx="1292400" cy="409680"/>
            </a:xfrm>
            <a:prstGeom prst="borderCallout2">
              <a:avLst>
                <a:gd name="adj1" fmla="val 18750"/>
                <a:gd name="adj2" fmla="val -8333"/>
                <a:gd name="adj3" fmla="val 25000"/>
                <a:gd name="adj4" fmla="val 105703"/>
                <a:gd name="adj5" fmla="val 727777"/>
                <a:gd name="adj6" fmla="val 106138"/>
              </a:avLst>
            </a:prstGeom>
            <a:noFill/>
            <a:ln w="9360">
              <a:solidFill>
                <a:srgbClr val="000000"/>
              </a:solidFill>
              <a:miter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DealBench launched 8/00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67" name=""/>
            <p:cNvSpPr/>
            <p:nvPr/>
          </p:nvSpPr>
          <p:spPr>
            <a:xfrm>
              <a:off x="3561840" y="3825720"/>
              <a:ext cx="1523880" cy="405000"/>
            </a:xfrm>
            <a:prstGeom prst="borderCallout2">
              <a:avLst>
                <a:gd name="adj1" fmla="val 18750"/>
                <a:gd name="adj2" fmla="val -8333"/>
                <a:gd name="adj3" fmla="val 25175"/>
                <a:gd name="adj4" fmla="val 104462"/>
                <a:gd name="adj5" fmla="val 428319"/>
                <a:gd name="adj6" fmla="val 104462"/>
              </a:avLst>
            </a:prstGeom>
            <a:noFill/>
            <a:ln w="9360">
              <a:solidFill>
                <a:srgbClr val="000000"/>
              </a:solidFill>
              <a:miter/>
              <a:tailEnd len="med" type="diamond" w="med"/>
            </a:ln>
          </p:spPr>
          <p:style>
            <a:lnRef idx="0"/>
            <a:fillRef idx="0"/>
            <a:effectRef idx="0"/>
            <a:fontRef idx="minor"/>
          </p:style>
          <p:txBody>
            <a:bodyPr lIns="81360" rIns="81360" tIns="40680" bIns="40680" anchor="t">
              <a:noAutofit/>
            </a:bodyPr>
            <a:p>
              <a:pPr algn="ctr">
                <a:lnSpc>
                  <a:spcPct val="100000"/>
                </a:lnSpc>
                <a:tabLst>
                  <a:tab algn="l" pos="0"/>
                  <a:tab algn="l" pos="812880"/>
                  <a:tab algn="l" pos="1625760"/>
                  <a:tab algn="l" pos="2438280"/>
                  <a:tab algn="l" pos="3251160"/>
                  <a:tab algn="l" pos="4064040"/>
                  <a:tab algn="l" pos="4876920"/>
                  <a:tab algn="l" pos="5689440"/>
                  <a:tab algn="l" pos="6502320"/>
                  <a:tab algn="l" pos="7315200"/>
                  <a:tab algn="l" pos="8128080"/>
                  <a:tab algn="l" pos="8940960"/>
                  <a:tab algn="l" pos="9753480"/>
                  <a:tab algn="l" pos="1056636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Commodity Logic launched 5/00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68" name=""/>
          <p:cNvSpPr/>
          <p:nvPr/>
        </p:nvSpPr>
        <p:spPr>
          <a:xfrm>
            <a:off x="6997680" y="3451320"/>
            <a:ext cx="184320" cy="1939680"/>
          </a:xfrm>
          <a:custGeom>
            <a:avLst/>
            <a:gdLst/>
            <a:ahLst/>
            <a:rect l="l" t="t" r="r" b="b"/>
            <a:pathLst>
              <a:path w="116" h="1222">
                <a:moveTo>
                  <a:pt x="0" y="0"/>
                </a:moveTo>
                <a:lnTo>
                  <a:pt x="0" y="1222"/>
                </a:lnTo>
                <a:lnTo>
                  <a:pt x="116" y="599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9360">
            <a:solidFill>
              <a:srgbClr val="000000"/>
            </a:solidFill>
            <a:round/>
          </a:ln>
        </p:spPr>
        <p:style>
          <a:lnRef idx="0"/>
          <a:fillRef idx="0"/>
          <a:effectRef idx="0"/>
          <a:fontRef idx="minor"/>
        </p:style>
        <p:txBody>
          <a:bodyPr wrap="none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69" name=""/>
          <p:cNvSpPr/>
          <p:nvPr/>
        </p:nvSpPr>
        <p:spPr>
          <a:xfrm>
            <a:off x="7291440" y="3328920"/>
            <a:ext cx="1536480" cy="1962360"/>
          </a:xfrm>
          <a:custGeom>
            <a:avLst/>
            <a:gdLst>
              <a:gd name="textAreaLeft" fmla="*/ 350640 w 1536480"/>
              <a:gd name="textAreaRight" fmla="*/ 1185840 w 1536480"/>
              <a:gd name="textAreaTop" fmla="*/ 447840 h 1962360"/>
              <a:gd name="textAreaBottom" fmla="*/ 1514520 h 1962360"/>
            </a:gdLst>
            <a:ahLst/>
            <a:cxnLst/>
            <a:rect l="textAreaLeft" t="textAreaTop" r="textAreaRight" b="textAreaBottom"/>
            <a:pathLst>
              <a:path w="21600" h="21600">
                <a:moveTo>
                  <a:pt x="0" y="10800"/>
                </a:moveTo>
                <a:lnTo>
                  <a:pt x="2652" y="12384"/>
                </a:lnTo>
                <a:lnTo>
                  <a:pt x="786" y="14846"/>
                </a:lnTo>
                <a:lnTo>
                  <a:pt x="3839" y="15321"/>
                </a:lnTo>
                <a:lnTo>
                  <a:pt x="3163" y="18437"/>
                </a:lnTo>
                <a:lnTo>
                  <a:pt x="6159" y="17681"/>
                </a:lnTo>
                <a:lnTo>
                  <a:pt x="6580" y="20741"/>
                </a:lnTo>
                <a:lnTo>
                  <a:pt x="9074" y="18919"/>
                </a:lnTo>
                <a:lnTo>
                  <a:pt x="10800" y="21600"/>
                </a:lnTo>
                <a:lnTo>
                  <a:pt x="12384" y="18948"/>
                </a:lnTo>
                <a:lnTo>
                  <a:pt x="14846" y="20814"/>
                </a:lnTo>
                <a:lnTo>
                  <a:pt x="15321" y="17761"/>
                </a:lnTo>
                <a:lnTo>
                  <a:pt x="18437" y="18437"/>
                </a:lnTo>
                <a:lnTo>
                  <a:pt x="17681" y="15441"/>
                </a:lnTo>
                <a:lnTo>
                  <a:pt x="20741" y="15020"/>
                </a:lnTo>
                <a:lnTo>
                  <a:pt x="18919" y="12526"/>
                </a:lnTo>
                <a:lnTo>
                  <a:pt x="21600" y="10800"/>
                </a:lnTo>
                <a:lnTo>
                  <a:pt x="18948" y="9216"/>
                </a:lnTo>
                <a:lnTo>
                  <a:pt x="20814" y="6754"/>
                </a:lnTo>
                <a:lnTo>
                  <a:pt x="17761" y="6279"/>
                </a:lnTo>
                <a:lnTo>
                  <a:pt x="18437" y="3163"/>
                </a:lnTo>
                <a:lnTo>
                  <a:pt x="15441" y="3919"/>
                </a:lnTo>
                <a:lnTo>
                  <a:pt x="15020" y="859"/>
                </a:lnTo>
                <a:lnTo>
                  <a:pt x="12526" y="2681"/>
                </a:lnTo>
                <a:lnTo>
                  <a:pt x="10800" y="0"/>
                </a:lnTo>
                <a:lnTo>
                  <a:pt x="9216" y="2652"/>
                </a:lnTo>
                <a:lnTo>
                  <a:pt x="6754" y="786"/>
                </a:lnTo>
                <a:lnTo>
                  <a:pt x="6279" y="3839"/>
                </a:lnTo>
                <a:lnTo>
                  <a:pt x="3163" y="3163"/>
                </a:lnTo>
                <a:lnTo>
                  <a:pt x="3919" y="6159"/>
                </a:lnTo>
                <a:lnTo>
                  <a:pt x="859" y="6580"/>
                </a:lnTo>
                <a:lnTo>
                  <a:pt x="2681" y="9074"/>
                </a:lnTo>
                <a:lnTo>
                  <a:pt x="0" y="10800"/>
                </a:lnTo>
                <a:close/>
              </a:path>
            </a:pathLst>
          </a:custGeom>
          <a:noFill/>
          <a:ln w="2844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wrap="none"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75%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decrease 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 cost per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16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transaction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"/>
          <p:cNvSpPr/>
          <p:nvPr/>
        </p:nvSpPr>
        <p:spPr>
          <a:xfrm>
            <a:off x="463680" y="514440"/>
            <a:ext cx="8291520" cy="938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This System is Scalable, Allowing Enron to Process Third Party Transactions Efficiently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1" name=""/>
          <p:cNvSpPr/>
          <p:nvPr/>
        </p:nvSpPr>
        <p:spPr>
          <a:xfrm>
            <a:off x="468360" y="1674720"/>
            <a:ext cx="8366040" cy="402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Proven scalability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Enron processes more than 110,000 transactions during peak months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Captures deal details in system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Both verbal and electronic deals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Validates and confirms transactions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Schedules and optimizes physical product delivery 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Provides settlement services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Management reporting every step of the way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2" name=""/>
          <p:cNvGraphicFramePr/>
          <p:nvPr/>
        </p:nvGraphicFramePr>
        <p:xfrm>
          <a:off x="1158840" y="623880"/>
          <a:ext cx="6910560" cy="5931000"/>
        </p:xfrm>
        <a:graphic>
          <a:graphicData uri="http://schemas.openxmlformats.org/presentationml/2006/ole">
            <p:oleObj r:id="rId2" spid="">
              <p:embed/>
              <p:pic>
                <p:nvPicPr>
                  <p:cNvPr id="73" name="" descr=""/>
                  <p:cNvPicPr/>
                  <p:nvPr/>
                </p:nvPicPr>
                <p:blipFill>
                  <a:blip r:embed="rId3"/>
                  <a:stretch/>
                </p:blipFill>
                <p:spPr>
                  <a:xfrm>
                    <a:off x="1158840" y="623880"/>
                    <a:ext cx="6910560" cy="5931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"/>
          <p:cNvSpPr/>
          <p:nvPr/>
        </p:nvSpPr>
        <p:spPr>
          <a:xfrm>
            <a:off x="463680" y="514440"/>
            <a:ext cx="8253360" cy="718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CommodityLogic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5" name=""/>
          <p:cNvSpPr/>
          <p:nvPr/>
        </p:nvSpPr>
        <p:spPr>
          <a:xfrm>
            <a:off x="468360" y="1674720"/>
            <a:ext cx="8223120" cy="4951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82080" rIns="82080" tIns="41040" bIns="41040" anchor="t">
            <a:noAutofit/>
          </a:bodyPr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Eliminate repetitious, easily-automated tasks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Reduce receivable cycle time (and risk)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Significantly reduce processing errors, speeding payment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Automate processes to potentially reduce legal liabilities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Modular approach provides scalability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ConfirmLogic: Allows users to confirm trades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NomLogic: Allows schedulers to exchange natural gas nomination information online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InvoiceLogic: Verifies and matches invoices automatically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BankLogic: Provides early payment options for normally-scheduled payments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6" name=""/>
          <p:cNvSpPr/>
          <p:nvPr/>
        </p:nvSpPr>
        <p:spPr>
          <a:xfrm>
            <a:off x="0" y="1236600"/>
            <a:ext cx="9144000" cy="4082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102960" rIns="102960" tIns="51480" bIns="51480" anchor="t">
            <a:spAutoFit/>
          </a:bodyPr>
          <a:p>
            <a:pPr algn="ctr">
              <a:lnSpc>
                <a:spcPct val="100000"/>
              </a:lnSpc>
              <a:spcBef>
                <a:spcPts val="1250"/>
              </a:spcBef>
              <a:tabLst>
                <a:tab algn="l" pos="0"/>
                <a:tab algn="l" pos="1028880"/>
                <a:tab algn="l" pos="2057400"/>
                <a:tab algn="l" pos="3086280"/>
                <a:tab algn="l" pos="4114800"/>
                <a:tab algn="l" pos="5143680"/>
                <a:tab algn="l" pos="6172200"/>
                <a:tab algn="l" pos="7201080"/>
                <a:tab algn="l" pos="8229600"/>
                <a:tab algn="l" pos="9258480"/>
                <a:tab algn="l" pos="10287000"/>
              </a:tabLst>
            </a:pPr>
            <a:r>
              <a:rPr b="0" lang="en-US" sz="2000" strike="noStrike" u="sng">
                <a:solidFill>
                  <a:srgbClr val="000000"/>
                </a:solidFill>
                <a:effectLst/>
                <a:uFillTx/>
                <a:latin typeface="Arial"/>
              </a:rPr>
              <a:t>New Features Added to System in the Near Future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blipFill rotWithShape="0">
          <a:blip r:embed="rId1"/>
          <a:stretch/>
        </a:blip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"/>
          <p:cNvSpPr/>
          <p:nvPr/>
        </p:nvSpPr>
        <p:spPr>
          <a:xfrm>
            <a:off x="685800" y="1373040"/>
            <a:ext cx="8153280" cy="3560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1500"/>
              </a:spcAft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Initial mid and back-office services for third party customers will support: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spcAft>
                <a:spcPts val="1500"/>
              </a:spcAft>
              <a:buClr>
                <a:srgbClr val="336699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spcAft>
                <a:spcPts val="1500"/>
              </a:spcAft>
              <a:buClr>
                <a:srgbClr val="336699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gas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spcAft>
                <a:spcPts val="1500"/>
              </a:spcAft>
              <a:buClr>
                <a:srgbClr val="336699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Physical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lnSpc>
                <a:spcPct val="100000"/>
              </a:lnSpc>
              <a:spcBef>
                <a:spcPts val="499"/>
              </a:spcBef>
              <a:spcAft>
                <a:spcPts val="1500"/>
              </a:spcAft>
              <a:buClr>
                <a:srgbClr val="336699"/>
              </a:buClr>
              <a:buSzPct val="80000"/>
              <a:buFont typeface="Arial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Financial power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100000"/>
              </a:lnSpc>
              <a:spcBef>
                <a:spcPts val="499"/>
              </a:spcBef>
              <a:spcAft>
                <a:spcPts val="1500"/>
              </a:spcAft>
              <a:buClr>
                <a:srgbClr val="336699"/>
              </a:buClr>
              <a:buSzPct val="150000"/>
              <a:buFont typeface="Arial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Arial"/>
              </a:rPr>
              <a:t>More product-types could be supported in the future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8" name=""/>
          <p:cNvSpPr/>
          <p:nvPr/>
        </p:nvSpPr>
        <p:spPr>
          <a:xfrm>
            <a:off x="606600" y="628560"/>
            <a:ext cx="7914960" cy="51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pPr algn="ctr">
              <a:lnSpc>
                <a:spcPct val="100000"/>
              </a:lnSpc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6699"/>
                </a:solidFill>
                <a:effectLst/>
                <a:uFillTx/>
                <a:latin typeface="Arial"/>
              </a:rPr>
              <a:t>What Commodity Types will be Supported?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15644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1999-08-05T16:42:27Z</dcterms:created>
  <dc:creator>Fred Philipson</dc:creator>
  <dc:description/>
  <dc:language>en-US</dc:language>
  <cp:lastModifiedBy>Fred Philipson</cp:lastModifiedBy>
  <cp:lastPrinted>2001-04-10T12:15:38Z</cp:lastPrinted>
  <dcterms:modified xsi:type="dcterms:W3CDTF">2001-05-02T12:35:33Z</dcterms:modified>
  <cp:revision>217</cp:revision>
  <dc:subject/>
  <dc:title>No Slide Title</dc:title>
</cp:coreProperties>
</file>