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wmf" ContentType="image/x-wmf"/>
  <Override PartName="/ppt/media/image5.wmf" ContentType="image/x-wmf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/>
  <p:notesSz cx="7008813" cy="9294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294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336699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85800" y="1447920"/>
            <a:ext cx="78487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94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336699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447920"/>
            <a:ext cx="78487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336699"/>
              </a:buClr>
              <a:buSzPct val="150000"/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SzPct val="150000"/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SzPct val="150000"/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" name=""/>
          <p:cNvGrpSpPr/>
          <p:nvPr/>
        </p:nvGrpSpPr>
        <p:grpSpPr>
          <a:xfrm>
            <a:off x="8634240" y="6367320"/>
            <a:ext cx="424080" cy="424080"/>
            <a:chOff x="8634240" y="6367320"/>
            <a:chExt cx="424080" cy="424080"/>
          </a:xfrm>
        </p:grpSpPr>
        <p:grpSp>
          <p:nvGrpSpPr>
            <p:cNvPr id="3" name=""/>
            <p:cNvGrpSpPr/>
            <p:nvPr/>
          </p:nvGrpSpPr>
          <p:grpSpPr>
            <a:xfrm>
              <a:off x="8634240" y="6523920"/>
              <a:ext cx="424080" cy="267480"/>
              <a:chOff x="8634240" y="6523920"/>
              <a:chExt cx="424080" cy="267480"/>
            </a:xfrm>
          </p:grpSpPr>
          <p:sp>
            <p:nvSpPr>
              <p:cNvPr id="4" name=""/>
              <p:cNvSpPr/>
              <p:nvPr/>
            </p:nvSpPr>
            <p:spPr>
              <a:xfrm>
                <a:off x="8634240" y="6525000"/>
                <a:ext cx="84960" cy="846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" name=""/>
              <p:cNvSpPr/>
              <p:nvPr/>
            </p:nvSpPr>
            <p:spPr>
              <a:xfrm>
                <a:off x="8675280" y="6566400"/>
                <a:ext cx="90360" cy="9036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" name=""/>
              <p:cNvSpPr/>
              <p:nvPr/>
            </p:nvSpPr>
            <p:spPr>
              <a:xfrm>
                <a:off x="8811000" y="6701760"/>
                <a:ext cx="90000" cy="89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" name=""/>
              <p:cNvSpPr/>
              <p:nvPr/>
            </p:nvSpPr>
            <p:spPr>
              <a:xfrm>
                <a:off x="8776080" y="6665400"/>
                <a:ext cx="3960" cy="136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" name=""/>
              <p:cNvSpPr/>
              <p:nvPr/>
            </p:nvSpPr>
            <p:spPr>
              <a:xfrm>
                <a:off x="8776080" y="6613560"/>
                <a:ext cx="27360" cy="5364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" name=""/>
              <p:cNvSpPr/>
              <p:nvPr/>
            </p:nvSpPr>
            <p:spPr>
              <a:xfrm>
                <a:off x="8722800" y="6615000"/>
                <a:ext cx="53280" cy="8748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680" bIns="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" name=""/>
              <p:cNvSpPr/>
              <p:nvPr/>
            </p:nvSpPr>
            <p:spPr>
              <a:xfrm>
                <a:off x="8810640" y="6665400"/>
                <a:ext cx="36000" cy="6768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8775000" y="6669360"/>
                <a:ext cx="36000" cy="6804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240" bIns="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8889480" y="6523920"/>
                <a:ext cx="168840" cy="2134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3" name=""/>
            <p:cNvSpPr/>
            <p:nvPr/>
          </p:nvSpPr>
          <p:spPr>
            <a:xfrm>
              <a:off x="8688960" y="6367320"/>
              <a:ext cx="213480" cy="21312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" name=""/>
            <p:cNvSpPr/>
            <p:nvPr/>
          </p:nvSpPr>
          <p:spPr>
            <a:xfrm>
              <a:off x="8812800" y="6445440"/>
              <a:ext cx="167760" cy="2134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" name=""/>
          <p:cNvSpPr/>
          <p:nvPr/>
        </p:nvSpPr>
        <p:spPr>
          <a:xfrm>
            <a:off x="304920" y="74160"/>
            <a:ext cx="3070080" cy="3376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Net Works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4.wmf"/><Relationship Id="rId4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5.wmf"/><Relationship Id="rId4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"/>
          <p:cNvSpPr/>
          <p:nvPr/>
        </p:nvSpPr>
        <p:spPr>
          <a:xfrm>
            <a:off x="438120" y="3867120"/>
            <a:ext cx="8248680" cy="12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57200" indent="-457200" algn="ctr"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400" strike="noStrike" u="none">
                <a:solidFill>
                  <a:srgbClr val="f2f2f2"/>
                </a:solidFill>
                <a:effectLst/>
                <a:uFillTx/>
                <a:latin typeface="Arial"/>
              </a:rPr>
              <a:t>Mid &amp; Back Office Services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 algn="ctr"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2309760" y="6200640"/>
            <a:ext cx="4800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2f2f2"/>
                </a:solidFill>
                <a:effectLst/>
                <a:uFillTx/>
                <a:latin typeface="Arial"/>
              </a:rPr>
              <a:t>April 2001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" name=""/>
          <p:cNvGrpSpPr/>
          <p:nvPr/>
        </p:nvGrpSpPr>
        <p:grpSpPr>
          <a:xfrm>
            <a:off x="3465360" y="347760"/>
            <a:ext cx="2490840" cy="2490120"/>
            <a:chOff x="3465360" y="347760"/>
            <a:chExt cx="2490840" cy="2490120"/>
          </a:xfrm>
        </p:grpSpPr>
        <p:grpSp>
          <p:nvGrpSpPr>
            <p:cNvPr id="21" name=""/>
            <p:cNvGrpSpPr/>
            <p:nvPr/>
          </p:nvGrpSpPr>
          <p:grpSpPr>
            <a:xfrm>
              <a:off x="3465360" y="1268280"/>
              <a:ext cx="2490840" cy="1569600"/>
              <a:chOff x="3465360" y="1268280"/>
              <a:chExt cx="2490840" cy="1569600"/>
            </a:xfrm>
          </p:grpSpPr>
          <p:sp>
            <p:nvSpPr>
              <p:cNvPr id="22" name=""/>
              <p:cNvSpPr/>
              <p:nvPr/>
            </p:nvSpPr>
            <p:spPr>
              <a:xfrm>
                <a:off x="3465360" y="1275120"/>
                <a:ext cx="498960" cy="49752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" name=""/>
              <p:cNvSpPr/>
              <p:nvPr/>
            </p:nvSpPr>
            <p:spPr>
              <a:xfrm>
                <a:off x="3707640" y="1517760"/>
                <a:ext cx="530280" cy="53028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" name=""/>
              <p:cNvSpPr/>
              <p:nvPr/>
            </p:nvSpPr>
            <p:spPr>
              <a:xfrm>
                <a:off x="4503600" y="2311920"/>
                <a:ext cx="528840" cy="52596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4298040" y="2099160"/>
                <a:ext cx="23760" cy="8100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4298040" y="1794240"/>
                <a:ext cx="161280" cy="31644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3985560" y="1802880"/>
                <a:ext cx="313560" cy="51444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4502160" y="2099160"/>
                <a:ext cx="212400" cy="39816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4292280" y="2121840"/>
                <a:ext cx="211320" cy="3996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" name=""/>
              <p:cNvSpPr/>
              <p:nvPr/>
            </p:nvSpPr>
            <p:spPr>
              <a:xfrm>
                <a:off x="4964760" y="1268280"/>
                <a:ext cx="991440" cy="125352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31" name=""/>
            <p:cNvSpPr/>
            <p:nvPr/>
          </p:nvSpPr>
          <p:spPr>
            <a:xfrm>
              <a:off x="3786480" y="347760"/>
              <a:ext cx="1252800" cy="125172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4515120" y="806400"/>
              <a:ext cx="986040" cy="125460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"/>
          <p:cNvSpPr/>
          <p:nvPr/>
        </p:nvSpPr>
        <p:spPr>
          <a:xfrm>
            <a:off x="463680" y="571680"/>
            <a:ext cx="8253360" cy="7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Next Steps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468360" y="1446120"/>
            <a:ext cx="8289720" cy="274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Define your needs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Determine if potential offering will meets those needs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Stay tuned for progress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"/>
          <p:cNvSpPr/>
          <p:nvPr/>
        </p:nvSpPr>
        <p:spPr>
          <a:xfrm>
            <a:off x="444600" y="704880"/>
            <a:ext cx="8253360" cy="7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Q &amp; A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468360" y="1446120"/>
            <a:ext cx="8289720" cy="274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"/>
          <p:cNvSpPr/>
          <p:nvPr/>
        </p:nvSpPr>
        <p:spPr>
          <a:xfrm>
            <a:off x="2314440" y="623880"/>
            <a:ext cx="4386240" cy="51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Key Take-aways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609480" y="1353960"/>
            <a:ext cx="8020080" cy="501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Enron’s proprietary mid and back office operation scaled from 605 transactions per day at inception to handle an average of 7,900 transactions per trading day by the end of FY2000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Because our people have expertise and because the system is scalable, Enron can offer offer mid and back office services to third parties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We currently in the “fact-finding” stage, gauging the market’s interest in utilizing this potential service offering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Your feedback today will allow us both to formulate the best course of action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"/>
          <p:cNvSpPr/>
          <p:nvPr/>
        </p:nvSpPr>
        <p:spPr>
          <a:xfrm>
            <a:off x="468360" y="1884240"/>
            <a:ext cx="8223120" cy="410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World’s largest eCommerce company: $336 billion in gross value and 548,000 transactions on EnronOnline in FY2000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Revenues of $101 billion in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#7 on Fortune 500 list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Proven experience in redefining markets: natural gas, power and retail energy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Rated by Fortune Magazine as “Most Innovative Company in America” last 6 years in a row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Track record in leveraging physical commodities trading, risk management and financial services to develop new opportunities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272880" y="514440"/>
            <a:ext cx="8587080" cy="7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Who is Enron?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0" y="1212840"/>
            <a:ext cx="914400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51480" bIns="5148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r>
              <a:rPr b="0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Enron is a leader in developing efficient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"/>
          <p:cNvSpPr/>
          <p:nvPr/>
        </p:nvSpPr>
        <p:spPr>
          <a:xfrm>
            <a:off x="272880" y="600120"/>
            <a:ext cx="8587080" cy="7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What is Enron Net Works (ENW)?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9" name=""/>
          <p:cNvGrpSpPr/>
          <p:nvPr/>
        </p:nvGrpSpPr>
        <p:grpSpPr>
          <a:xfrm>
            <a:off x="4410000" y="1095480"/>
            <a:ext cx="1147680" cy="981000"/>
            <a:chOff x="4410000" y="1095480"/>
            <a:chExt cx="1147680" cy="981000"/>
          </a:xfrm>
        </p:grpSpPr>
        <p:pic>
          <p:nvPicPr>
            <p:cNvPr id="40" name="ENE_C_WHI" descr=""/>
            <p:cNvPicPr/>
            <p:nvPr/>
          </p:nvPicPr>
          <p:blipFill>
            <a:blip r:embed="rId2"/>
            <a:stretch/>
          </p:blipFill>
          <p:spPr>
            <a:xfrm>
              <a:off x="4410000" y="1095480"/>
              <a:ext cx="937800" cy="9810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1" name=""/>
            <p:cNvSpPr/>
            <p:nvPr/>
          </p:nvSpPr>
          <p:spPr>
            <a:xfrm>
              <a:off x="5245560" y="1596960"/>
              <a:ext cx="3121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2" name=""/>
          <p:cNvSpPr/>
          <p:nvPr/>
        </p:nvSpPr>
        <p:spPr>
          <a:xfrm>
            <a:off x="304920" y="2776680"/>
            <a:ext cx="1828800" cy="1014120"/>
          </a:xfrm>
          <a:prstGeom prst="rect">
            <a:avLst/>
          </a:prstGeom>
          <a:solidFill>
            <a:srgbClr val="009a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&amp;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4724280" y="2805120"/>
            <a:ext cx="1828800" cy="1004760"/>
          </a:xfrm>
          <a:prstGeom prst="rect">
            <a:avLst/>
          </a:prstGeom>
          <a:solidFill>
            <a:srgbClr val="009a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Retail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2514600" y="2786040"/>
            <a:ext cx="1828800" cy="1014480"/>
          </a:xfrm>
          <a:prstGeom prst="rect">
            <a:avLst/>
          </a:prstGeom>
          <a:solidFill>
            <a:srgbClr val="009a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6924600" y="2805120"/>
            <a:ext cx="1828800" cy="995400"/>
          </a:xfrm>
          <a:prstGeom prst="rect">
            <a:avLst/>
          </a:prstGeom>
          <a:solidFill>
            <a:srgbClr val="009a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258840" y="3857760"/>
            <a:ext cx="195084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 and Electric Distribution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2438280" y="3887640"/>
            <a:ext cx="21672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and Delivery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 Commodities       Worldwide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4645080" y="3882960"/>
            <a:ext cx="19641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Outsourcing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Commercial and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 Customers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6858000" y="3876840"/>
            <a:ext cx="213372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 Intermediation and Content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2603520" y="4830840"/>
            <a:ext cx="1703520" cy="1057320"/>
          </a:xfrm>
          <a:prstGeom prst="bevel">
            <a:avLst>
              <a:gd name="adj" fmla="val 12500"/>
            </a:avLst>
          </a:prstGeom>
          <a:solidFill>
            <a:srgbClr val="0091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Works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51" name=""/>
          <p:cNvCxnSpPr>
            <a:stCxn id="44" idx="1"/>
            <a:endCxn id="50" idx="0"/>
          </p:cNvCxnSpPr>
          <p:nvPr/>
        </p:nvCxnSpPr>
        <p:spPr>
          <a:xfrm flipH="1" flipV="1" rot="10800000">
            <a:off x="2513520" y="3292920"/>
            <a:ext cx="89640" cy="2066040"/>
          </a:xfrm>
          <a:prstGeom prst="bentConnector3">
            <a:avLst>
              <a:gd name="adj1" fmla="val -256854"/>
            </a:avLst>
          </a:prstGeom>
          <a:ln w="936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</p:cxnSp>
      <p:sp>
        <p:nvSpPr>
          <p:cNvPr id="52" name=""/>
          <p:cNvSpPr/>
          <p:nvPr/>
        </p:nvSpPr>
        <p:spPr>
          <a:xfrm>
            <a:off x="1143000" y="2514600"/>
            <a:ext cx="6629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4876920" y="2057400"/>
            <a:ext cx="0" cy="457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4335480" y="4738680"/>
            <a:ext cx="321156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buClr>
                <a:srgbClr val="cccc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 Solutions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03200" indent="-1191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EnronOnline, ClickPaper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03200" indent="-1191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Dealbench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03200" indent="-1191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CommodityLogic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buClr>
                <a:srgbClr val="cccc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ASP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03200" indent="-1191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Front, mid, back-office systems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3371760" y="2523960"/>
            <a:ext cx="0" cy="276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1143000" y="2514600"/>
            <a:ext cx="0" cy="276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5572080" y="2533680"/>
            <a:ext cx="0" cy="276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7781760" y="2523960"/>
            <a:ext cx="0" cy="276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"/>
          <p:cNvSpPr/>
          <p:nvPr/>
        </p:nvSpPr>
        <p:spPr>
          <a:xfrm>
            <a:off x="463680" y="714240"/>
            <a:ext cx="8253360" cy="7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ENW Applies People and Technology to Help Enron Grow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7149960" y="3108240"/>
            <a:ext cx="184320" cy="1940040"/>
          </a:xfrm>
          <a:custGeom>
            <a:avLst/>
            <a:gdLst/>
            <a:ahLst/>
            <a:rect l="l" t="t" r="r" b="b"/>
            <a:pathLst>
              <a:path w="116" h="1222">
                <a:moveTo>
                  <a:pt x="0" y="0"/>
                </a:moveTo>
                <a:lnTo>
                  <a:pt x="0" y="1222"/>
                </a:lnTo>
                <a:lnTo>
                  <a:pt x="116" y="5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7424640" y="3071880"/>
            <a:ext cx="1536840" cy="1962000"/>
          </a:xfrm>
          <a:custGeom>
            <a:avLst/>
            <a:gdLst>
              <a:gd name="textAreaLeft" fmla="*/ 350640 w 1536840"/>
              <a:gd name="textAreaRight" fmla="*/ 1186200 w 1536840"/>
              <a:gd name="textAreaTop" fmla="*/ 447840 h 1962000"/>
              <a:gd name="textAreaBottom" fmla="*/ 1514160 h 19620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10800"/>
                </a:moveTo>
                <a:lnTo>
                  <a:pt x="2652" y="12384"/>
                </a:lnTo>
                <a:lnTo>
                  <a:pt x="786" y="14846"/>
                </a:lnTo>
                <a:lnTo>
                  <a:pt x="3839" y="15321"/>
                </a:lnTo>
                <a:lnTo>
                  <a:pt x="3163" y="18437"/>
                </a:lnTo>
                <a:lnTo>
                  <a:pt x="6159" y="17681"/>
                </a:lnTo>
                <a:lnTo>
                  <a:pt x="6580" y="20741"/>
                </a:lnTo>
                <a:lnTo>
                  <a:pt x="9074" y="18919"/>
                </a:lnTo>
                <a:lnTo>
                  <a:pt x="10800" y="21600"/>
                </a:lnTo>
                <a:lnTo>
                  <a:pt x="12384" y="18948"/>
                </a:lnTo>
                <a:lnTo>
                  <a:pt x="14846" y="20814"/>
                </a:lnTo>
                <a:lnTo>
                  <a:pt x="15321" y="17761"/>
                </a:lnTo>
                <a:lnTo>
                  <a:pt x="18437" y="18437"/>
                </a:lnTo>
                <a:lnTo>
                  <a:pt x="17681" y="15441"/>
                </a:lnTo>
                <a:lnTo>
                  <a:pt x="20741" y="15020"/>
                </a:lnTo>
                <a:lnTo>
                  <a:pt x="18919" y="12526"/>
                </a:lnTo>
                <a:lnTo>
                  <a:pt x="21600" y="10800"/>
                </a:lnTo>
                <a:lnTo>
                  <a:pt x="18948" y="9216"/>
                </a:lnTo>
                <a:lnTo>
                  <a:pt x="20814" y="6754"/>
                </a:lnTo>
                <a:lnTo>
                  <a:pt x="17761" y="6279"/>
                </a:lnTo>
                <a:lnTo>
                  <a:pt x="18437" y="3163"/>
                </a:lnTo>
                <a:lnTo>
                  <a:pt x="15441" y="3919"/>
                </a:lnTo>
                <a:lnTo>
                  <a:pt x="15020" y="859"/>
                </a:lnTo>
                <a:lnTo>
                  <a:pt x="12526" y="2681"/>
                </a:lnTo>
                <a:lnTo>
                  <a:pt x="10800" y="0"/>
                </a:lnTo>
                <a:lnTo>
                  <a:pt x="9216" y="2652"/>
                </a:lnTo>
                <a:lnTo>
                  <a:pt x="6754" y="786"/>
                </a:lnTo>
                <a:lnTo>
                  <a:pt x="6279" y="3839"/>
                </a:lnTo>
                <a:lnTo>
                  <a:pt x="3163" y="3163"/>
                </a:lnTo>
                <a:lnTo>
                  <a:pt x="3919" y="6159"/>
                </a:lnTo>
                <a:lnTo>
                  <a:pt x="859" y="6580"/>
                </a:lnTo>
                <a:lnTo>
                  <a:pt x="2681" y="9074"/>
                </a:lnTo>
                <a:lnTo>
                  <a:pt x="0" y="10800"/>
                </a:lnTo>
                <a:close/>
              </a:path>
            </a:pathLst>
          </a:cu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75%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decrease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cost per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762120" y="2390760"/>
            <a:ext cx="62960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3" name=""/>
          <p:cNvGraphicFramePr/>
          <p:nvPr/>
        </p:nvGraphicFramePr>
        <p:xfrm>
          <a:off x="511200" y="2109960"/>
          <a:ext cx="6580080" cy="395280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64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511200" y="2109960"/>
                    <a:ext cx="6580080" cy="3952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5" name=""/>
          <p:cNvSpPr/>
          <p:nvPr/>
        </p:nvSpPr>
        <p:spPr>
          <a:xfrm>
            <a:off x="2076480" y="3600360"/>
            <a:ext cx="1485720" cy="386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 launched 10/99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3981600" y="2781360"/>
            <a:ext cx="1752480" cy="445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7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7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Launched 7/00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 flipV="1">
            <a:off x="3695760" y="3790800"/>
            <a:ext cx="0" cy="1619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diamond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 flipV="1">
            <a:off x="5838840" y="2981160"/>
            <a:ext cx="0" cy="24480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diamond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4200480" y="2286000"/>
            <a:ext cx="1752480" cy="445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7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DealBench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7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Launched 8/00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 flipV="1">
            <a:off x="6048360" y="2505240"/>
            <a:ext cx="0" cy="29145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diamond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"/>
          <p:cNvSpPr/>
          <p:nvPr/>
        </p:nvSpPr>
        <p:spPr>
          <a:xfrm>
            <a:off x="463680" y="514440"/>
            <a:ext cx="8291520" cy="93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The Systems and Processes Scale, Allowing us to Process Third Party Transactions Efficiently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468360" y="1674720"/>
            <a:ext cx="8366040" cy="40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Private data remains so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Proven scalability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Captures both verbal and electronic deal details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Validates and confirms 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Schedules and optimizes physical product delivery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Provides settlement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 reporting every step of the way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"/>
          <p:cNvGraphicFramePr/>
          <p:nvPr/>
        </p:nvGraphicFramePr>
        <p:xfrm>
          <a:off x="1158840" y="623880"/>
          <a:ext cx="6910560" cy="59310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4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158840" y="623880"/>
                    <a:ext cx="6910560" cy="5931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"/>
          <p:cNvSpPr/>
          <p:nvPr/>
        </p:nvSpPr>
        <p:spPr>
          <a:xfrm>
            <a:off x="339840" y="628560"/>
            <a:ext cx="8486640" cy="51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What are the Proposed Services?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6" name=""/>
          <p:cNvGraphicFramePr/>
          <p:nvPr/>
        </p:nvGraphicFramePr>
        <p:xfrm>
          <a:off x="514440" y="1295280"/>
          <a:ext cx="8096040" cy="4569120"/>
        </p:xfrm>
        <a:graphic>
          <a:graphicData uri="http://schemas.openxmlformats.org/drawingml/2006/table">
            <a:tbl>
              <a:tblPr/>
              <a:tblGrid>
                <a:gridCol w="2122560"/>
                <a:gridCol w="1353960"/>
                <a:gridCol w="1581120"/>
                <a:gridCol w="1505160"/>
                <a:gridCol w="1533240"/>
              </a:tblGrid>
              <a:tr h="52092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Process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Physical Gas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Financial Gas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Physical Power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Financial Power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</a:tr>
              <a:tr h="5662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Deal Set up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6772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Deal Capture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6772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Deal Confirmation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6772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Logistics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6592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Volume Management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3216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Settlements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8140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Contracts Management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7" name=""/>
          <p:cNvSpPr/>
          <p:nvPr/>
        </p:nvSpPr>
        <p:spPr>
          <a:xfrm>
            <a:off x="3228840" y="1895400"/>
            <a:ext cx="333360" cy="28584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3219480" y="2467080"/>
            <a:ext cx="333360" cy="28548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4629240" y="1943280"/>
            <a:ext cx="333360" cy="28548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6134040" y="1943280"/>
            <a:ext cx="333360" cy="28548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4638600" y="2523960"/>
            <a:ext cx="333360" cy="28584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6181560" y="2514600"/>
            <a:ext cx="333720" cy="28584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3219480" y="3086280"/>
            <a:ext cx="333360" cy="28548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4657680" y="3133800"/>
            <a:ext cx="333360" cy="28584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6210360" y="3105000"/>
            <a:ext cx="333360" cy="28584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3219480" y="3666960"/>
            <a:ext cx="333360" cy="28584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3219480" y="4267080"/>
            <a:ext cx="333360" cy="28584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3228840" y="4838760"/>
            <a:ext cx="333360" cy="28584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4619520" y="4876920"/>
            <a:ext cx="333360" cy="28548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3219480" y="5400720"/>
            <a:ext cx="333360" cy="28584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4600440" y="5448240"/>
            <a:ext cx="333360" cy="28584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6134040" y="4886280"/>
            <a:ext cx="333360" cy="28584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6181560" y="5438880"/>
            <a:ext cx="333720" cy="28548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7696080" y="1971720"/>
            <a:ext cx="333360" cy="28584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7696080" y="2571840"/>
            <a:ext cx="333360" cy="28584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7724880" y="3152880"/>
            <a:ext cx="333360" cy="28548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7705800" y="4915080"/>
            <a:ext cx="333360" cy="28548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7743960" y="5495760"/>
            <a:ext cx="333360" cy="28584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"/>
          <p:cNvSpPr/>
          <p:nvPr/>
        </p:nvSpPr>
        <p:spPr>
          <a:xfrm>
            <a:off x="463680" y="514440"/>
            <a:ext cx="8253360" cy="7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Why Us?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420840" y="1360440"/>
            <a:ext cx="4127400" cy="417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 risk: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Decrease development risk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Decrease operational risk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secure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efficiencies: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1250"/>
              </a:spcBef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Fast time to market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80000"/>
              </a:lnSpc>
              <a:spcBef>
                <a:spcPts val="1250"/>
              </a:spcBef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 expenses: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1250"/>
              </a:spcBef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Infrastructure expense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1250"/>
              </a:spcBef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Maintenance expense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4533840" y="1425600"/>
            <a:ext cx="4572000" cy="450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8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 productivity: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80000"/>
              </a:lnSpc>
              <a:spcBef>
                <a:spcPts val="1250"/>
              </a:spcBef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Traders can execute more deals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80000"/>
              </a:lnSpc>
              <a:spcBef>
                <a:spcPts val="1250"/>
              </a:spcBef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Management can focus on core     operation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Increasing trading volumes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already support the market’s biggest user: (Ourselves!)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Experienced operations staff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World class mid and back-office system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80000"/>
              </a:lnSpc>
              <a:spcBef>
                <a:spcPts val="1250"/>
              </a:spcBef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8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114480" y="1352520"/>
            <a:ext cx="333360" cy="28584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4219560" y="1409760"/>
            <a:ext cx="333360" cy="28584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114480" y="3038400"/>
            <a:ext cx="333360" cy="28584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114480" y="4248000"/>
            <a:ext cx="333360" cy="28584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4248000" y="3343320"/>
            <a:ext cx="333360" cy="285840"/>
          </a:xfrm>
          <a:prstGeom prst="star5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20357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1999-08-05T16:42:27Z</dcterms:created>
  <dc:creator>Fred Philipson</dc:creator>
  <dc:description/>
  <dc:language>en-US</dc:language>
  <cp:lastModifiedBy>Fred Philipson</cp:lastModifiedBy>
  <cp:lastPrinted>2001-04-10T12:15:38Z</cp:lastPrinted>
  <dcterms:modified xsi:type="dcterms:W3CDTF">2001-05-07T18:47:50Z</dcterms:modified>
  <cp:revision>229</cp:revision>
  <dc:subject/>
  <dc:title>No Slide Title</dc:title>
</cp:coreProperties>
</file>