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1.pptx" ContentType="application/vnd.openxmlformats-officedocument.presentationml.presentation"/>
  <Override PartName="/ppt/media/image1.wmf" ContentType="image/x-wmf"/>
  <Override PartName="/ppt/media/image2.wmf" ContentType="image/x-wmf"/>
  <Override PartName="/ppt/media/image3.wmf" ContentType="image/x-wmf"/>
  <Override PartName="/ppt/media/image4.wmf" ContentType="image/x-wmf"/>
  <Override PartName="/ppt/media/image5.png" ContentType="image/png"/>
  <Override PartName="/ppt/media/image8.jpeg" ContentType="image/jpeg"/>
  <Override PartName="/ppt/media/image6.wmf" ContentType="image/x-wmf"/>
  <Override PartName="/ppt/media/image7.png" ContentType="image/png"/>
  <Override PartName="/ppt/slides/_rels/slide26.xml.rels" ContentType="application/vnd.openxmlformats-package.relationships+xml"/>
  <Override PartName="/ppt/slides/_rels/slide9.xml.rels" ContentType="application/vnd.openxmlformats-package.relationships+xml"/>
  <Override PartName="/ppt/slides/_rels/slide14.xml.rels" ContentType="application/vnd.openxmlformats-package.relationships+xml"/>
  <Override PartName="/ppt/slides/_rels/slide32.xml.rels" ContentType="application/vnd.openxmlformats-package.relationships+xml"/>
  <Override PartName="/ppt/slides/_rels/slide31.xml.rels" ContentType="application/vnd.openxmlformats-package.relationships+xml"/>
  <Override PartName="/ppt/slides/_rels/slide29.xml.rels" ContentType="application/vnd.openxmlformats-package.relationships+xml"/>
  <Override PartName="/ppt/slides/_rels/slide5.xml.rels" ContentType="application/vnd.openxmlformats-package.relationships+xml"/>
  <Override PartName="/ppt/slides/_rels/slide22.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30.xml.rels" ContentType="application/vnd.openxmlformats-package.relationships+xml"/>
  <Override PartName="/ppt/slides/_rels/slide28.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27.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1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26.xml" ContentType="application/vnd.openxmlformats-officedocument.presentationml.slide+xml"/>
  <Override PartName="/ppt/notesSlides/notesSlide5.xml" ContentType="application/vnd.openxmlformats-officedocument.presentationml.notesSlide+xml"/>
  <Override PartName="/ppt/notesSlides/_rels/notesSlide12.xml.rels" ContentType="application/vnd.openxmlformats-package.relationships+xml"/>
  <Override PartName="/ppt/notesSlides/_rels/notesSlide5.xml.rels" ContentType="application/vnd.openxmlformats-package.relationships+xml"/>
  <Override PartName="/ppt/notesSlides/_rels/notesSlide11.xml.rels" ContentType="application/vnd.openxmlformats-package.relationships+xml"/>
  <Override PartName="/ppt/notesSlides/notesSlide11.xml" ContentType="application/vnd.openxmlformats-officedocument.presentationml.notesSlide+xml"/>
  <Override PartName="/ppt/notesSlides/notesSlide12.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Lst>
  <p:sldSz cx="9144000" cy="6858000"/>
  <p:notesSz cx="7008813" cy="9294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0" name=""/>
          <p:cNvSpPr/>
          <p:nvPr/>
        </p:nvSpPr>
        <p:spPr>
          <a:xfrm>
            <a:off x="0" y="0"/>
            <a:ext cx="7009200" cy="92952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ffffcc"/>
              </a:solidFill>
              <a:effectLst/>
              <a:uFillTx/>
              <a:latin typeface="Times New Roman"/>
            </a:endParaRPr>
          </a:p>
        </p:txBody>
      </p:sp>
      <p:sp>
        <p:nvSpPr>
          <p:cNvPr id="51" name="PlaceHolder 1"/>
          <p:cNvSpPr>
            <a:spLocks noGrp="1"/>
          </p:cNvSpPr>
          <p:nvPr>
            <p:ph type="hdr"/>
          </p:nvPr>
        </p:nvSpPr>
        <p:spPr>
          <a:xfrm>
            <a:off x="0" y="0"/>
            <a:ext cx="3038400" cy="465120"/>
          </a:xfrm>
          <a:prstGeom prst="rect">
            <a:avLst/>
          </a:prstGeom>
          <a:noFill/>
          <a:ln w="0">
            <a:noFill/>
          </a:ln>
        </p:spPr>
        <p:txBody>
          <a:bodyPr lIns="93240" rIns="93240" tIns="46440" bIns="46440" anchor="t">
            <a:noAutofit/>
          </a:bodyPr>
          <a:p>
            <a:pPr marL="216000" indent="0">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52" name="PlaceHolder 2"/>
          <p:cNvSpPr>
            <a:spLocks noGrp="1"/>
          </p:cNvSpPr>
          <p:nvPr>
            <p:ph type="dt" idx="22"/>
          </p:nvPr>
        </p:nvSpPr>
        <p:spPr>
          <a:xfrm>
            <a:off x="3971880" y="0"/>
            <a:ext cx="3038400" cy="465120"/>
          </a:xfrm>
          <a:prstGeom prst="rect">
            <a:avLst/>
          </a:prstGeom>
          <a:noFill/>
          <a:ln w="0">
            <a:noFill/>
          </a:ln>
        </p:spPr>
        <p:txBody>
          <a:bodyPr lIns="93240" rIns="93240" tIns="46440" bIns="46440" anchor="t">
            <a:noAutofit/>
          </a:bodyPr>
          <a:lstStyle>
            <a:lvl1pPr marL="216000"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defRPr b="0" lang="en-US" sz="1200" strike="noStrike" u="none">
                <a:solidFill>
                  <a:srgbClr val="000000"/>
                </a:solidFill>
                <a:effectLst/>
                <a:uFillTx/>
                <a:latin typeface="Times New Roman"/>
              </a:defRPr>
            </a:lvl1pPr>
          </a:lstStyle>
          <a:p>
            <a:pPr marL="216000"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53" name="PlaceHolder 3"/>
          <p:cNvSpPr>
            <a:spLocks noGrp="1"/>
          </p:cNvSpPr>
          <p:nvPr>
            <p:ph type="sldImg"/>
          </p:nvPr>
        </p:nvSpPr>
        <p:spPr>
          <a:xfrm>
            <a:off x="1181160" y="696960"/>
            <a:ext cx="4648320" cy="3486240"/>
          </a:xfrm>
          <a:prstGeom prst="rect">
            <a:avLst/>
          </a:prstGeom>
          <a:solidFill>
            <a:srgbClr val="ffffff"/>
          </a:solidFill>
          <a:ln w="9360">
            <a:solidFill>
              <a:srgbClr val="000000"/>
            </a:solidFill>
            <a:miter/>
          </a:ln>
        </p:spPr>
        <p:txBody>
          <a:bodyPr lIns="90000" rIns="90000" tIns="46800" bIns="4680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Click to move the slide</a:t>
            </a:r>
            <a:endParaRPr b="0" i="1" lang="en-US" sz="4400" strike="noStrike" u="none">
              <a:solidFill>
                <a:srgbClr val="ffcc66"/>
              </a:solidFill>
              <a:effectLst/>
              <a:uFillTx/>
              <a:latin typeface="Times New Roman"/>
            </a:endParaRPr>
          </a:p>
        </p:txBody>
      </p:sp>
      <p:sp>
        <p:nvSpPr>
          <p:cNvPr id="54" name="PlaceHolder 4"/>
          <p:cNvSpPr>
            <a:spLocks noGrp="1"/>
          </p:cNvSpPr>
          <p:nvPr>
            <p:ph type="body"/>
          </p:nvPr>
        </p:nvSpPr>
        <p:spPr>
          <a:xfrm>
            <a:off x="934560" y="4416120"/>
            <a:ext cx="5140440" cy="4182840"/>
          </a:xfrm>
          <a:prstGeom prst="rect">
            <a:avLst/>
          </a:prstGeom>
          <a:noFill/>
          <a:ln w="0">
            <a:noFill/>
          </a:ln>
        </p:spPr>
        <p:txBody>
          <a:bodyPr lIns="93240" rIns="9324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55" name="PlaceHolder 5"/>
          <p:cNvSpPr>
            <a:spLocks noGrp="1"/>
          </p:cNvSpPr>
          <p:nvPr>
            <p:ph type="ftr" idx="23"/>
          </p:nvPr>
        </p:nvSpPr>
        <p:spPr>
          <a:xfrm>
            <a:off x="0" y="8831160"/>
            <a:ext cx="3038400" cy="465120"/>
          </a:xfrm>
          <a:prstGeom prst="rect">
            <a:avLst/>
          </a:prstGeom>
          <a:noFill/>
          <a:ln w="0">
            <a:noFill/>
          </a:ln>
        </p:spPr>
        <p:txBody>
          <a:bodyPr lIns="93240" rIns="93240" tIns="46440" bIns="46440" anchor="b">
            <a:noAutofit/>
          </a:bodyPr>
          <a:lstStyle>
            <a:lvl1pPr marL="216000" indent="0">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defRPr b="0" lang="en-US" sz="1200" strike="noStrike" u="none">
                <a:solidFill>
                  <a:srgbClr val="000000"/>
                </a:solidFill>
                <a:effectLst/>
                <a:uFillTx/>
                <a:latin typeface="Times New Roman"/>
              </a:defRPr>
            </a:lvl1pPr>
          </a:lstStyle>
          <a:p>
            <a:pPr marL="216000" indent="0">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56" name="PlaceHolder 6"/>
          <p:cNvSpPr>
            <a:spLocks noGrp="1"/>
          </p:cNvSpPr>
          <p:nvPr>
            <p:ph type="sldNum" idx="24"/>
          </p:nvPr>
        </p:nvSpPr>
        <p:spPr>
          <a:xfrm>
            <a:off x="3971880" y="8831160"/>
            <a:ext cx="3038400" cy="465120"/>
          </a:xfrm>
          <a:prstGeom prst="rect">
            <a:avLst/>
          </a:prstGeom>
          <a:noFill/>
          <a:ln w="0">
            <a:noFill/>
          </a:ln>
        </p:spPr>
        <p:txBody>
          <a:bodyPr lIns="93240" rIns="93240" tIns="46440" bIns="46440" anchor="b">
            <a:noAutofit/>
          </a:bodyPr>
          <a:lstStyle>
            <a:lvl1pPr marL="216000"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defRPr b="0" lang="en-US" sz="1200" strike="noStrike" u="none">
                <a:solidFill>
                  <a:srgbClr val="000000"/>
                </a:solidFill>
                <a:effectLst/>
                <a:uFillTx/>
                <a:latin typeface="Times New Roman"/>
              </a:defRPr>
            </a:lvl1pPr>
          </a:lstStyle>
          <a:p>
            <a:pPr marL="216000" indent="0" algn="r">
              <a:buNone/>
              <a:tabLst>
                <a:tab algn="l" pos="0"/>
                <a:tab algn="l" pos="932040"/>
                <a:tab algn="l" pos="1863720"/>
                <a:tab algn="l" pos="2795760"/>
                <a:tab algn="l" pos="3727440"/>
                <a:tab algn="l" pos="4659480"/>
                <a:tab algn="l" pos="5591160"/>
                <a:tab algn="l" pos="6523200"/>
                <a:tab algn="l" pos="7454880"/>
                <a:tab algn="l" pos="8386920"/>
                <a:tab algn="l" pos="9318600"/>
                <a:tab algn="l" pos="10250640"/>
              </a:tabLst>
            </a:pPr>
            <a:fld id="{5936FEFC-0412-42DD-8376-96EE8DAE0D40}"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 name="PlaceHolder 1"/>
          <p:cNvSpPr>
            <a:spLocks noGrp="1"/>
          </p:cNvSpPr>
          <p:nvPr>
            <p:ph type="sldImg"/>
          </p:nvPr>
        </p:nvSpPr>
        <p:spPr>
          <a:xfrm>
            <a:off x="1181160" y="696960"/>
            <a:ext cx="4648320" cy="3486240"/>
          </a:xfrm>
          <a:prstGeom prst="rect">
            <a:avLst/>
          </a:prstGeom>
          <a:ln w="0">
            <a:noFill/>
          </a:ln>
        </p:spPr>
      </p:sp>
      <p:sp>
        <p:nvSpPr>
          <p:cNvPr id="301" name="PlaceHolder 2"/>
          <p:cNvSpPr>
            <a:spLocks noGrp="1"/>
          </p:cNvSpPr>
          <p:nvPr>
            <p:ph type="body"/>
          </p:nvPr>
        </p:nvSpPr>
        <p:spPr>
          <a:xfrm>
            <a:off x="934560" y="4416120"/>
            <a:ext cx="5140440" cy="4182840"/>
          </a:xfrm>
          <a:prstGeom prst="rect">
            <a:avLst/>
          </a:prstGeom>
          <a:noFill/>
          <a:ln w="0">
            <a:noFill/>
          </a:ln>
        </p:spPr>
        <p:txBody>
          <a:bodyPr lIns="93240" rIns="93240" tIns="46440" bIns="46440" anchor="t">
            <a:noAutofit/>
          </a:bodyPr>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An alternative to traditional firm service</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Provides both operational and economic flexibility</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Ideally suited for customers with alternative supplies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TW can limit 0-10 days</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Benefits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Provides customer access to constrained areas on the pipe</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Enhances system utilization</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Alternative for additional capacity versus new construction</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2" name="PlaceHolder 1"/>
          <p:cNvSpPr>
            <a:spLocks noGrp="1"/>
          </p:cNvSpPr>
          <p:nvPr>
            <p:ph type="sldImg"/>
          </p:nvPr>
        </p:nvSpPr>
        <p:spPr>
          <a:xfrm>
            <a:off x="1181160" y="696960"/>
            <a:ext cx="4648320" cy="3486240"/>
          </a:xfrm>
          <a:prstGeom prst="rect">
            <a:avLst/>
          </a:prstGeom>
          <a:ln w="0">
            <a:noFill/>
          </a:ln>
        </p:spPr>
      </p:sp>
      <p:sp>
        <p:nvSpPr>
          <p:cNvPr id="303" name="PlaceHolder 2"/>
          <p:cNvSpPr>
            <a:spLocks noGrp="1"/>
          </p:cNvSpPr>
          <p:nvPr>
            <p:ph type="body"/>
          </p:nvPr>
        </p:nvSpPr>
        <p:spPr>
          <a:xfrm>
            <a:off x="934560" y="4416120"/>
            <a:ext cx="5140440" cy="4182840"/>
          </a:xfrm>
          <a:prstGeom prst="rect">
            <a:avLst/>
          </a:prstGeom>
          <a:noFill/>
          <a:ln w="0">
            <a:noFill/>
          </a:ln>
        </p:spPr>
        <p:txBody>
          <a:bodyPr lIns="93240" rIns="93240" tIns="46440" bIns="4644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What is it?</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Firm service with flow obligation</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Transportation contracted for in opposite direction of physical flow</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EFBH-1 service creates virtual forward haul capacity</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Companion FTS-3 Service</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Benefits</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Enhances and/or rationalizes system utilization</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Provides shipper market opportunities</a:t>
            </a:r>
            <a:endParaRPr b="0" lang="en-US" sz="1200" strike="noStrike" u="none">
              <a:solidFill>
                <a:srgbClr val="000000"/>
              </a:solidFill>
              <a:effectLst/>
              <a:uFillTx/>
              <a:latin typeface="Times New Roman"/>
            </a:endParaRPr>
          </a:p>
          <a:p>
            <a:pPr lvl="1" marL="45720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price</a:t>
            </a:r>
            <a:endParaRPr b="0" lang="en-US" sz="1200" strike="noStrike" u="none">
              <a:solidFill>
                <a:srgbClr val="000000"/>
              </a:solidFill>
              <a:effectLst/>
              <a:uFillTx/>
              <a:latin typeface="Times New Roman"/>
            </a:endParaRPr>
          </a:p>
          <a:p>
            <a:pPr lvl="1" marL="45720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capacity</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8" name="PlaceHolder 1"/>
          <p:cNvSpPr>
            <a:spLocks noGrp="1"/>
          </p:cNvSpPr>
          <p:nvPr>
            <p:ph type="sldImg"/>
          </p:nvPr>
        </p:nvSpPr>
        <p:spPr>
          <a:xfrm>
            <a:off x="1189080" y="698400"/>
            <a:ext cx="4645080" cy="3483000"/>
          </a:xfrm>
          <a:prstGeom prst="rect">
            <a:avLst/>
          </a:prstGeom>
          <a:ln w="0">
            <a:noFill/>
          </a:ln>
        </p:spPr>
      </p:sp>
      <p:sp>
        <p:nvSpPr>
          <p:cNvPr id="299" name="PlaceHolder 2"/>
          <p:cNvSpPr>
            <a:spLocks noGrp="1"/>
          </p:cNvSpPr>
          <p:nvPr>
            <p:ph type="body"/>
          </p:nvPr>
        </p:nvSpPr>
        <p:spPr>
          <a:xfrm>
            <a:off x="934560" y="4414320"/>
            <a:ext cx="5140440" cy="4186440"/>
          </a:xfrm>
          <a:prstGeom prst="rect">
            <a:avLst/>
          </a:prstGeom>
          <a:noFill/>
          <a:ln w="0">
            <a:noFill/>
          </a:ln>
        </p:spPr>
        <p:txBody>
          <a:bodyPr lIns="93960" rIns="93960" tIns="46800" bIns="46800" anchor="t">
            <a:noAutofit/>
          </a:bodyPr>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Gallup - some start-up operational issues to date (unit vibration)</a:t>
            </a:r>
            <a:endParaRPr b="0" lang="en-US" sz="1200" strike="noStrike" u="none">
              <a:solidFill>
                <a:srgbClr val="000000"/>
              </a:solidFill>
              <a:effectLst/>
              <a:uFillTx/>
              <a:latin typeface="Times New Roman"/>
            </a:endParaRPr>
          </a:p>
          <a:p>
            <a:pPr lvl="1" marL="45720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Unit will go down 6/21-25 for some maintenance work</a:t>
            </a:r>
            <a:endParaRPr b="0" lang="en-US" sz="1200" strike="noStrike" u="none">
              <a:solidFill>
                <a:srgbClr val="000000"/>
              </a:solidFill>
              <a:effectLst/>
              <a:uFillTx/>
              <a:latin typeface="Times New Roman"/>
            </a:endParaRPr>
          </a:p>
          <a:p>
            <a:pPr lvl="1" marL="45720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Bisti unit on the San Juan will go down for maintenance also on 6/21 for one day.  San Juan capacity for 6/21 will be approx 700,000 MMbtu/d.  June 22 through June 25.San Juan capacity will be approximately 800,000 MMbtu/d.  WOT capacity will be drop from 1090 to 953</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Available capacity going West for remainder of 2000 is approx. 63,000 MMBtu/d, and approx 95,000 for 2001</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Enron On-Line - Effective July 1 TW will make available for sale 20,000 MMBtu/d of west space using EOL.  This will be a process similar to the  Interactive Open Season used previously.  We encourage all our customers, if they haven’t already, to access the EOL web site and get set up use the system on July 1.</a:t>
            </a:r>
            <a:endParaRPr b="0" lang="en-US" sz="1200" strike="noStrike" u="none">
              <a:solidFill>
                <a:srgbClr val="000000"/>
              </a:solidFill>
              <a:effectLst/>
              <a:uFillTx/>
              <a:latin typeface="Times New Roman"/>
            </a:endParaRPr>
          </a:p>
          <a:p>
            <a:pPr>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Existing interconnect with NGPL will be reactivated mid- to late July.  The Winkler point will have flow capability of 85,000 MMBtu/d</a:t>
            </a:r>
            <a:endParaRPr b="0" lang="en-US" sz="1200" strike="noStrike" u="none">
              <a:solidFill>
                <a:srgbClr val="000000"/>
              </a:solidFill>
              <a:effectLst/>
              <a:uFillTx/>
              <a:latin typeface="Times New Roman"/>
            </a:endParaRPr>
          </a:p>
          <a:p>
            <a:pPr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bg>
      <p:bgPr>
        <a:solidFill>
          <a:srgbClr val="000000"/>
        </a:solidFill>
      </p:bgPr>
    </p:bg>
    <p:spTree>
      <p:nvGrpSpPr>
        <p:cNvPr id="1" name=""/>
        <p:cNvGrpSpPr/>
        <p:nvPr/>
      </p:nvGrpSpPr>
      <p:grpSpPr>
        <a:xfrm>
          <a:off x="0" y="0"/>
          <a:ext cx="0" cy="0"/>
          <a:chOff x="0" y="0"/>
          <a:chExt cx="0" cy="0"/>
        </a:xfrm>
      </p:grpSpPr>
      <p:grpSp>
        <p:nvGrpSpPr>
          <p:cNvPr id="0" name=""/>
          <p:cNvGrpSpPr/>
          <p:nvPr/>
        </p:nvGrpSpPr>
        <p:grpSpPr>
          <a:xfrm>
            <a:off x="457200" y="992160"/>
            <a:ext cx="8152920" cy="1599840"/>
            <a:chOff x="457200" y="992160"/>
            <a:chExt cx="8152920" cy="1599840"/>
          </a:xfrm>
        </p:grpSpPr>
        <p:sp>
          <p:nvSpPr>
            <p:cNvPr id="1" name=""/>
            <p:cNvSpPr/>
            <p:nvPr/>
          </p:nvSpPr>
          <p:spPr>
            <a:xfrm>
              <a:off x="2886480" y="992160"/>
              <a:ext cx="5723640" cy="1599840"/>
            </a:xfrm>
            <a:custGeom>
              <a:avLst/>
              <a:gdLst/>
              <a:ahLst/>
              <a:rect l="l" t="t" r="r" b="b"/>
              <a:pathLst>
                <a:path stroke="0" w="21600" h="21600">
                  <a:moveTo>
                    <a:pt x="10794" y="0"/>
                  </a:moveTo>
                  <a:arcTo wR="10800" hR="10800" stAng="-5401907" swAng="10851576"/>
                  <a:lnTo>
                    <a:pt x="10800" y="10800"/>
                  </a:lnTo>
                  <a:close/>
                </a:path>
                <a:path fill="none" w="21600" h="21600">
                  <a:moveTo>
                    <a:pt x="10794" y="0"/>
                  </a:moveTo>
                  <a:arcTo wR="10800" hR="10800" stAng="-5401907" swAng="10851576"/>
                </a:path>
              </a:pathLst>
            </a:custGeom>
            <a:gradFill rotWithShape="0">
              <a:gsLst>
                <a:gs pos="0">
                  <a:srgbClr val="6633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2" name=""/>
            <p:cNvSpPr/>
            <p:nvPr/>
          </p:nvSpPr>
          <p:spPr>
            <a:xfrm>
              <a:off x="2811960" y="1157400"/>
              <a:ext cx="5726880" cy="1269360"/>
            </a:xfrm>
            <a:custGeom>
              <a:avLst/>
              <a:gdLst/>
              <a:ahLst/>
              <a:rect l="l" t="t" r="r" b="b"/>
              <a:pathLst>
                <a:path stroke="0" w="21600" h="21600">
                  <a:moveTo>
                    <a:pt x="10794" y="0"/>
                  </a:moveTo>
                  <a:arcTo wR="10800" hR="10800" stAng="-5401906" swAng="10853497"/>
                  <a:lnTo>
                    <a:pt x="10800" y="10800"/>
                  </a:lnTo>
                  <a:close/>
                </a:path>
                <a:path fill="none" w="21600" h="21600">
                  <a:moveTo>
                    <a:pt x="10794" y="0"/>
                  </a:moveTo>
                  <a:arcTo wR="10800" hR="10800" stAng="-5401906" swAng="10853497"/>
                </a:path>
              </a:pathLst>
            </a:custGeom>
            <a:gradFill rotWithShape="0">
              <a:gsLst>
                <a:gs pos="0">
                  <a:srgbClr val="8944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3" name=""/>
            <p:cNvSpPr/>
            <p:nvPr/>
          </p:nvSpPr>
          <p:spPr>
            <a:xfrm>
              <a:off x="2771280" y="1378080"/>
              <a:ext cx="5722920" cy="828360"/>
            </a:xfrm>
            <a:custGeom>
              <a:avLst/>
              <a:gdLst/>
              <a:ahLst/>
              <a:rect l="l" t="t" r="r" b="b"/>
              <a:pathLst>
                <a:path stroke="0" w="21600" h="21600">
                  <a:moveTo>
                    <a:pt x="10794" y="0"/>
                  </a:moveTo>
                  <a:arcTo wR="10800" hR="10800" stAng="-5401907" swAng="10853596"/>
                  <a:lnTo>
                    <a:pt x="10800" y="10800"/>
                  </a:lnTo>
                  <a:close/>
                </a:path>
                <a:path fill="none" w="21600" h="21600">
                  <a:moveTo>
                    <a:pt x="10794" y="0"/>
                  </a:moveTo>
                  <a:arcTo wR="10800" hR="10800" stAng="-5401907" swAng="10853596"/>
                </a:path>
              </a:pathLst>
            </a:custGeom>
            <a:gradFill rotWithShape="0">
              <a:gsLst>
                <a:gs pos="0">
                  <a:srgbClr val="b75b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4" name=""/>
            <p:cNvSpPr/>
            <p:nvPr/>
          </p:nvSpPr>
          <p:spPr>
            <a:xfrm>
              <a:off x="457200" y="1708200"/>
              <a:ext cx="7918560" cy="164880"/>
            </a:xfrm>
            <a:prstGeom prst="roundRect">
              <a:avLst>
                <a:gd name="adj" fmla="val 49995"/>
              </a:avLst>
            </a:prstGeom>
            <a:gradFill rotWithShape="0">
              <a:gsLst>
                <a:gs pos="0">
                  <a:srgbClr val="ffbf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grpSp>
      <p:sp>
        <p:nvSpPr>
          <p:cNvPr id="5"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Click to edit the title text format</a:t>
            </a:r>
            <a:endParaRPr b="0" i="1" lang="en-US" sz="4400" strike="noStrike" u="none">
              <a:solidFill>
                <a:srgbClr val="ffcc66"/>
              </a:solidFill>
              <a:effectLst/>
              <a:uFillTx/>
              <a:latin typeface="Times New Roman"/>
            </a:endParaRPr>
          </a:p>
        </p:txBody>
      </p:sp>
      <p:sp>
        <p:nvSpPr>
          <p:cNvPr id="6" name="PlaceHolder 2"/>
          <p:cNvSpPr>
            <a:spLocks noGrp="1"/>
          </p:cNvSpPr>
          <p:nvPr>
            <p:ph type="body"/>
          </p:nvPr>
        </p:nvSpPr>
        <p:spPr>
          <a:xfrm>
            <a:off x="685800" y="205740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Click to edit the outline text format</a:t>
            </a:r>
            <a:endParaRPr b="0" lang="en-US" sz="3200" strike="noStrike" u="none">
              <a:solidFill>
                <a:srgbClr val="ffffcc"/>
              </a:solidFill>
              <a:effectLst/>
              <a:uFillTx/>
              <a:latin typeface="Times New Roman"/>
            </a:endParaRPr>
          </a:p>
          <a:p>
            <a:pPr lvl="1" marL="743040" indent="-28584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Second Outline Level</a:t>
            </a:r>
            <a:endParaRPr b="0" lang="en-US" sz="3200" strike="noStrike" u="none">
              <a:solidFill>
                <a:srgbClr val="ffffcc"/>
              </a:solidFill>
              <a:effectLst/>
              <a:uFillTx/>
              <a:latin typeface="Times New Roman"/>
            </a:endParaRPr>
          </a:p>
          <a:p>
            <a:pPr lvl="2" marL="1143000" indent="-22860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Third Outline Level</a:t>
            </a:r>
            <a:endParaRPr b="0" lang="en-US" sz="3200" strike="noStrike" u="none">
              <a:solidFill>
                <a:srgbClr val="ffffcc"/>
              </a:solidFill>
              <a:effectLst/>
              <a:uFillTx/>
              <a:latin typeface="Times New Roman"/>
            </a:endParaRPr>
          </a:p>
          <a:p>
            <a:pPr lvl="3" marL="1600200" indent="-22860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Fourth Outline Level</a:t>
            </a:r>
            <a:endParaRPr b="0" lang="en-US" sz="3200" strike="noStrike" u="none">
              <a:solidFill>
                <a:srgbClr val="ffffcc"/>
              </a:solidFill>
              <a:effectLst/>
              <a:uFillTx/>
              <a:latin typeface="Times New Roman"/>
            </a:endParaRPr>
          </a:p>
          <a:p>
            <a:pPr lvl="4" marL="2057400" indent="-22860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Fifth Outline Level</a:t>
            </a:r>
            <a:endParaRPr b="0" lang="en-US" sz="3200" strike="noStrike" u="none">
              <a:solidFill>
                <a:srgbClr val="ffffcc"/>
              </a:solidFill>
              <a:effectLst/>
              <a:uFillTx/>
              <a:latin typeface="Times New Roman"/>
            </a:endParaRPr>
          </a:p>
          <a:p>
            <a:pPr lvl="5" marL="2057400" indent="-228600">
              <a:spcBef>
                <a:spcPts val="799"/>
              </a:spcBef>
              <a:buClr>
                <a:srgbClr val="ffff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Sixth Outline Level</a:t>
            </a:r>
            <a:endParaRPr b="0" lang="en-US" sz="3200" strike="noStrike" u="none">
              <a:solidFill>
                <a:srgbClr val="ffffcc"/>
              </a:solidFill>
              <a:effectLst/>
              <a:uFillTx/>
              <a:latin typeface="Times New Roman"/>
            </a:endParaRPr>
          </a:p>
          <a:p>
            <a:pPr lvl="6" marL="2057400" indent="-228600">
              <a:spcBef>
                <a:spcPts val="799"/>
              </a:spcBef>
              <a:buClr>
                <a:srgbClr val="ffff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Seventh Outline Level</a:t>
            </a:r>
            <a:endParaRPr b="0" lang="en-US" sz="3200" strike="noStrike" u="none">
              <a:solidFill>
                <a:srgbClr val="ffffcc"/>
              </a:solidFill>
              <a:effectLst/>
              <a:uFillTx/>
              <a:latin typeface="Times New Roman"/>
            </a:endParaRPr>
          </a:p>
        </p:txBody>
      </p:sp>
      <p:sp>
        <p:nvSpPr>
          <p:cNvPr id="7" name="PlaceHolder 3"/>
          <p:cNvSpPr>
            <a:spLocks noGrp="1"/>
          </p:cNvSpPr>
          <p:nvPr>
            <p:ph type="dt" idx="1"/>
          </p:nvPr>
        </p:nvSpPr>
        <p:spPr>
          <a:xfrm>
            <a:off x="685800" y="6324480"/>
            <a:ext cx="190512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cc"/>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Arial"/>
              </a:rPr>
              <a:t>&lt;date/time&gt;</a:t>
            </a:r>
            <a:endParaRPr b="0" lang="en-US" sz="1400" strike="noStrike" u="none">
              <a:solidFill>
                <a:srgbClr val="ffffff"/>
              </a:solidFill>
              <a:effectLst/>
              <a:uFillTx/>
              <a:latin typeface="Times New Roman"/>
            </a:endParaRPr>
          </a:p>
        </p:txBody>
      </p:sp>
      <p:sp>
        <p:nvSpPr>
          <p:cNvPr id="8" name="PlaceHolder 4"/>
          <p:cNvSpPr>
            <a:spLocks noGrp="1"/>
          </p:cNvSpPr>
          <p:nvPr>
            <p:ph type="ftr" idx="2"/>
          </p:nvPr>
        </p:nvSpPr>
        <p:spPr>
          <a:xfrm>
            <a:off x="3124080" y="632448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cc"/>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Arial"/>
              </a:rPr>
              <a:t>&lt;footer&gt;</a:t>
            </a:r>
            <a:endParaRPr b="0" lang="en-US" sz="1400" strike="noStrike" u="none">
              <a:solidFill>
                <a:srgbClr val="ffffff"/>
              </a:solidFill>
              <a:effectLst/>
              <a:uFillTx/>
              <a:latin typeface="Times New Roman"/>
            </a:endParaRPr>
          </a:p>
        </p:txBody>
      </p:sp>
      <p:sp>
        <p:nvSpPr>
          <p:cNvPr id="9" name="PlaceHolder 5"/>
          <p:cNvSpPr>
            <a:spLocks noGrp="1"/>
          </p:cNvSpPr>
          <p:nvPr>
            <p:ph type="sldNum" idx="3"/>
          </p:nvPr>
        </p:nvSpPr>
        <p:spPr>
          <a:xfrm>
            <a:off x="6553080" y="632448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cc"/>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1EB98B2-F4CF-40BE-B3F2-CA7218FA0327}" type="slidenum">
              <a:rPr b="0" lang="en-US" sz="1400" strike="noStrike" u="none">
                <a:solidFill>
                  <a:srgbClr val="ffffcc"/>
                </a:solidFill>
                <a:effectLst/>
                <a:uFillTx/>
                <a:latin typeface="Arial"/>
              </a:rPr>
              <a:t>&lt;number&gt;</a:t>
            </a:fld>
            <a:endParaRPr b="0" lang="en-US" sz="1400" strike="noStrike" u="none">
              <a:solidFill>
                <a:srgbClr val="ffffff"/>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lipArtAndTx" preserve="1">
  <p:cSld name="Default">
    <p:bg>
      <p:bgPr>
        <a:solidFill>
          <a:srgbClr val="000000"/>
        </a:solidFill>
      </p:bgPr>
    </p:bg>
    <p:spTree>
      <p:nvGrpSpPr>
        <p:cNvPr id="1" name=""/>
        <p:cNvGrpSpPr/>
        <p:nvPr/>
      </p:nvGrpSpPr>
      <p:grpSpPr>
        <a:xfrm>
          <a:off x="0" y="0"/>
          <a:ext cx="0" cy="0"/>
          <a:chOff x="0" y="0"/>
          <a:chExt cx="0" cy="0"/>
        </a:xfrm>
      </p:grpSpPr>
      <p:grpSp>
        <p:nvGrpSpPr>
          <p:cNvPr id="10" name=""/>
          <p:cNvGrpSpPr/>
          <p:nvPr/>
        </p:nvGrpSpPr>
        <p:grpSpPr>
          <a:xfrm>
            <a:off x="457200" y="992160"/>
            <a:ext cx="8152920" cy="1599840"/>
            <a:chOff x="457200" y="992160"/>
            <a:chExt cx="8152920" cy="1599840"/>
          </a:xfrm>
        </p:grpSpPr>
        <p:sp>
          <p:nvSpPr>
            <p:cNvPr id="1" name=""/>
            <p:cNvSpPr/>
            <p:nvPr/>
          </p:nvSpPr>
          <p:spPr>
            <a:xfrm>
              <a:off x="2886480" y="992160"/>
              <a:ext cx="5723640" cy="1599840"/>
            </a:xfrm>
            <a:custGeom>
              <a:avLst/>
              <a:gdLst/>
              <a:ahLst/>
              <a:rect l="l" t="t" r="r" b="b"/>
              <a:pathLst>
                <a:path stroke="0" w="21600" h="21600">
                  <a:moveTo>
                    <a:pt x="10794" y="0"/>
                  </a:moveTo>
                  <a:arcTo wR="10800" hR="10800" stAng="-5401907" swAng="10851576"/>
                  <a:lnTo>
                    <a:pt x="10800" y="10800"/>
                  </a:lnTo>
                  <a:close/>
                </a:path>
                <a:path fill="none" w="21600" h="21600">
                  <a:moveTo>
                    <a:pt x="10794" y="0"/>
                  </a:moveTo>
                  <a:arcTo wR="10800" hR="10800" stAng="-5401907" swAng="10851576"/>
                </a:path>
              </a:pathLst>
            </a:custGeom>
            <a:gradFill rotWithShape="0">
              <a:gsLst>
                <a:gs pos="0">
                  <a:srgbClr val="6633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2" name=""/>
            <p:cNvSpPr/>
            <p:nvPr/>
          </p:nvSpPr>
          <p:spPr>
            <a:xfrm>
              <a:off x="2811960" y="1157400"/>
              <a:ext cx="5726880" cy="1269360"/>
            </a:xfrm>
            <a:custGeom>
              <a:avLst/>
              <a:gdLst/>
              <a:ahLst/>
              <a:rect l="l" t="t" r="r" b="b"/>
              <a:pathLst>
                <a:path stroke="0" w="21600" h="21600">
                  <a:moveTo>
                    <a:pt x="10794" y="0"/>
                  </a:moveTo>
                  <a:arcTo wR="10800" hR="10800" stAng="-5401906" swAng="10853497"/>
                  <a:lnTo>
                    <a:pt x="10800" y="10800"/>
                  </a:lnTo>
                  <a:close/>
                </a:path>
                <a:path fill="none" w="21600" h="21600">
                  <a:moveTo>
                    <a:pt x="10794" y="0"/>
                  </a:moveTo>
                  <a:arcTo wR="10800" hR="10800" stAng="-5401906" swAng="10853497"/>
                </a:path>
              </a:pathLst>
            </a:custGeom>
            <a:gradFill rotWithShape="0">
              <a:gsLst>
                <a:gs pos="0">
                  <a:srgbClr val="8944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3" name=""/>
            <p:cNvSpPr/>
            <p:nvPr/>
          </p:nvSpPr>
          <p:spPr>
            <a:xfrm>
              <a:off x="2771280" y="1378080"/>
              <a:ext cx="5722920" cy="828360"/>
            </a:xfrm>
            <a:custGeom>
              <a:avLst/>
              <a:gdLst/>
              <a:ahLst/>
              <a:rect l="l" t="t" r="r" b="b"/>
              <a:pathLst>
                <a:path stroke="0" w="21600" h="21600">
                  <a:moveTo>
                    <a:pt x="10794" y="0"/>
                  </a:moveTo>
                  <a:arcTo wR="10800" hR="10800" stAng="-5401907" swAng="10853596"/>
                  <a:lnTo>
                    <a:pt x="10800" y="10800"/>
                  </a:lnTo>
                  <a:close/>
                </a:path>
                <a:path fill="none" w="21600" h="21600">
                  <a:moveTo>
                    <a:pt x="10794" y="0"/>
                  </a:moveTo>
                  <a:arcTo wR="10800" hR="10800" stAng="-5401907" swAng="10853596"/>
                </a:path>
              </a:pathLst>
            </a:custGeom>
            <a:gradFill rotWithShape="0">
              <a:gsLst>
                <a:gs pos="0">
                  <a:srgbClr val="b75b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4" name=""/>
            <p:cNvSpPr/>
            <p:nvPr/>
          </p:nvSpPr>
          <p:spPr>
            <a:xfrm>
              <a:off x="457200" y="1708200"/>
              <a:ext cx="7918560" cy="164880"/>
            </a:xfrm>
            <a:prstGeom prst="roundRect">
              <a:avLst>
                <a:gd name="adj" fmla="val 49995"/>
              </a:avLst>
            </a:prstGeom>
            <a:gradFill rotWithShape="0">
              <a:gsLst>
                <a:gs pos="0">
                  <a:srgbClr val="ffbf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grpSp>
      <p:sp>
        <p:nvSpPr>
          <p:cNvPr id="11"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Click to edit the title text format</a:t>
            </a:r>
            <a:endParaRPr b="0" i="1" lang="en-US" sz="4400" strike="noStrike" u="none">
              <a:solidFill>
                <a:srgbClr val="ffcc66"/>
              </a:solidFill>
              <a:effectLst/>
              <a:uFillTx/>
              <a:latin typeface="Times New Roman"/>
            </a:endParaRPr>
          </a:p>
        </p:txBody>
      </p:sp>
      <p:sp>
        <p:nvSpPr>
          <p:cNvPr id="12" name="PlaceHolder 2"/>
          <p:cNvSpPr>
            <a:spLocks noGrp="1"/>
          </p:cNvSpPr>
          <p:nvPr>
            <p:ph type="body"/>
          </p:nvPr>
        </p:nvSpPr>
        <p:spPr>
          <a:xfrm>
            <a:off x="685800" y="205740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Click to edit the outline text format</a:t>
            </a:r>
            <a:endParaRPr b="0" lang="en-US" sz="3200" strike="noStrike" u="none">
              <a:solidFill>
                <a:srgbClr val="ffffcc"/>
              </a:solidFill>
              <a:effectLst/>
              <a:uFillTx/>
              <a:latin typeface="Times New Roman"/>
            </a:endParaRPr>
          </a:p>
          <a:p>
            <a:pPr lvl="1" marL="743040" indent="-28584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Second Outline Level</a:t>
            </a:r>
            <a:endParaRPr b="0" lang="en-US" sz="3200" strike="noStrike" u="none">
              <a:solidFill>
                <a:srgbClr val="ffffcc"/>
              </a:solidFill>
              <a:effectLst/>
              <a:uFillTx/>
              <a:latin typeface="Times New Roman"/>
            </a:endParaRPr>
          </a:p>
          <a:p>
            <a:pPr lvl="2" marL="1143000" indent="-22860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Third Outline Level</a:t>
            </a:r>
            <a:endParaRPr b="0" lang="en-US" sz="3200" strike="noStrike" u="none">
              <a:solidFill>
                <a:srgbClr val="ffffcc"/>
              </a:solidFill>
              <a:effectLst/>
              <a:uFillTx/>
              <a:latin typeface="Times New Roman"/>
            </a:endParaRPr>
          </a:p>
          <a:p>
            <a:pPr lvl="3" marL="1600200" indent="-22860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Fourth Outline Level</a:t>
            </a:r>
            <a:endParaRPr b="0" lang="en-US" sz="3200" strike="noStrike" u="none">
              <a:solidFill>
                <a:srgbClr val="ffffcc"/>
              </a:solidFill>
              <a:effectLst/>
              <a:uFillTx/>
              <a:latin typeface="Times New Roman"/>
            </a:endParaRPr>
          </a:p>
          <a:p>
            <a:pPr lvl="4" marL="2057400" indent="-22860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Fifth Outline Level</a:t>
            </a:r>
            <a:endParaRPr b="0" lang="en-US" sz="3200" strike="noStrike" u="none">
              <a:solidFill>
                <a:srgbClr val="ffffcc"/>
              </a:solidFill>
              <a:effectLst/>
              <a:uFillTx/>
              <a:latin typeface="Times New Roman"/>
            </a:endParaRPr>
          </a:p>
          <a:p>
            <a:pPr lvl="5" marL="2057400" indent="-228600">
              <a:spcBef>
                <a:spcPts val="799"/>
              </a:spcBef>
              <a:buClr>
                <a:srgbClr val="ffff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Sixth Outline Level</a:t>
            </a:r>
            <a:endParaRPr b="0" lang="en-US" sz="3200" strike="noStrike" u="none">
              <a:solidFill>
                <a:srgbClr val="ffffcc"/>
              </a:solidFill>
              <a:effectLst/>
              <a:uFillTx/>
              <a:latin typeface="Times New Roman"/>
            </a:endParaRPr>
          </a:p>
          <a:p>
            <a:pPr lvl="6" marL="2057400" indent="-228600">
              <a:spcBef>
                <a:spcPts val="799"/>
              </a:spcBef>
              <a:buClr>
                <a:srgbClr val="ffff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Seventh Outline Level</a:t>
            </a:r>
            <a:endParaRPr b="0" lang="en-US" sz="3200" strike="noStrike" u="none">
              <a:solidFill>
                <a:srgbClr val="ffffcc"/>
              </a:solidFill>
              <a:effectLst/>
              <a:uFillTx/>
              <a:latin typeface="Times New Roman"/>
            </a:endParaRPr>
          </a:p>
        </p:txBody>
      </p:sp>
      <p:sp>
        <p:nvSpPr>
          <p:cNvPr id="13" name="PlaceHolder 3"/>
          <p:cNvSpPr>
            <a:spLocks noGrp="1"/>
          </p:cNvSpPr>
          <p:nvPr>
            <p:ph type="dt" idx="4"/>
          </p:nvPr>
        </p:nvSpPr>
        <p:spPr>
          <a:xfrm>
            <a:off x="685800" y="6324480"/>
            <a:ext cx="190512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cc"/>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Arial"/>
              </a:rPr>
              <a:t>&lt;date/time&gt;</a:t>
            </a:r>
            <a:endParaRPr b="0" lang="en-US" sz="1400" strike="noStrike" u="none">
              <a:solidFill>
                <a:srgbClr val="ffffff"/>
              </a:solidFill>
              <a:effectLst/>
              <a:uFillTx/>
              <a:latin typeface="Times New Roman"/>
            </a:endParaRPr>
          </a:p>
        </p:txBody>
      </p:sp>
      <p:sp>
        <p:nvSpPr>
          <p:cNvPr id="14" name="PlaceHolder 4"/>
          <p:cNvSpPr>
            <a:spLocks noGrp="1"/>
          </p:cNvSpPr>
          <p:nvPr>
            <p:ph type="ftr" idx="5"/>
          </p:nvPr>
        </p:nvSpPr>
        <p:spPr>
          <a:xfrm>
            <a:off x="3124080" y="632448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cc"/>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Arial"/>
              </a:rPr>
              <a:t>&lt;footer&gt;</a:t>
            </a:r>
            <a:endParaRPr b="0" lang="en-US" sz="1400" strike="noStrike" u="none">
              <a:solidFill>
                <a:srgbClr val="ffffff"/>
              </a:solidFill>
              <a:effectLst/>
              <a:uFillTx/>
              <a:latin typeface="Times New Roman"/>
            </a:endParaRPr>
          </a:p>
        </p:txBody>
      </p:sp>
      <p:sp>
        <p:nvSpPr>
          <p:cNvPr id="15" name="PlaceHolder 5"/>
          <p:cNvSpPr>
            <a:spLocks noGrp="1"/>
          </p:cNvSpPr>
          <p:nvPr>
            <p:ph type="sldNum" idx="6"/>
          </p:nvPr>
        </p:nvSpPr>
        <p:spPr>
          <a:xfrm>
            <a:off x="6553080" y="632448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cc"/>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F50C7B6-4459-4048-956C-52C2FB428DEA}" type="slidenum">
              <a:rPr b="0" lang="en-US" sz="1400" strike="noStrike" u="none">
                <a:solidFill>
                  <a:srgbClr val="ffffcc"/>
                </a:solidFill>
                <a:effectLst/>
                <a:uFillTx/>
                <a:latin typeface="Arial"/>
              </a:rPr>
              <a:t>&lt;number&gt;</a:t>
            </a:fld>
            <a:endParaRPr b="0" lang="en-US" sz="1400" strike="noStrike" u="none">
              <a:solidFill>
                <a:srgbClr val="ffffff"/>
              </a:solidFill>
              <a:effectLst/>
              <a:uFillTx/>
              <a:latin typeface="Times New Roman"/>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bg>
      <p:bgPr>
        <a:solidFill>
          <a:srgbClr val="000000"/>
        </a:solidFill>
      </p:bgPr>
    </p:bg>
    <p:spTree>
      <p:nvGrpSpPr>
        <p:cNvPr id="1" name=""/>
        <p:cNvGrpSpPr/>
        <p:nvPr/>
      </p:nvGrpSpPr>
      <p:grpSpPr>
        <a:xfrm>
          <a:off x="0" y="0"/>
          <a:ext cx="0" cy="0"/>
          <a:chOff x="0" y="0"/>
          <a:chExt cx="0" cy="0"/>
        </a:xfrm>
      </p:grpSpPr>
      <p:grpSp>
        <p:nvGrpSpPr>
          <p:cNvPr id="16" name=""/>
          <p:cNvGrpSpPr/>
          <p:nvPr/>
        </p:nvGrpSpPr>
        <p:grpSpPr>
          <a:xfrm>
            <a:off x="457200" y="992160"/>
            <a:ext cx="8152920" cy="1599840"/>
            <a:chOff x="457200" y="992160"/>
            <a:chExt cx="8152920" cy="1599840"/>
          </a:xfrm>
        </p:grpSpPr>
        <p:sp>
          <p:nvSpPr>
            <p:cNvPr id="1" name=""/>
            <p:cNvSpPr/>
            <p:nvPr/>
          </p:nvSpPr>
          <p:spPr>
            <a:xfrm>
              <a:off x="2886480" y="992160"/>
              <a:ext cx="5723640" cy="1599840"/>
            </a:xfrm>
            <a:custGeom>
              <a:avLst/>
              <a:gdLst/>
              <a:ahLst/>
              <a:rect l="l" t="t" r="r" b="b"/>
              <a:pathLst>
                <a:path stroke="0" w="21600" h="21600">
                  <a:moveTo>
                    <a:pt x="10794" y="0"/>
                  </a:moveTo>
                  <a:arcTo wR="10800" hR="10800" stAng="-5401907" swAng="10851576"/>
                  <a:lnTo>
                    <a:pt x="10800" y="10800"/>
                  </a:lnTo>
                  <a:close/>
                </a:path>
                <a:path fill="none" w="21600" h="21600">
                  <a:moveTo>
                    <a:pt x="10794" y="0"/>
                  </a:moveTo>
                  <a:arcTo wR="10800" hR="10800" stAng="-5401907" swAng="10851576"/>
                </a:path>
              </a:pathLst>
            </a:custGeom>
            <a:gradFill rotWithShape="0">
              <a:gsLst>
                <a:gs pos="0">
                  <a:srgbClr val="6633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2" name=""/>
            <p:cNvSpPr/>
            <p:nvPr/>
          </p:nvSpPr>
          <p:spPr>
            <a:xfrm>
              <a:off x="2811960" y="1157400"/>
              <a:ext cx="5726880" cy="1269360"/>
            </a:xfrm>
            <a:custGeom>
              <a:avLst/>
              <a:gdLst/>
              <a:ahLst/>
              <a:rect l="l" t="t" r="r" b="b"/>
              <a:pathLst>
                <a:path stroke="0" w="21600" h="21600">
                  <a:moveTo>
                    <a:pt x="10794" y="0"/>
                  </a:moveTo>
                  <a:arcTo wR="10800" hR="10800" stAng="-5401906" swAng="10853497"/>
                  <a:lnTo>
                    <a:pt x="10800" y="10800"/>
                  </a:lnTo>
                  <a:close/>
                </a:path>
                <a:path fill="none" w="21600" h="21600">
                  <a:moveTo>
                    <a:pt x="10794" y="0"/>
                  </a:moveTo>
                  <a:arcTo wR="10800" hR="10800" stAng="-5401906" swAng="10853497"/>
                </a:path>
              </a:pathLst>
            </a:custGeom>
            <a:gradFill rotWithShape="0">
              <a:gsLst>
                <a:gs pos="0">
                  <a:srgbClr val="8944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3" name=""/>
            <p:cNvSpPr/>
            <p:nvPr/>
          </p:nvSpPr>
          <p:spPr>
            <a:xfrm>
              <a:off x="2771280" y="1378080"/>
              <a:ext cx="5722920" cy="828360"/>
            </a:xfrm>
            <a:custGeom>
              <a:avLst/>
              <a:gdLst/>
              <a:ahLst/>
              <a:rect l="l" t="t" r="r" b="b"/>
              <a:pathLst>
                <a:path stroke="0" w="21600" h="21600">
                  <a:moveTo>
                    <a:pt x="10794" y="0"/>
                  </a:moveTo>
                  <a:arcTo wR="10800" hR="10800" stAng="-5401907" swAng="10853596"/>
                  <a:lnTo>
                    <a:pt x="10800" y="10800"/>
                  </a:lnTo>
                  <a:close/>
                </a:path>
                <a:path fill="none" w="21600" h="21600">
                  <a:moveTo>
                    <a:pt x="10794" y="0"/>
                  </a:moveTo>
                  <a:arcTo wR="10800" hR="10800" stAng="-5401907" swAng="10853596"/>
                </a:path>
              </a:pathLst>
            </a:custGeom>
            <a:gradFill rotWithShape="0">
              <a:gsLst>
                <a:gs pos="0">
                  <a:srgbClr val="b75b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4" name=""/>
            <p:cNvSpPr/>
            <p:nvPr/>
          </p:nvSpPr>
          <p:spPr>
            <a:xfrm>
              <a:off x="457200" y="1708200"/>
              <a:ext cx="7918560" cy="164880"/>
            </a:xfrm>
            <a:prstGeom prst="roundRect">
              <a:avLst>
                <a:gd name="adj" fmla="val 49995"/>
              </a:avLst>
            </a:prstGeom>
            <a:gradFill rotWithShape="0">
              <a:gsLst>
                <a:gs pos="0">
                  <a:srgbClr val="ffbf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grpSp>
      <p:sp>
        <p:nvSpPr>
          <p:cNvPr id="17"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Click to edit the title text format</a:t>
            </a:r>
            <a:endParaRPr b="0" i="1" lang="en-US" sz="4400" strike="noStrike" u="none">
              <a:solidFill>
                <a:srgbClr val="ffcc66"/>
              </a:solidFill>
              <a:effectLst/>
              <a:uFillTx/>
              <a:latin typeface="Times New Roman"/>
            </a:endParaRPr>
          </a:p>
        </p:txBody>
      </p:sp>
      <p:sp>
        <p:nvSpPr>
          <p:cNvPr id="18" name="PlaceHolder 2"/>
          <p:cNvSpPr>
            <a:spLocks noGrp="1"/>
          </p:cNvSpPr>
          <p:nvPr>
            <p:ph type="body"/>
          </p:nvPr>
        </p:nvSpPr>
        <p:spPr>
          <a:xfrm>
            <a:off x="685800" y="205740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Click to edit the outline text format</a:t>
            </a:r>
            <a:endParaRPr b="0" lang="en-US" sz="3200" strike="noStrike" u="none">
              <a:solidFill>
                <a:srgbClr val="ffffcc"/>
              </a:solidFill>
              <a:effectLst/>
              <a:uFillTx/>
              <a:latin typeface="Times New Roman"/>
            </a:endParaRPr>
          </a:p>
          <a:p>
            <a:pPr lvl="1" marL="743040" indent="-28584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Second Outline Level</a:t>
            </a:r>
            <a:endParaRPr b="0" lang="en-US" sz="3200" strike="noStrike" u="none">
              <a:solidFill>
                <a:srgbClr val="ffffcc"/>
              </a:solidFill>
              <a:effectLst/>
              <a:uFillTx/>
              <a:latin typeface="Times New Roman"/>
            </a:endParaRPr>
          </a:p>
          <a:p>
            <a:pPr lvl="2" marL="1143000" indent="-22860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Third Outline Level</a:t>
            </a:r>
            <a:endParaRPr b="0" lang="en-US" sz="3200" strike="noStrike" u="none">
              <a:solidFill>
                <a:srgbClr val="ffffcc"/>
              </a:solidFill>
              <a:effectLst/>
              <a:uFillTx/>
              <a:latin typeface="Times New Roman"/>
            </a:endParaRPr>
          </a:p>
          <a:p>
            <a:pPr lvl="3" marL="1600200" indent="-22860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Fourth Outline Level</a:t>
            </a:r>
            <a:endParaRPr b="0" lang="en-US" sz="3200" strike="noStrike" u="none">
              <a:solidFill>
                <a:srgbClr val="ffffcc"/>
              </a:solidFill>
              <a:effectLst/>
              <a:uFillTx/>
              <a:latin typeface="Times New Roman"/>
            </a:endParaRPr>
          </a:p>
          <a:p>
            <a:pPr lvl="4" marL="2057400" indent="-22860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Fifth Outline Level</a:t>
            </a:r>
            <a:endParaRPr b="0" lang="en-US" sz="3200" strike="noStrike" u="none">
              <a:solidFill>
                <a:srgbClr val="ffffcc"/>
              </a:solidFill>
              <a:effectLst/>
              <a:uFillTx/>
              <a:latin typeface="Times New Roman"/>
            </a:endParaRPr>
          </a:p>
          <a:p>
            <a:pPr lvl="5" marL="2057400" indent="-228600">
              <a:spcBef>
                <a:spcPts val="799"/>
              </a:spcBef>
              <a:buClr>
                <a:srgbClr val="ffff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Sixth Outline Level</a:t>
            </a:r>
            <a:endParaRPr b="0" lang="en-US" sz="3200" strike="noStrike" u="none">
              <a:solidFill>
                <a:srgbClr val="ffffcc"/>
              </a:solidFill>
              <a:effectLst/>
              <a:uFillTx/>
              <a:latin typeface="Times New Roman"/>
            </a:endParaRPr>
          </a:p>
          <a:p>
            <a:pPr lvl="6" marL="2057400" indent="-228600">
              <a:spcBef>
                <a:spcPts val="799"/>
              </a:spcBef>
              <a:buClr>
                <a:srgbClr val="ffff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Seventh Outline Level</a:t>
            </a:r>
            <a:endParaRPr b="0" lang="en-US" sz="3200" strike="noStrike" u="none">
              <a:solidFill>
                <a:srgbClr val="ffffcc"/>
              </a:solidFill>
              <a:effectLst/>
              <a:uFillTx/>
              <a:latin typeface="Times New Roman"/>
            </a:endParaRPr>
          </a:p>
        </p:txBody>
      </p:sp>
      <p:sp>
        <p:nvSpPr>
          <p:cNvPr id="19" name="PlaceHolder 3"/>
          <p:cNvSpPr>
            <a:spLocks noGrp="1"/>
          </p:cNvSpPr>
          <p:nvPr>
            <p:ph type="dt" idx="7"/>
          </p:nvPr>
        </p:nvSpPr>
        <p:spPr>
          <a:xfrm>
            <a:off x="685800" y="6324480"/>
            <a:ext cx="190512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cc"/>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Arial"/>
              </a:rPr>
              <a:t>&lt;date/time&gt;</a:t>
            </a:r>
            <a:endParaRPr b="0" lang="en-US" sz="1400" strike="noStrike" u="none">
              <a:solidFill>
                <a:srgbClr val="ffffff"/>
              </a:solidFill>
              <a:effectLst/>
              <a:uFillTx/>
              <a:latin typeface="Times New Roman"/>
            </a:endParaRPr>
          </a:p>
        </p:txBody>
      </p:sp>
      <p:sp>
        <p:nvSpPr>
          <p:cNvPr id="20" name="PlaceHolder 4"/>
          <p:cNvSpPr>
            <a:spLocks noGrp="1"/>
          </p:cNvSpPr>
          <p:nvPr>
            <p:ph type="ftr" idx="8"/>
          </p:nvPr>
        </p:nvSpPr>
        <p:spPr>
          <a:xfrm>
            <a:off x="3124080" y="632448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cc"/>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Arial"/>
              </a:rPr>
              <a:t>&lt;footer&gt;</a:t>
            </a:r>
            <a:endParaRPr b="0" lang="en-US" sz="1400" strike="noStrike" u="none">
              <a:solidFill>
                <a:srgbClr val="ffffff"/>
              </a:solidFill>
              <a:effectLst/>
              <a:uFillTx/>
              <a:latin typeface="Times New Roman"/>
            </a:endParaRPr>
          </a:p>
        </p:txBody>
      </p:sp>
      <p:sp>
        <p:nvSpPr>
          <p:cNvPr id="21" name="PlaceHolder 5"/>
          <p:cNvSpPr>
            <a:spLocks noGrp="1"/>
          </p:cNvSpPr>
          <p:nvPr>
            <p:ph type="sldNum" idx="9"/>
          </p:nvPr>
        </p:nvSpPr>
        <p:spPr>
          <a:xfrm>
            <a:off x="6553080" y="632448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cc"/>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05CE94BA-86A0-4330-AA0B-FD4D17ECA94F}" type="slidenum">
              <a:rPr b="0" lang="en-US" sz="1400" strike="noStrike" u="none">
                <a:solidFill>
                  <a:srgbClr val="ffffcc"/>
                </a:solidFill>
                <a:effectLst/>
                <a:uFillTx/>
                <a:latin typeface="Arial"/>
              </a:rPr>
              <a:t>&lt;number&gt;</a:t>
            </a:fld>
            <a:endParaRPr b="0" lang="en-US" sz="1400" strike="noStrike" u="none">
              <a:solidFill>
                <a:srgbClr val="ffffff"/>
              </a:solidFill>
              <a:effectLst/>
              <a:uFillTx/>
              <a:latin typeface="Times New Roman"/>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000000"/>
        </a:solidFill>
      </p:bgPr>
    </p:bg>
    <p:spTree>
      <p:nvGrpSpPr>
        <p:cNvPr id="1" name=""/>
        <p:cNvGrpSpPr/>
        <p:nvPr/>
      </p:nvGrpSpPr>
      <p:grpSpPr>
        <a:xfrm>
          <a:off x="0" y="0"/>
          <a:ext cx="0" cy="0"/>
          <a:chOff x="0" y="0"/>
          <a:chExt cx="0" cy="0"/>
        </a:xfrm>
      </p:grpSpPr>
      <p:grpSp>
        <p:nvGrpSpPr>
          <p:cNvPr id="22" name=""/>
          <p:cNvGrpSpPr/>
          <p:nvPr/>
        </p:nvGrpSpPr>
        <p:grpSpPr>
          <a:xfrm>
            <a:off x="457200" y="992160"/>
            <a:ext cx="8152920" cy="1599840"/>
            <a:chOff x="457200" y="992160"/>
            <a:chExt cx="8152920" cy="1599840"/>
          </a:xfrm>
        </p:grpSpPr>
        <p:sp>
          <p:nvSpPr>
            <p:cNvPr id="1" name=""/>
            <p:cNvSpPr/>
            <p:nvPr/>
          </p:nvSpPr>
          <p:spPr>
            <a:xfrm>
              <a:off x="2886480" y="992160"/>
              <a:ext cx="5723640" cy="1599840"/>
            </a:xfrm>
            <a:custGeom>
              <a:avLst/>
              <a:gdLst/>
              <a:ahLst/>
              <a:rect l="l" t="t" r="r" b="b"/>
              <a:pathLst>
                <a:path stroke="0" w="21600" h="21600">
                  <a:moveTo>
                    <a:pt x="10794" y="0"/>
                  </a:moveTo>
                  <a:arcTo wR="10800" hR="10800" stAng="-5401907" swAng="10851576"/>
                  <a:lnTo>
                    <a:pt x="10800" y="10800"/>
                  </a:lnTo>
                  <a:close/>
                </a:path>
                <a:path fill="none" w="21600" h="21600">
                  <a:moveTo>
                    <a:pt x="10794" y="0"/>
                  </a:moveTo>
                  <a:arcTo wR="10800" hR="10800" stAng="-5401907" swAng="10851576"/>
                </a:path>
              </a:pathLst>
            </a:custGeom>
            <a:gradFill rotWithShape="0">
              <a:gsLst>
                <a:gs pos="0">
                  <a:srgbClr val="6633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2" name=""/>
            <p:cNvSpPr/>
            <p:nvPr/>
          </p:nvSpPr>
          <p:spPr>
            <a:xfrm>
              <a:off x="2811960" y="1157400"/>
              <a:ext cx="5726880" cy="1269360"/>
            </a:xfrm>
            <a:custGeom>
              <a:avLst/>
              <a:gdLst/>
              <a:ahLst/>
              <a:rect l="l" t="t" r="r" b="b"/>
              <a:pathLst>
                <a:path stroke="0" w="21600" h="21600">
                  <a:moveTo>
                    <a:pt x="10794" y="0"/>
                  </a:moveTo>
                  <a:arcTo wR="10800" hR="10800" stAng="-5401906" swAng="10853497"/>
                  <a:lnTo>
                    <a:pt x="10800" y="10800"/>
                  </a:lnTo>
                  <a:close/>
                </a:path>
                <a:path fill="none" w="21600" h="21600">
                  <a:moveTo>
                    <a:pt x="10794" y="0"/>
                  </a:moveTo>
                  <a:arcTo wR="10800" hR="10800" stAng="-5401906" swAng="10853497"/>
                </a:path>
              </a:pathLst>
            </a:custGeom>
            <a:gradFill rotWithShape="0">
              <a:gsLst>
                <a:gs pos="0">
                  <a:srgbClr val="8944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3" name=""/>
            <p:cNvSpPr/>
            <p:nvPr/>
          </p:nvSpPr>
          <p:spPr>
            <a:xfrm>
              <a:off x="2771280" y="1378080"/>
              <a:ext cx="5722920" cy="828360"/>
            </a:xfrm>
            <a:custGeom>
              <a:avLst/>
              <a:gdLst/>
              <a:ahLst/>
              <a:rect l="l" t="t" r="r" b="b"/>
              <a:pathLst>
                <a:path stroke="0" w="21600" h="21600">
                  <a:moveTo>
                    <a:pt x="10794" y="0"/>
                  </a:moveTo>
                  <a:arcTo wR="10800" hR="10800" stAng="-5401907" swAng="10853596"/>
                  <a:lnTo>
                    <a:pt x="10800" y="10800"/>
                  </a:lnTo>
                  <a:close/>
                </a:path>
                <a:path fill="none" w="21600" h="21600">
                  <a:moveTo>
                    <a:pt x="10794" y="0"/>
                  </a:moveTo>
                  <a:arcTo wR="10800" hR="10800" stAng="-5401907" swAng="10853596"/>
                </a:path>
              </a:pathLst>
            </a:custGeom>
            <a:gradFill rotWithShape="0">
              <a:gsLst>
                <a:gs pos="0">
                  <a:srgbClr val="b75b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4" name=""/>
            <p:cNvSpPr/>
            <p:nvPr/>
          </p:nvSpPr>
          <p:spPr>
            <a:xfrm>
              <a:off x="457200" y="1708200"/>
              <a:ext cx="7918560" cy="164880"/>
            </a:xfrm>
            <a:prstGeom prst="roundRect">
              <a:avLst>
                <a:gd name="adj" fmla="val 49995"/>
              </a:avLst>
            </a:prstGeom>
            <a:gradFill rotWithShape="0">
              <a:gsLst>
                <a:gs pos="0">
                  <a:srgbClr val="ffbf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grpSp>
      <p:sp>
        <p:nvSpPr>
          <p:cNvPr id="23"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Click to edit the title text format</a:t>
            </a:r>
            <a:endParaRPr b="0" i="1" lang="en-US" sz="4400" strike="noStrike" u="none">
              <a:solidFill>
                <a:srgbClr val="ffcc66"/>
              </a:solidFill>
              <a:effectLst/>
              <a:uFillTx/>
              <a:latin typeface="Times New Roman"/>
            </a:endParaRPr>
          </a:p>
        </p:txBody>
      </p:sp>
      <p:sp>
        <p:nvSpPr>
          <p:cNvPr id="24" name="PlaceHolder 2"/>
          <p:cNvSpPr>
            <a:spLocks noGrp="1"/>
          </p:cNvSpPr>
          <p:nvPr>
            <p:ph type="body"/>
          </p:nvPr>
        </p:nvSpPr>
        <p:spPr>
          <a:xfrm>
            <a:off x="685800" y="205740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Click to edit the outline text format</a:t>
            </a:r>
            <a:endParaRPr b="0" lang="en-US" sz="3200" strike="noStrike" u="none">
              <a:solidFill>
                <a:srgbClr val="ffffcc"/>
              </a:solidFill>
              <a:effectLst/>
              <a:uFillTx/>
              <a:latin typeface="Times New Roman"/>
            </a:endParaRPr>
          </a:p>
          <a:p>
            <a:pPr lvl="1" marL="743040" indent="-28584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Second Outline Level</a:t>
            </a:r>
            <a:endParaRPr b="0" lang="en-US" sz="3200" strike="noStrike" u="none">
              <a:solidFill>
                <a:srgbClr val="ffffcc"/>
              </a:solidFill>
              <a:effectLst/>
              <a:uFillTx/>
              <a:latin typeface="Times New Roman"/>
            </a:endParaRPr>
          </a:p>
          <a:p>
            <a:pPr lvl="2" marL="1143000" indent="-22860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Third Outline Level</a:t>
            </a:r>
            <a:endParaRPr b="0" lang="en-US" sz="3200" strike="noStrike" u="none">
              <a:solidFill>
                <a:srgbClr val="ffffcc"/>
              </a:solidFill>
              <a:effectLst/>
              <a:uFillTx/>
              <a:latin typeface="Times New Roman"/>
            </a:endParaRPr>
          </a:p>
          <a:p>
            <a:pPr lvl="3" marL="1600200" indent="-22860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Fourth Outline Level</a:t>
            </a:r>
            <a:endParaRPr b="0" lang="en-US" sz="3200" strike="noStrike" u="none">
              <a:solidFill>
                <a:srgbClr val="ffffcc"/>
              </a:solidFill>
              <a:effectLst/>
              <a:uFillTx/>
              <a:latin typeface="Times New Roman"/>
            </a:endParaRPr>
          </a:p>
          <a:p>
            <a:pPr lvl="4" marL="2057400" indent="-22860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Fifth Outline Level</a:t>
            </a:r>
            <a:endParaRPr b="0" lang="en-US" sz="3200" strike="noStrike" u="none">
              <a:solidFill>
                <a:srgbClr val="ffffcc"/>
              </a:solidFill>
              <a:effectLst/>
              <a:uFillTx/>
              <a:latin typeface="Times New Roman"/>
            </a:endParaRPr>
          </a:p>
          <a:p>
            <a:pPr lvl="5" marL="2057400" indent="-228600">
              <a:spcBef>
                <a:spcPts val="799"/>
              </a:spcBef>
              <a:buClr>
                <a:srgbClr val="ffff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Sixth Outline Level</a:t>
            </a:r>
            <a:endParaRPr b="0" lang="en-US" sz="3200" strike="noStrike" u="none">
              <a:solidFill>
                <a:srgbClr val="ffffcc"/>
              </a:solidFill>
              <a:effectLst/>
              <a:uFillTx/>
              <a:latin typeface="Times New Roman"/>
            </a:endParaRPr>
          </a:p>
          <a:p>
            <a:pPr lvl="6" marL="2057400" indent="-228600">
              <a:spcBef>
                <a:spcPts val="799"/>
              </a:spcBef>
              <a:buClr>
                <a:srgbClr val="ffff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Seventh Outline Level</a:t>
            </a:r>
            <a:endParaRPr b="0" lang="en-US" sz="3200" strike="noStrike" u="none">
              <a:solidFill>
                <a:srgbClr val="ffffcc"/>
              </a:solidFill>
              <a:effectLst/>
              <a:uFillTx/>
              <a:latin typeface="Times New Roman"/>
            </a:endParaRPr>
          </a:p>
        </p:txBody>
      </p:sp>
      <p:sp>
        <p:nvSpPr>
          <p:cNvPr id="25" name="PlaceHolder 3"/>
          <p:cNvSpPr>
            <a:spLocks noGrp="1"/>
          </p:cNvSpPr>
          <p:nvPr>
            <p:ph type="dt" idx="10"/>
          </p:nvPr>
        </p:nvSpPr>
        <p:spPr>
          <a:xfrm>
            <a:off x="685800" y="6324480"/>
            <a:ext cx="190512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cc"/>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Arial"/>
              </a:rPr>
              <a:t>&lt;date/time&gt;</a:t>
            </a:r>
            <a:endParaRPr b="0" lang="en-US" sz="1400" strike="noStrike" u="none">
              <a:solidFill>
                <a:srgbClr val="ffffff"/>
              </a:solidFill>
              <a:effectLst/>
              <a:uFillTx/>
              <a:latin typeface="Times New Roman"/>
            </a:endParaRPr>
          </a:p>
        </p:txBody>
      </p:sp>
      <p:sp>
        <p:nvSpPr>
          <p:cNvPr id="26" name="PlaceHolder 4"/>
          <p:cNvSpPr>
            <a:spLocks noGrp="1"/>
          </p:cNvSpPr>
          <p:nvPr>
            <p:ph type="ftr" idx="11"/>
          </p:nvPr>
        </p:nvSpPr>
        <p:spPr>
          <a:xfrm>
            <a:off x="3124080" y="632448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cc"/>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Arial"/>
              </a:rPr>
              <a:t>&lt;footer&gt;</a:t>
            </a:r>
            <a:endParaRPr b="0" lang="en-US" sz="1400" strike="noStrike" u="none">
              <a:solidFill>
                <a:srgbClr val="ffffff"/>
              </a:solidFill>
              <a:effectLst/>
              <a:uFillTx/>
              <a:latin typeface="Times New Roman"/>
            </a:endParaRPr>
          </a:p>
        </p:txBody>
      </p:sp>
      <p:sp>
        <p:nvSpPr>
          <p:cNvPr id="27" name="PlaceHolder 5"/>
          <p:cNvSpPr>
            <a:spLocks noGrp="1"/>
          </p:cNvSpPr>
          <p:nvPr>
            <p:ph type="sldNum" idx="12"/>
          </p:nvPr>
        </p:nvSpPr>
        <p:spPr>
          <a:xfrm>
            <a:off x="6553080" y="632448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cc"/>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8449667C-BBC4-4AA9-BFA7-AA177CD82D14}" type="slidenum">
              <a:rPr b="0" lang="en-US" sz="1400" strike="noStrike" u="none">
                <a:solidFill>
                  <a:srgbClr val="ffffcc"/>
                </a:solidFill>
                <a:effectLst/>
                <a:uFillTx/>
                <a:latin typeface="Arial"/>
              </a:rPr>
              <a:t>&lt;number&gt;</a:t>
            </a:fld>
            <a:endParaRPr b="0" lang="en-US" sz="1400" strike="noStrike" u="none">
              <a:solidFill>
                <a:srgbClr val="ffffff"/>
              </a:solidFill>
              <a:effectLst/>
              <a:uFillTx/>
              <a:latin typeface="Times New Roman"/>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lipArt" preserve="1">
  <p:cSld name="Default">
    <p:bg>
      <p:bgPr>
        <a:solidFill>
          <a:srgbClr val="000000"/>
        </a:solidFill>
      </p:bgPr>
    </p:bg>
    <p:spTree>
      <p:nvGrpSpPr>
        <p:cNvPr id="1" name=""/>
        <p:cNvGrpSpPr/>
        <p:nvPr/>
      </p:nvGrpSpPr>
      <p:grpSpPr>
        <a:xfrm>
          <a:off x="0" y="0"/>
          <a:ext cx="0" cy="0"/>
          <a:chOff x="0" y="0"/>
          <a:chExt cx="0" cy="0"/>
        </a:xfrm>
      </p:grpSpPr>
      <p:grpSp>
        <p:nvGrpSpPr>
          <p:cNvPr id="28" name=""/>
          <p:cNvGrpSpPr/>
          <p:nvPr/>
        </p:nvGrpSpPr>
        <p:grpSpPr>
          <a:xfrm>
            <a:off x="457200" y="992160"/>
            <a:ext cx="8152920" cy="1599840"/>
            <a:chOff x="457200" y="992160"/>
            <a:chExt cx="8152920" cy="1599840"/>
          </a:xfrm>
        </p:grpSpPr>
        <p:sp>
          <p:nvSpPr>
            <p:cNvPr id="1" name=""/>
            <p:cNvSpPr/>
            <p:nvPr/>
          </p:nvSpPr>
          <p:spPr>
            <a:xfrm>
              <a:off x="2886480" y="992160"/>
              <a:ext cx="5723640" cy="1599840"/>
            </a:xfrm>
            <a:custGeom>
              <a:avLst/>
              <a:gdLst/>
              <a:ahLst/>
              <a:rect l="l" t="t" r="r" b="b"/>
              <a:pathLst>
                <a:path stroke="0" w="21600" h="21600">
                  <a:moveTo>
                    <a:pt x="10794" y="0"/>
                  </a:moveTo>
                  <a:arcTo wR="10800" hR="10800" stAng="-5401907" swAng="10851576"/>
                  <a:lnTo>
                    <a:pt x="10800" y="10800"/>
                  </a:lnTo>
                  <a:close/>
                </a:path>
                <a:path fill="none" w="21600" h="21600">
                  <a:moveTo>
                    <a:pt x="10794" y="0"/>
                  </a:moveTo>
                  <a:arcTo wR="10800" hR="10800" stAng="-5401907" swAng="10851576"/>
                </a:path>
              </a:pathLst>
            </a:custGeom>
            <a:gradFill rotWithShape="0">
              <a:gsLst>
                <a:gs pos="0">
                  <a:srgbClr val="6633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2" name=""/>
            <p:cNvSpPr/>
            <p:nvPr/>
          </p:nvSpPr>
          <p:spPr>
            <a:xfrm>
              <a:off x="2811960" y="1157400"/>
              <a:ext cx="5726880" cy="1269360"/>
            </a:xfrm>
            <a:custGeom>
              <a:avLst/>
              <a:gdLst/>
              <a:ahLst/>
              <a:rect l="l" t="t" r="r" b="b"/>
              <a:pathLst>
                <a:path stroke="0" w="21600" h="21600">
                  <a:moveTo>
                    <a:pt x="10794" y="0"/>
                  </a:moveTo>
                  <a:arcTo wR="10800" hR="10800" stAng="-5401906" swAng="10853497"/>
                  <a:lnTo>
                    <a:pt x="10800" y="10800"/>
                  </a:lnTo>
                  <a:close/>
                </a:path>
                <a:path fill="none" w="21600" h="21600">
                  <a:moveTo>
                    <a:pt x="10794" y="0"/>
                  </a:moveTo>
                  <a:arcTo wR="10800" hR="10800" stAng="-5401906" swAng="10853497"/>
                </a:path>
              </a:pathLst>
            </a:custGeom>
            <a:gradFill rotWithShape="0">
              <a:gsLst>
                <a:gs pos="0">
                  <a:srgbClr val="8944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3" name=""/>
            <p:cNvSpPr/>
            <p:nvPr/>
          </p:nvSpPr>
          <p:spPr>
            <a:xfrm>
              <a:off x="2771280" y="1378080"/>
              <a:ext cx="5722920" cy="828360"/>
            </a:xfrm>
            <a:custGeom>
              <a:avLst/>
              <a:gdLst/>
              <a:ahLst/>
              <a:rect l="l" t="t" r="r" b="b"/>
              <a:pathLst>
                <a:path stroke="0" w="21600" h="21600">
                  <a:moveTo>
                    <a:pt x="10794" y="0"/>
                  </a:moveTo>
                  <a:arcTo wR="10800" hR="10800" stAng="-5401907" swAng="10853596"/>
                  <a:lnTo>
                    <a:pt x="10800" y="10800"/>
                  </a:lnTo>
                  <a:close/>
                </a:path>
                <a:path fill="none" w="21600" h="21600">
                  <a:moveTo>
                    <a:pt x="10794" y="0"/>
                  </a:moveTo>
                  <a:arcTo wR="10800" hR="10800" stAng="-5401907" swAng="10853596"/>
                </a:path>
              </a:pathLst>
            </a:custGeom>
            <a:gradFill rotWithShape="0">
              <a:gsLst>
                <a:gs pos="0">
                  <a:srgbClr val="b75b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4" name=""/>
            <p:cNvSpPr/>
            <p:nvPr/>
          </p:nvSpPr>
          <p:spPr>
            <a:xfrm>
              <a:off x="457200" y="1708200"/>
              <a:ext cx="7918560" cy="164880"/>
            </a:xfrm>
            <a:prstGeom prst="roundRect">
              <a:avLst>
                <a:gd name="adj" fmla="val 49995"/>
              </a:avLst>
            </a:prstGeom>
            <a:gradFill rotWithShape="0">
              <a:gsLst>
                <a:gs pos="0">
                  <a:srgbClr val="ffbf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grpSp>
      <p:sp>
        <p:nvSpPr>
          <p:cNvPr id="29"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Click to edit the title text format</a:t>
            </a:r>
            <a:endParaRPr b="0" i="1" lang="en-US" sz="4400" strike="noStrike" u="none">
              <a:solidFill>
                <a:srgbClr val="ffcc66"/>
              </a:solidFill>
              <a:effectLst/>
              <a:uFillTx/>
              <a:latin typeface="Times New Roman"/>
            </a:endParaRPr>
          </a:p>
        </p:txBody>
      </p:sp>
      <p:sp>
        <p:nvSpPr>
          <p:cNvPr id="30" name="PlaceHolder 2"/>
          <p:cNvSpPr>
            <a:spLocks noGrp="1"/>
          </p:cNvSpPr>
          <p:nvPr>
            <p:ph type="body"/>
          </p:nvPr>
        </p:nvSpPr>
        <p:spPr>
          <a:xfrm>
            <a:off x="685800" y="205740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Click to edit the outline text format</a:t>
            </a:r>
            <a:endParaRPr b="0" lang="en-US" sz="3200" strike="noStrike" u="none">
              <a:solidFill>
                <a:srgbClr val="ffffcc"/>
              </a:solidFill>
              <a:effectLst/>
              <a:uFillTx/>
              <a:latin typeface="Times New Roman"/>
            </a:endParaRPr>
          </a:p>
          <a:p>
            <a:pPr lvl="1" marL="743040" indent="-28584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Second Outline Level</a:t>
            </a:r>
            <a:endParaRPr b="0" lang="en-US" sz="3200" strike="noStrike" u="none">
              <a:solidFill>
                <a:srgbClr val="ffffcc"/>
              </a:solidFill>
              <a:effectLst/>
              <a:uFillTx/>
              <a:latin typeface="Times New Roman"/>
            </a:endParaRPr>
          </a:p>
          <a:p>
            <a:pPr lvl="2" marL="1143000" indent="-22860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Third Outline Level</a:t>
            </a:r>
            <a:endParaRPr b="0" lang="en-US" sz="3200" strike="noStrike" u="none">
              <a:solidFill>
                <a:srgbClr val="ffffcc"/>
              </a:solidFill>
              <a:effectLst/>
              <a:uFillTx/>
              <a:latin typeface="Times New Roman"/>
            </a:endParaRPr>
          </a:p>
          <a:p>
            <a:pPr lvl="3" marL="1600200" indent="-22860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Fourth Outline Level</a:t>
            </a:r>
            <a:endParaRPr b="0" lang="en-US" sz="3200" strike="noStrike" u="none">
              <a:solidFill>
                <a:srgbClr val="ffffcc"/>
              </a:solidFill>
              <a:effectLst/>
              <a:uFillTx/>
              <a:latin typeface="Times New Roman"/>
            </a:endParaRPr>
          </a:p>
          <a:p>
            <a:pPr lvl="4" marL="2057400" indent="-22860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Fifth Outline Level</a:t>
            </a:r>
            <a:endParaRPr b="0" lang="en-US" sz="3200" strike="noStrike" u="none">
              <a:solidFill>
                <a:srgbClr val="ffffcc"/>
              </a:solidFill>
              <a:effectLst/>
              <a:uFillTx/>
              <a:latin typeface="Times New Roman"/>
            </a:endParaRPr>
          </a:p>
          <a:p>
            <a:pPr lvl="5" marL="2057400" indent="-228600">
              <a:spcBef>
                <a:spcPts val="799"/>
              </a:spcBef>
              <a:buClr>
                <a:srgbClr val="ffff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Sixth Outline Level</a:t>
            </a:r>
            <a:endParaRPr b="0" lang="en-US" sz="3200" strike="noStrike" u="none">
              <a:solidFill>
                <a:srgbClr val="ffffcc"/>
              </a:solidFill>
              <a:effectLst/>
              <a:uFillTx/>
              <a:latin typeface="Times New Roman"/>
            </a:endParaRPr>
          </a:p>
          <a:p>
            <a:pPr lvl="6" marL="2057400" indent="-228600">
              <a:spcBef>
                <a:spcPts val="799"/>
              </a:spcBef>
              <a:buClr>
                <a:srgbClr val="ffff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Seventh Outline Level</a:t>
            </a:r>
            <a:endParaRPr b="0" lang="en-US" sz="3200" strike="noStrike" u="none">
              <a:solidFill>
                <a:srgbClr val="ffffcc"/>
              </a:solidFill>
              <a:effectLst/>
              <a:uFillTx/>
              <a:latin typeface="Times New Roman"/>
            </a:endParaRPr>
          </a:p>
        </p:txBody>
      </p:sp>
      <p:sp>
        <p:nvSpPr>
          <p:cNvPr id="31" name="PlaceHolder 3"/>
          <p:cNvSpPr>
            <a:spLocks noGrp="1"/>
          </p:cNvSpPr>
          <p:nvPr>
            <p:ph type="dt" idx="13"/>
          </p:nvPr>
        </p:nvSpPr>
        <p:spPr>
          <a:xfrm>
            <a:off x="685800" y="6324480"/>
            <a:ext cx="190512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cc"/>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Arial"/>
              </a:rPr>
              <a:t>&lt;date/time&gt;</a:t>
            </a:r>
            <a:endParaRPr b="0" lang="en-US" sz="1400" strike="noStrike" u="none">
              <a:solidFill>
                <a:srgbClr val="ffffff"/>
              </a:solidFill>
              <a:effectLst/>
              <a:uFillTx/>
              <a:latin typeface="Times New Roman"/>
            </a:endParaRPr>
          </a:p>
        </p:txBody>
      </p:sp>
      <p:sp>
        <p:nvSpPr>
          <p:cNvPr id="32" name="PlaceHolder 4"/>
          <p:cNvSpPr>
            <a:spLocks noGrp="1"/>
          </p:cNvSpPr>
          <p:nvPr>
            <p:ph type="ftr" idx="14"/>
          </p:nvPr>
        </p:nvSpPr>
        <p:spPr>
          <a:xfrm>
            <a:off x="3124080" y="632448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cc"/>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Arial"/>
              </a:rPr>
              <a:t>&lt;footer&gt;</a:t>
            </a:r>
            <a:endParaRPr b="0" lang="en-US" sz="1400" strike="noStrike" u="none">
              <a:solidFill>
                <a:srgbClr val="ffffff"/>
              </a:solidFill>
              <a:effectLst/>
              <a:uFillTx/>
              <a:latin typeface="Times New Roman"/>
            </a:endParaRPr>
          </a:p>
        </p:txBody>
      </p:sp>
      <p:sp>
        <p:nvSpPr>
          <p:cNvPr id="33" name="PlaceHolder 5"/>
          <p:cNvSpPr>
            <a:spLocks noGrp="1"/>
          </p:cNvSpPr>
          <p:nvPr>
            <p:ph type="sldNum" idx="15"/>
          </p:nvPr>
        </p:nvSpPr>
        <p:spPr>
          <a:xfrm>
            <a:off x="6553080" y="632448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cc"/>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F4409E73-1EB3-4339-98A7-6073AA79A3CF}" type="slidenum">
              <a:rPr b="0" lang="en-US" sz="1400" strike="noStrike" u="none">
                <a:solidFill>
                  <a:srgbClr val="ffffcc"/>
                </a:solidFill>
                <a:effectLst/>
                <a:uFillTx/>
                <a:latin typeface="Arial"/>
              </a:rPr>
              <a:t>&lt;number&gt;</a:t>
            </a:fld>
            <a:endParaRPr b="0" lang="en-US" sz="1400" strike="noStrike" u="none">
              <a:solidFill>
                <a:srgbClr val="ffffff"/>
              </a:solidFill>
              <a:effectLst/>
              <a:uFillTx/>
              <a:latin typeface="Times New Roman"/>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000000"/>
        </a:solidFill>
      </p:bgPr>
    </p:bg>
    <p:spTree>
      <p:nvGrpSpPr>
        <p:cNvPr id="1" name=""/>
        <p:cNvGrpSpPr/>
        <p:nvPr/>
      </p:nvGrpSpPr>
      <p:grpSpPr>
        <a:xfrm>
          <a:off x="0" y="0"/>
          <a:ext cx="0" cy="0"/>
          <a:chOff x="0" y="0"/>
          <a:chExt cx="0" cy="0"/>
        </a:xfrm>
      </p:grpSpPr>
      <p:grpSp>
        <p:nvGrpSpPr>
          <p:cNvPr id="34" name=""/>
          <p:cNvGrpSpPr/>
          <p:nvPr/>
        </p:nvGrpSpPr>
        <p:grpSpPr>
          <a:xfrm>
            <a:off x="457200" y="992160"/>
            <a:ext cx="8152920" cy="1599840"/>
            <a:chOff x="457200" y="992160"/>
            <a:chExt cx="8152920" cy="1599840"/>
          </a:xfrm>
        </p:grpSpPr>
        <p:sp>
          <p:nvSpPr>
            <p:cNvPr id="1" name=""/>
            <p:cNvSpPr/>
            <p:nvPr/>
          </p:nvSpPr>
          <p:spPr>
            <a:xfrm>
              <a:off x="2886480" y="992160"/>
              <a:ext cx="5723640" cy="1599840"/>
            </a:xfrm>
            <a:custGeom>
              <a:avLst/>
              <a:gdLst/>
              <a:ahLst/>
              <a:rect l="l" t="t" r="r" b="b"/>
              <a:pathLst>
                <a:path stroke="0" w="21600" h="21600">
                  <a:moveTo>
                    <a:pt x="10794" y="0"/>
                  </a:moveTo>
                  <a:arcTo wR="10800" hR="10800" stAng="-5401907" swAng="10851576"/>
                  <a:lnTo>
                    <a:pt x="10800" y="10800"/>
                  </a:lnTo>
                  <a:close/>
                </a:path>
                <a:path fill="none" w="21600" h="21600">
                  <a:moveTo>
                    <a:pt x="10794" y="0"/>
                  </a:moveTo>
                  <a:arcTo wR="10800" hR="10800" stAng="-5401907" swAng="10851576"/>
                </a:path>
              </a:pathLst>
            </a:custGeom>
            <a:gradFill rotWithShape="0">
              <a:gsLst>
                <a:gs pos="0">
                  <a:srgbClr val="6633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2" name=""/>
            <p:cNvSpPr/>
            <p:nvPr/>
          </p:nvSpPr>
          <p:spPr>
            <a:xfrm>
              <a:off x="2811960" y="1157400"/>
              <a:ext cx="5726880" cy="1269360"/>
            </a:xfrm>
            <a:custGeom>
              <a:avLst/>
              <a:gdLst/>
              <a:ahLst/>
              <a:rect l="l" t="t" r="r" b="b"/>
              <a:pathLst>
                <a:path stroke="0" w="21600" h="21600">
                  <a:moveTo>
                    <a:pt x="10794" y="0"/>
                  </a:moveTo>
                  <a:arcTo wR="10800" hR="10800" stAng="-5401906" swAng="10853497"/>
                  <a:lnTo>
                    <a:pt x="10800" y="10800"/>
                  </a:lnTo>
                  <a:close/>
                </a:path>
                <a:path fill="none" w="21600" h="21600">
                  <a:moveTo>
                    <a:pt x="10794" y="0"/>
                  </a:moveTo>
                  <a:arcTo wR="10800" hR="10800" stAng="-5401906" swAng="10853497"/>
                </a:path>
              </a:pathLst>
            </a:custGeom>
            <a:gradFill rotWithShape="0">
              <a:gsLst>
                <a:gs pos="0">
                  <a:srgbClr val="8944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3" name=""/>
            <p:cNvSpPr/>
            <p:nvPr/>
          </p:nvSpPr>
          <p:spPr>
            <a:xfrm>
              <a:off x="2771280" y="1378080"/>
              <a:ext cx="5722920" cy="828360"/>
            </a:xfrm>
            <a:custGeom>
              <a:avLst/>
              <a:gdLst/>
              <a:ahLst/>
              <a:rect l="l" t="t" r="r" b="b"/>
              <a:pathLst>
                <a:path stroke="0" w="21600" h="21600">
                  <a:moveTo>
                    <a:pt x="10794" y="0"/>
                  </a:moveTo>
                  <a:arcTo wR="10800" hR="10800" stAng="-5401907" swAng="10853596"/>
                  <a:lnTo>
                    <a:pt x="10800" y="10800"/>
                  </a:lnTo>
                  <a:close/>
                </a:path>
                <a:path fill="none" w="21600" h="21600">
                  <a:moveTo>
                    <a:pt x="10794" y="0"/>
                  </a:moveTo>
                  <a:arcTo wR="10800" hR="10800" stAng="-5401907" swAng="10853596"/>
                </a:path>
              </a:pathLst>
            </a:custGeom>
            <a:gradFill rotWithShape="0">
              <a:gsLst>
                <a:gs pos="0">
                  <a:srgbClr val="b75b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4" name=""/>
            <p:cNvSpPr/>
            <p:nvPr/>
          </p:nvSpPr>
          <p:spPr>
            <a:xfrm>
              <a:off x="457200" y="1708200"/>
              <a:ext cx="7918560" cy="164880"/>
            </a:xfrm>
            <a:prstGeom prst="roundRect">
              <a:avLst>
                <a:gd name="adj" fmla="val 49995"/>
              </a:avLst>
            </a:prstGeom>
            <a:gradFill rotWithShape="0">
              <a:gsLst>
                <a:gs pos="0">
                  <a:srgbClr val="ffbf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grpSp>
      <p:sp>
        <p:nvSpPr>
          <p:cNvPr id="35"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Click to edit the title text format</a:t>
            </a:r>
            <a:endParaRPr b="0" i="1" lang="en-US" sz="4400" strike="noStrike" u="none">
              <a:solidFill>
                <a:srgbClr val="ffcc66"/>
              </a:solidFill>
              <a:effectLst/>
              <a:uFillTx/>
              <a:latin typeface="Times New Roman"/>
            </a:endParaRPr>
          </a:p>
        </p:txBody>
      </p:sp>
      <p:sp>
        <p:nvSpPr>
          <p:cNvPr id="36" name="PlaceHolder 2"/>
          <p:cNvSpPr>
            <a:spLocks noGrp="1"/>
          </p:cNvSpPr>
          <p:nvPr>
            <p:ph type="body"/>
          </p:nvPr>
        </p:nvSpPr>
        <p:spPr>
          <a:xfrm>
            <a:off x="685800" y="2057400"/>
            <a:ext cx="7772400" cy="4114800"/>
          </a:xfrm>
          <a:prstGeom prst="rect">
            <a:avLst/>
          </a:prstGeom>
          <a:noFill/>
          <a:ln w="0">
            <a:noFill/>
          </a:ln>
        </p:spPr>
        <p:txBody>
          <a:bodyPr lIns="92160" rIns="92160" tIns="46080" bIns="46080" anchor="t">
            <a:normAutofit lnSpcReduction="9999"/>
          </a:bodyPr>
          <a:p>
            <a:pPr marL="343080" indent="-34308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Click to edit the outline text format</a:t>
            </a:r>
            <a:endParaRPr b="0" lang="en-US" sz="3200" strike="noStrike" u="none">
              <a:solidFill>
                <a:srgbClr val="ffffcc"/>
              </a:solidFill>
              <a:effectLst/>
              <a:uFillTx/>
              <a:latin typeface="Times New Roman"/>
            </a:endParaRPr>
          </a:p>
          <a:p>
            <a:pPr lvl="1" marL="743040" indent="-28584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Second Outline Level</a:t>
            </a:r>
            <a:endParaRPr b="0" lang="en-US" sz="3200" strike="noStrike" u="none">
              <a:solidFill>
                <a:srgbClr val="ffffcc"/>
              </a:solidFill>
              <a:effectLst/>
              <a:uFillTx/>
              <a:latin typeface="Times New Roman"/>
            </a:endParaRPr>
          </a:p>
          <a:p>
            <a:pPr lvl="2" marL="1143000" indent="-22860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Third Outline Level</a:t>
            </a:r>
            <a:endParaRPr b="0" lang="en-US" sz="3200" strike="noStrike" u="none">
              <a:solidFill>
                <a:srgbClr val="ffffcc"/>
              </a:solidFill>
              <a:effectLst/>
              <a:uFillTx/>
              <a:latin typeface="Times New Roman"/>
            </a:endParaRPr>
          </a:p>
          <a:p>
            <a:pPr lvl="3" marL="1600200" indent="-22860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Fourth Outline Level</a:t>
            </a:r>
            <a:endParaRPr b="0" lang="en-US" sz="3200" strike="noStrike" u="none">
              <a:solidFill>
                <a:srgbClr val="ffffcc"/>
              </a:solidFill>
              <a:effectLst/>
              <a:uFillTx/>
              <a:latin typeface="Times New Roman"/>
            </a:endParaRPr>
          </a:p>
          <a:p>
            <a:pPr lvl="4" marL="2057400" indent="-22860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Fifth Outline Level</a:t>
            </a:r>
            <a:endParaRPr b="0" lang="en-US" sz="3200" strike="noStrike" u="none">
              <a:solidFill>
                <a:srgbClr val="ffffcc"/>
              </a:solidFill>
              <a:effectLst/>
              <a:uFillTx/>
              <a:latin typeface="Times New Roman"/>
            </a:endParaRPr>
          </a:p>
          <a:p>
            <a:pPr lvl="5" marL="2057400" indent="-228600">
              <a:spcBef>
                <a:spcPts val="799"/>
              </a:spcBef>
              <a:buClr>
                <a:srgbClr val="ffff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Sixth Outline Level</a:t>
            </a:r>
            <a:endParaRPr b="0" lang="en-US" sz="3200" strike="noStrike" u="none">
              <a:solidFill>
                <a:srgbClr val="ffffcc"/>
              </a:solidFill>
              <a:effectLst/>
              <a:uFillTx/>
              <a:latin typeface="Times New Roman"/>
            </a:endParaRPr>
          </a:p>
          <a:p>
            <a:pPr lvl="6" marL="2057400" indent="-228600">
              <a:spcBef>
                <a:spcPts val="799"/>
              </a:spcBef>
              <a:buClr>
                <a:srgbClr val="ffff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Seventh Outline Level</a:t>
            </a:r>
            <a:endParaRPr b="0" lang="en-US" sz="3200" strike="noStrike" u="none">
              <a:solidFill>
                <a:srgbClr val="ffffcc"/>
              </a:solidFill>
              <a:effectLst/>
              <a:uFillTx/>
              <a:latin typeface="Times New Roman"/>
            </a:endParaRPr>
          </a:p>
        </p:txBody>
      </p:sp>
      <p:sp>
        <p:nvSpPr>
          <p:cNvPr id="37" name="PlaceHolder 3"/>
          <p:cNvSpPr>
            <a:spLocks noGrp="1"/>
          </p:cNvSpPr>
          <p:nvPr>
            <p:ph type="dt" idx="16"/>
          </p:nvPr>
        </p:nvSpPr>
        <p:spPr>
          <a:xfrm>
            <a:off x="685800" y="6324480"/>
            <a:ext cx="190512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cc"/>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Arial"/>
              </a:rPr>
              <a:t>&lt;date/time&gt;</a:t>
            </a:r>
            <a:endParaRPr b="0" lang="en-US" sz="1400" strike="noStrike" u="none">
              <a:solidFill>
                <a:srgbClr val="ffffff"/>
              </a:solidFill>
              <a:effectLst/>
              <a:uFillTx/>
              <a:latin typeface="Times New Roman"/>
            </a:endParaRPr>
          </a:p>
        </p:txBody>
      </p:sp>
      <p:sp>
        <p:nvSpPr>
          <p:cNvPr id="38" name="PlaceHolder 4"/>
          <p:cNvSpPr>
            <a:spLocks noGrp="1"/>
          </p:cNvSpPr>
          <p:nvPr>
            <p:ph type="ftr" idx="17"/>
          </p:nvPr>
        </p:nvSpPr>
        <p:spPr>
          <a:xfrm>
            <a:off x="3124080" y="632448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cc"/>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Arial"/>
              </a:rPr>
              <a:t>&lt;footer&gt;</a:t>
            </a:r>
            <a:endParaRPr b="0" lang="en-US" sz="1400" strike="noStrike" u="none">
              <a:solidFill>
                <a:srgbClr val="ffffff"/>
              </a:solidFill>
              <a:effectLst/>
              <a:uFillTx/>
              <a:latin typeface="Times New Roman"/>
            </a:endParaRPr>
          </a:p>
        </p:txBody>
      </p:sp>
      <p:sp>
        <p:nvSpPr>
          <p:cNvPr id="39" name="PlaceHolder 5"/>
          <p:cNvSpPr>
            <a:spLocks noGrp="1"/>
          </p:cNvSpPr>
          <p:nvPr>
            <p:ph type="sldNum" idx="18"/>
          </p:nvPr>
        </p:nvSpPr>
        <p:spPr>
          <a:xfrm>
            <a:off x="6553080" y="632448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cc"/>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6DFD4CE-E764-4E44-9CDE-3EE9498622BA}" type="slidenum">
              <a:rPr b="0" lang="en-US" sz="1400" strike="noStrike" u="none">
                <a:solidFill>
                  <a:srgbClr val="ffffcc"/>
                </a:solidFill>
                <a:effectLst/>
                <a:uFillTx/>
                <a:latin typeface="Arial"/>
              </a:rPr>
              <a:t>&lt;number&gt;</a:t>
            </a:fld>
            <a:endParaRPr b="0" lang="en-US" sz="1400" strike="noStrike" u="none">
              <a:solidFill>
                <a:srgbClr val="ffffff"/>
              </a:solidFill>
              <a:effectLst/>
              <a:uFillTx/>
              <a:latin typeface="Times New Roman"/>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000000"/>
        </a:solidFill>
      </p:bgPr>
    </p:bg>
    <p:spTree>
      <p:nvGrpSpPr>
        <p:cNvPr id="1" name=""/>
        <p:cNvGrpSpPr/>
        <p:nvPr/>
      </p:nvGrpSpPr>
      <p:grpSpPr>
        <a:xfrm>
          <a:off x="0" y="0"/>
          <a:ext cx="0" cy="0"/>
          <a:chOff x="0" y="0"/>
          <a:chExt cx="0" cy="0"/>
        </a:xfrm>
      </p:grpSpPr>
      <p:grpSp>
        <p:nvGrpSpPr>
          <p:cNvPr id="40" name=""/>
          <p:cNvGrpSpPr/>
          <p:nvPr/>
        </p:nvGrpSpPr>
        <p:grpSpPr>
          <a:xfrm>
            <a:off x="457200" y="2363760"/>
            <a:ext cx="8152920" cy="1599840"/>
            <a:chOff x="457200" y="2363760"/>
            <a:chExt cx="8152920" cy="1599840"/>
          </a:xfrm>
        </p:grpSpPr>
        <p:sp>
          <p:nvSpPr>
            <p:cNvPr id="41" name=""/>
            <p:cNvSpPr/>
            <p:nvPr/>
          </p:nvSpPr>
          <p:spPr>
            <a:xfrm>
              <a:off x="2886480" y="2363760"/>
              <a:ext cx="5723640" cy="1599840"/>
            </a:xfrm>
            <a:custGeom>
              <a:avLst/>
              <a:gdLst/>
              <a:ahLst/>
              <a:rect l="l" t="t" r="r" b="b"/>
              <a:pathLst>
                <a:path stroke="0" w="21600" h="21600">
                  <a:moveTo>
                    <a:pt x="10794" y="0"/>
                  </a:moveTo>
                  <a:arcTo wR="10800" hR="10800" stAng="-5401907" swAng="10851576"/>
                  <a:lnTo>
                    <a:pt x="10800" y="10800"/>
                  </a:lnTo>
                  <a:close/>
                </a:path>
                <a:path fill="none" w="21600" h="21600">
                  <a:moveTo>
                    <a:pt x="10794" y="0"/>
                  </a:moveTo>
                  <a:arcTo wR="10800" hR="10800" stAng="-5401907" swAng="10851576"/>
                </a:path>
              </a:pathLst>
            </a:custGeom>
            <a:gradFill rotWithShape="0">
              <a:gsLst>
                <a:gs pos="0">
                  <a:srgbClr val="6633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42" name=""/>
            <p:cNvSpPr/>
            <p:nvPr/>
          </p:nvSpPr>
          <p:spPr>
            <a:xfrm>
              <a:off x="2811960" y="2529000"/>
              <a:ext cx="5726880" cy="1269360"/>
            </a:xfrm>
            <a:custGeom>
              <a:avLst/>
              <a:gdLst/>
              <a:ahLst/>
              <a:rect l="l" t="t" r="r" b="b"/>
              <a:pathLst>
                <a:path stroke="0" w="21600" h="21600">
                  <a:moveTo>
                    <a:pt x="10794" y="0"/>
                  </a:moveTo>
                  <a:arcTo wR="10800" hR="10800" stAng="-5401906" swAng="10853497"/>
                  <a:lnTo>
                    <a:pt x="10800" y="10800"/>
                  </a:lnTo>
                  <a:close/>
                </a:path>
                <a:path fill="none" w="21600" h="21600">
                  <a:moveTo>
                    <a:pt x="10794" y="0"/>
                  </a:moveTo>
                  <a:arcTo wR="10800" hR="10800" stAng="-5401906" swAng="10853497"/>
                </a:path>
              </a:pathLst>
            </a:custGeom>
            <a:gradFill rotWithShape="0">
              <a:gsLst>
                <a:gs pos="0">
                  <a:srgbClr val="8944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43" name=""/>
            <p:cNvSpPr/>
            <p:nvPr/>
          </p:nvSpPr>
          <p:spPr>
            <a:xfrm>
              <a:off x="2771280" y="2749680"/>
              <a:ext cx="5722920" cy="828360"/>
            </a:xfrm>
            <a:custGeom>
              <a:avLst/>
              <a:gdLst/>
              <a:ahLst/>
              <a:rect l="l" t="t" r="r" b="b"/>
              <a:pathLst>
                <a:path stroke="0" w="21600" h="21600">
                  <a:moveTo>
                    <a:pt x="10794" y="0"/>
                  </a:moveTo>
                  <a:arcTo wR="10800" hR="10800" stAng="-5401907" swAng="10853596"/>
                  <a:lnTo>
                    <a:pt x="10800" y="10800"/>
                  </a:lnTo>
                  <a:close/>
                </a:path>
                <a:path fill="none" w="21600" h="21600">
                  <a:moveTo>
                    <a:pt x="10794" y="0"/>
                  </a:moveTo>
                  <a:arcTo wR="10800" hR="10800" stAng="-5401907" swAng="10853596"/>
                </a:path>
              </a:pathLst>
            </a:custGeom>
            <a:gradFill rotWithShape="0">
              <a:gsLst>
                <a:gs pos="0">
                  <a:srgbClr val="b75b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44" name=""/>
            <p:cNvSpPr/>
            <p:nvPr/>
          </p:nvSpPr>
          <p:spPr>
            <a:xfrm>
              <a:off x="457200" y="3079800"/>
              <a:ext cx="7918560" cy="164880"/>
            </a:xfrm>
            <a:prstGeom prst="roundRect">
              <a:avLst>
                <a:gd name="adj" fmla="val 49995"/>
              </a:avLst>
            </a:prstGeom>
            <a:gradFill rotWithShape="0">
              <a:gsLst>
                <a:gs pos="0">
                  <a:srgbClr val="ffbf00"/>
                </a:gs>
                <a:gs pos="100000">
                  <a:srgbClr val="000000"/>
                </a:gs>
              </a:gsLst>
              <a:lin ang="10800000"/>
            </a:gra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grpSp>
      <p:sp>
        <p:nvSpPr>
          <p:cNvPr id="45" name="PlaceHolder 1"/>
          <p:cNvSpPr>
            <a:spLocks noGrp="1"/>
          </p:cNvSpPr>
          <p:nvPr>
            <p:ph type="title"/>
          </p:nvPr>
        </p:nvSpPr>
        <p:spPr>
          <a:xfrm>
            <a:off x="685800" y="144756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Click to edit the title text format</a:t>
            </a:r>
            <a:endParaRPr b="0" i="1" lang="en-US" sz="4400" strike="noStrike" u="none">
              <a:solidFill>
                <a:srgbClr val="ffcc66"/>
              </a:solidFill>
              <a:effectLst/>
              <a:uFillTx/>
              <a:latin typeface="Times New Roman"/>
            </a:endParaRPr>
          </a:p>
        </p:txBody>
      </p:sp>
      <p:sp>
        <p:nvSpPr>
          <p:cNvPr id="46" name="PlaceHolder 2"/>
          <p:cNvSpPr>
            <a:spLocks noGrp="1"/>
          </p:cNvSpPr>
          <p:nvPr>
            <p:ph type="dt" idx="19"/>
          </p:nvPr>
        </p:nvSpPr>
        <p:spPr>
          <a:xfrm>
            <a:off x="685800" y="6324480"/>
            <a:ext cx="1905120" cy="457200"/>
          </a:xfrm>
          <a:prstGeom prst="rect">
            <a:avLst/>
          </a:prstGeom>
          <a:noFill/>
          <a:ln w="0">
            <a:noFill/>
          </a:ln>
        </p:spPr>
        <p:txBody>
          <a:bodyPr lIns="92160" rIns="92160" tIns="46080" bIns="46080" anchor="ctr">
            <a:noAutofit/>
          </a:bodyPr>
          <a:lstStyle>
            <a:lvl1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cc"/>
                </a:solidFill>
                <a:effectLst/>
                <a:uFillTx/>
                <a:latin typeface="Arial"/>
              </a:defRPr>
            </a:lvl1pPr>
          </a:lstStyle>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Arial"/>
              </a:rPr>
              <a:t>&lt;date/time&gt;</a:t>
            </a:r>
            <a:endParaRPr b="0" lang="en-US" sz="1400" strike="noStrike" u="none">
              <a:solidFill>
                <a:srgbClr val="ffffff"/>
              </a:solidFill>
              <a:effectLst/>
              <a:uFillTx/>
              <a:latin typeface="Times New Roman"/>
            </a:endParaRPr>
          </a:p>
        </p:txBody>
      </p:sp>
      <p:sp>
        <p:nvSpPr>
          <p:cNvPr id="47" name="PlaceHolder 3"/>
          <p:cNvSpPr>
            <a:spLocks noGrp="1"/>
          </p:cNvSpPr>
          <p:nvPr>
            <p:ph type="ftr" idx="20"/>
          </p:nvPr>
        </p:nvSpPr>
        <p:spPr>
          <a:xfrm>
            <a:off x="3124080" y="6324480"/>
            <a:ext cx="2895840" cy="457200"/>
          </a:xfrm>
          <a:prstGeom prst="rect">
            <a:avLst/>
          </a:prstGeom>
          <a:noFill/>
          <a:ln w="0">
            <a:noFill/>
          </a:ln>
        </p:spPr>
        <p:txBody>
          <a:bodyPr lIns="92160" rIns="92160" tIns="46080" bIns="46080" anchor="ctr">
            <a:noAutofit/>
          </a:bodyPr>
          <a:lstStyle>
            <a:lvl1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cc"/>
                </a:solidFill>
                <a:effectLst/>
                <a:uFillTx/>
                <a:latin typeface="Arial"/>
              </a:defRPr>
            </a:lvl1pPr>
          </a:lstStyle>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Arial"/>
              </a:rPr>
              <a:t>&lt;footer&gt;</a:t>
            </a:r>
            <a:endParaRPr b="0" lang="en-US" sz="1400" strike="noStrike" u="none">
              <a:solidFill>
                <a:srgbClr val="ffffff"/>
              </a:solidFill>
              <a:effectLst/>
              <a:uFillTx/>
              <a:latin typeface="Times New Roman"/>
            </a:endParaRPr>
          </a:p>
        </p:txBody>
      </p:sp>
      <p:sp>
        <p:nvSpPr>
          <p:cNvPr id="48" name="PlaceHolder 4"/>
          <p:cNvSpPr>
            <a:spLocks noGrp="1"/>
          </p:cNvSpPr>
          <p:nvPr>
            <p:ph type="sldNum" idx="21"/>
          </p:nvPr>
        </p:nvSpPr>
        <p:spPr>
          <a:xfrm>
            <a:off x="6553080" y="6324480"/>
            <a:ext cx="1905120" cy="457200"/>
          </a:xfrm>
          <a:prstGeom prst="rect">
            <a:avLst/>
          </a:prstGeom>
          <a:noFill/>
          <a:ln w="0">
            <a:noFill/>
          </a:ln>
        </p:spPr>
        <p:txBody>
          <a:bodyPr lIns="92160" rIns="92160" tIns="46080" bIns="46080" anchor="ctr">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ffffcc"/>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59C4A87-A2B7-45D0-9857-C51AF62DEACE}" type="slidenum">
              <a:rPr b="0" lang="en-US" sz="1400" strike="noStrike" u="none">
                <a:solidFill>
                  <a:srgbClr val="ffffcc"/>
                </a:solidFill>
                <a:effectLst/>
                <a:uFillTx/>
                <a:latin typeface="Arial"/>
              </a:rPr>
              <a:t>&lt;number&gt;</a:t>
            </a:fld>
            <a:endParaRPr b="0" lang="en-US" sz="1400" strike="noStrike" u="none">
              <a:solidFill>
                <a:srgbClr val="ffffff"/>
              </a:solidFill>
              <a:effectLst/>
              <a:uFillTx/>
              <a:latin typeface="Times New Roman"/>
            </a:endParaRPr>
          </a:p>
        </p:txBody>
      </p:sp>
      <p:sp>
        <p:nvSpPr>
          <p:cNvPr id="49"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7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Click to edit the outline text format</a:t>
            </a:r>
            <a:endParaRPr b="0" lang="en-US" sz="3200" strike="noStrike" u="none">
              <a:solidFill>
                <a:srgbClr val="ffffcc"/>
              </a:solidFill>
              <a:effectLst/>
              <a:uFillTx/>
              <a:latin typeface="Times New Roman"/>
            </a:endParaRPr>
          </a:p>
          <a:p>
            <a:pPr lvl="1" marL="457200" indent="0" algn="ctr">
              <a:spcBef>
                <a:spcPts val="7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cc"/>
                </a:solidFill>
                <a:effectLst/>
                <a:uFillTx/>
                <a:latin typeface="Times New Roman"/>
              </a:rPr>
              <a:t>Second Outline Level</a:t>
            </a:r>
            <a:endParaRPr b="0" lang="en-US" sz="2800" strike="noStrike" u="none">
              <a:solidFill>
                <a:srgbClr val="ffffcc"/>
              </a:solidFill>
              <a:effectLst/>
              <a:uFillTx/>
              <a:latin typeface="Times New Roman"/>
            </a:endParaRPr>
          </a:p>
          <a:p>
            <a:pPr lvl="2" marL="914400" algn="ctr">
              <a:spcBef>
                <a:spcPts val="601"/>
              </a:spcBef>
              <a:buClr>
                <a:srgbClr val="ffcc66"/>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Third Outline Level</a:t>
            </a:r>
            <a:endParaRPr b="0" lang="en-US" sz="2400" strike="noStrike" u="none">
              <a:solidFill>
                <a:srgbClr val="ffffcc"/>
              </a:solidFill>
              <a:effectLst/>
              <a:uFillTx/>
              <a:latin typeface="Times New Roman"/>
            </a:endParaRPr>
          </a:p>
          <a:p>
            <a:pPr lvl="3" marL="1371600" algn="ctr">
              <a:spcBef>
                <a:spcPts val="499"/>
              </a:spcBef>
              <a:buClr>
                <a:srgbClr val="ffcc66"/>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cc"/>
                </a:solidFill>
                <a:effectLst/>
                <a:uFillTx/>
                <a:latin typeface="Times New Roman"/>
              </a:rPr>
              <a:t>Fourth Outline Level</a:t>
            </a:r>
            <a:endParaRPr b="0" lang="en-US" sz="2000" strike="noStrike" u="none">
              <a:solidFill>
                <a:srgbClr val="ffffcc"/>
              </a:solidFill>
              <a:effectLst/>
              <a:uFillTx/>
              <a:latin typeface="Times New Roman"/>
            </a:endParaRPr>
          </a:p>
          <a:p>
            <a:pPr lvl="4" marL="1828800" algn="ctr">
              <a:spcBef>
                <a:spcPts val="499"/>
              </a:spcBef>
              <a:buClr>
                <a:srgbClr val="ffcc66"/>
              </a:buClr>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cc"/>
                </a:solidFill>
                <a:effectLst/>
                <a:uFillTx/>
                <a:latin typeface="Times New Roman"/>
              </a:rPr>
              <a:t>Fifth Outline Level</a:t>
            </a:r>
            <a:endParaRPr b="0" lang="en-US" sz="2000" strike="noStrike" u="none">
              <a:solidFill>
                <a:srgbClr val="ffffcc"/>
              </a:solidFill>
              <a:effectLst/>
              <a:uFillTx/>
              <a:latin typeface="Times New Roman"/>
            </a:endParaRPr>
          </a:p>
          <a:p>
            <a:pPr lvl="5" marL="1828800">
              <a:spcBef>
                <a:spcPts val="499"/>
              </a:spcBef>
              <a:buClr>
                <a:srgbClr val="ffff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cc"/>
                </a:solidFill>
                <a:effectLst/>
                <a:uFillTx/>
                <a:latin typeface="Times New Roman"/>
              </a:rPr>
              <a:t>Sixth Outline Level</a:t>
            </a:r>
            <a:endParaRPr b="0" lang="en-US" sz="2000" strike="noStrike" u="none">
              <a:solidFill>
                <a:srgbClr val="ffffcc"/>
              </a:solidFill>
              <a:effectLst/>
              <a:uFillTx/>
              <a:latin typeface="Times New Roman"/>
            </a:endParaRPr>
          </a:p>
          <a:p>
            <a:pPr lvl="6" marL="1828800">
              <a:spcBef>
                <a:spcPts val="499"/>
              </a:spcBef>
              <a:buClr>
                <a:srgbClr val="ffff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cc"/>
                </a:solidFill>
                <a:effectLst/>
                <a:uFillTx/>
                <a:latin typeface="Times New Roman"/>
              </a:rPr>
              <a:t>Seventh Outline Level</a:t>
            </a:r>
            <a:endParaRPr b="0" lang="en-US" sz="2000" strike="noStrike" u="none">
              <a:solidFill>
                <a:srgbClr val="ffffcc"/>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5.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3.xml"/>
</Relationships>
</file>

<file path=ppt/slides/_rels/slide16.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4.xml"/>
</Relationships>
</file>

<file path=ppt/slides/_rels/slide17.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4.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7.png"/><Relationship Id="rId3" Type="http://schemas.openxmlformats.org/officeDocument/2006/relationships/slideLayout" Target="../slideLayouts/slideLayout4.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8.xml.rels><?xml version="1.0" encoding="UTF-8"?>
<Relationships xmlns="http://schemas.openxmlformats.org/package/2006/relationships"><Relationship Id="rId1" Type="http://schemas.openxmlformats.org/officeDocument/2006/relationships/image" Target="../media/image8.jpeg"/><Relationship Id="rId2" Type="http://schemas.openxmlformats.org/officeDocument/2006/relationships/slideLayout" Target="../slideLayouts/slideLayout2.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wmf"/><Relationship Id="rId3" Type="http://schemas.openxmlformats.org/officeDocument/2006/relationships/slideLayout" Target="../slideLayouts/slideLayout5.xml"/>
</Relationships>
</file>

<file path=ppt/slides/_rels/slide30.xml.rels><?xml version="1.0" encoding="UTF-8"?>
<Relationships xmlns="http://schemas.openxmlformats.org/package/2006/relationships"><Relationship Id="rId1" Type="http://schemas.openxmlformats.org/officeDocument/2006/relationships/hyperlink" Target="http://www.ets.enron.com/" TargetMode="External"/><Relationship Id="rId2" Type="http://schemas.openxmlformats.org/officeDocument/2006/relationships/hyperlink" Target="mailto:ets@enron.com" TargetMode="External"/><Relationship Id="rId3" Type="http://schemas.openxmlformats.org/officeDocument/2006/relationships/hyperlink" Target="mailto:ets@enron.com" TargetMode="External"/><Relationship Id="rId4" Type="http://schemas.openxmlformats.org/officeDocument/2006/relationships/slideLayout" Target="../slideLayouts/slideLayout6.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image" Target="../media/image3.wmf"/><Relationship Id="rId3" Type="http://schemas.openxmlformats.org/officeDocument/2006/relationships/slideLayout" Target="../slideLayouts/slideLayout4.xml"/><Relationship Id="rId4"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8.xml.rels><?xml version="1.0" encoding="UTF-8"?>
<Relationships xmlns="http://schemas.openxmlformats.org/package/2006/relationships"><Relationship Id="rId1" Type="http://schemas.openxmlformats.org/officeDocument/2006/relationships/package" Target="../embeddings/oleObject1.pptx"/><Relationship Id="rId2" Type="http://schemas.openxmlformats.org/officeDocument/2006/relationships/image" Target="../media/image4.wmf"/><Relationship Id="rId3"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7" name="PlaceHolder 1"/>
          <p:cNvSpPr>
            <a:spLocks noGrp="1"/>
          </p:cNvSpPr>
          <p:nvPr>
            <p:ph type="title"/>
          </p:nvPr>
        </p:nvSpPr>
        <p:spPr>
          <a:xfrm>
            <a:off x="685800" y="914040"/>
            <a:ext cx="7772400" cy="1143000"/>
          </a:xfrm>
          <a:prstGeom prst="rect">
            <a:avLst/>
          </a:prstGeom>
          <a:noFill/>
          <a:ln w="0">
            <a:noFill/>
          </a:ln>
        </p:spPr>
        <p:txBody>
          <a:bodyPr lIns="92160" rIns="92160" tIns="46080" bIns="460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400" strike="noStrike" u="none">
                <a:solidFill>
                  <a:srgbClr val="ffcc66"/>
                </a:solidFill>
                <a:effectLst/>
                <a:uFillTx/>
                <a:latin typeface="Times New Roman"/>
              </a:rPr>
              <a:t>Transwestern Pipeline Company</a:t>
            </a:r>
            <a:endParaRPr b="0" i="1" lang="en-US" sz="4400" strike="noStrike" u="none">
              <a:solidFill>
                <a:srgbClr val="ffcc66"/>
              </a:solidFill>
              <a:effectLst/>
              <a:uFillTx/>
              <a:latin typeface="Times New Roman"/>
            </a:endParaRPr>
          </a:p>
        </p:txBody>
      </p:sp>
      <p:sp>
        <p:nvSpPr>
          <p:cNvPr id="58" name="PlaceHolder 2"/>
          <p:cNvSpPr>
            <a:spLocks noGrp="1"/>
          </p:cNvSpPr>
          <p:nvPr>
            <p:ph type="subTitle"/>
          </p:nvPr>
        </p:nvSpPr>
        <p:spPr>
          <a:xfrm>
            <a:off x="1371600" y="3733920"/>
            <a:ext cx="6400800" cy="1752480"/>
          </a:xfrm>
          <a:prstGeom prst="rect">
            <a:avLst/>
          </a:prstGeom>
          <a:noFill/>
          <a:ln w="0">
            <a:noFill/>
          </a:ln>
        </p:spPr>
        <p:txBody>
          <a:bodyPr lIns="92160" rIns="92160" tIns="46080" bIns="4608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ffffcc"/>
                </a:solidFill>
                <a:effectLst/>
                <a:uFillTx/>
                <a:latin typeface="Times New Roman"/>
              </a:rPr>
              <a:t>Customer Meeting</a:t>
            </a:r>
            <a:endParaRPr b="0" lang="en-US" sz="3200" strike="noStrike" u="none">
              <a:solidFill>
                <a:srgbClr val="ffffcc"/>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ffffcc"/>
                </a:solidFill>
                <a:effectLst/>
                <a:uFillTx/>
                <a:latin typeface="Times New Roman"/>
              </a:rPr>
              <a:t>Vail, Colorado</a:t>
            </a:r>
            <a:endParaRPr b="0" lang="en-US" sz="3200" strike="noStrike" u="none">
              <a:solidFill>
                <a:srgbClr val="ffffcc"/>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ffffcc"/>
                </a:solidFill>
                <a:effectLst/>
                <a:uFillTx/>
                <a:latin typeface="Times New Roman"/>
              </a:rPr>
              <a:t>October 19, 2000</a:t>
            </a:r>
            <a:endParaRPr b="0" lang="en-US" sz="3200" strike="noStrike" u="none">
              <a:solidFill>
                <a:srgbClr val="ffffcc"/>
              </a:solidFill>
              <a:effectLst/>
              <a:uFillTx/>
              <a:latin typeface="Times New Roman"/>
            </a:endParaRPr>
          </a:p>
        </p:txBody>
      </p:sp>
      <p:sp>
        <p:nvSpPr>
          <p:cNvPr id="4" name="PlaceHolder 3"/>
          <p:cNvSpPr>
            <a:spLocks noGrp="1"/>
          </p:cNvSpPr>
          <p:nvPr>
            <p:ph type="sldNum" idx="3"/>
          </p:nvPr>
        </p:nvSpPr>
        <p:spPr/>
        <p:txBody>
          <a:bodyPr/>
          <a:p>
            <a:fld id="{B8933F9F-3AEC-45D4-A647-E5E4CD1AF06C}"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25"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ffcc66"/>
                </a:solidFill>
                <a:effectLst/>
                <a:uFillTx/>
                <a:latin typeface="Times New Roman"/>
              </a:rPr>
              <a:t>Park-N-Ride - How does it work?</a:t>
            </a:r>
            <a:endParaRPr b="0" i="1" lang="en-US" sz="3600" strike="noStrike" u="none">
              <a:solidFill>
                <a:srgbClr val="ffcc66"/>
              </a:solidFill>
              <a:effectLst/>
              <a:uFillTx/>
              <a:latin typeface="Times New Roman"/>
            </a:endParaRPr>
          </a:p>
        </p:txBody>
      </p:sp>
      <p:sp>
        <p:nvSpPr>
          <p:cNvPr id="126" name="PlaceHolder 2"/>
          <p:cNvSpPr>
            <a:spLocks noGrp="1"/>
          </p:cNvSpPr>
          <p:nvPr>
            <p:ph/>
          </p:nvPr>
        </p:nvSpPr>
        <p:spPr>
          <a:xfrm>
            <a:off x="685800" y="2286000"/>
            <a:ext cx="7772400" cy="4114800"/>
          </a:xfrm>
          <a:prstGeom prst="rect">
            <a:avLst/>
          </a:prstGeom>
          <a:noFill/>
          <a:ln w="0">
            <a:noFill/>
          </a:ln>
        </p:spPr>
        <p:txBody>
          <a:bodyPr lIns="92160" rIns="92160" tIns="46080" bIns="46080" anchor="t">
            <a:normAutofit/>
          </a:bodyPr>
          <a:p>
            <a:pPr marL="343080" indent="-343080">
              <a:spcBef>
                <a:spcPts val="751"/>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ffffcc"/>
                </a:solidFill>
                <a:effectLst/>
                <a:uFillTx/>
                <a:latin typeface="Times New Roman"/>
              </a:rPr>
              <a:t>Transwestern first looks to pipeline system for capacity</a:t>
            </a:r>
            <a:endParaRPr b="0" lang="en-US" sz="3000" strike="noStrike" u="none">
              <a:solidFill>
                <a:srgbClr val="ffffcc"/>
              </a:solidFill>
              <a:effectLst/>
              <a:uFillTx/>
              <a:latin typeface="Times New Roman"/>
            </a:endParaRPr>
          </a:p>
          <a:p>
            <a:pPr marL="343080" indent="-34308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TW contracts independently with third party to provide enhanced service</a:t>
            </a:r>
            <a:endParaRPr b="0" lang="en-US" sz="3200" strike="noStrike" u="none">
              <a:solidFill>
                <a:srgbClr val="ffffcc"/>
              </a:solidFill>
              <a:effectLst/>
              <a:uFillTx/>
              <a:latin typeface="Times New Roman"/>
            </a:endParaRPr>
          </a:p>
          <a:p>
            <a:pPr marL="343080" indent="-343080">
              <a:spcBef>
                <a:spcPts val="751"/>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000" strike="noStrike" u="none">
                <a:solidFill>
                  <a:srgbClr val="ffffcc"/>
                </a:solidFill>
                <a:effectLst/>
                <a:uFillTx/>
                <a:latin typeface="Times New Roman"/>
              </a:rPr>
              <a:t>Systematic allocation by price</a:t>
            </a:r>
            <a:endParaRPr b="0" lang="en-US" sz="3000" strike="noStrike" u="none">
              <a:solidFill>
                <a:srgbClr val="ffffcc"/>
              </a:solidFill>
              <a:effectLst/>
              <a:uFillTx/>
              <a:latin typeface="Times New Roman"/>
            </a:endParaRPr>
          </a:p>
          <a:p>
            <a:pPr marL="343080" indent="0">
              <a:spcBef>
                <a:spcPts val="7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ffffcc"/>
              </a:solidFill>
              <a:effectLst/>
              <a:uFillTx/>
              <a:latin typeface="Times New Roman"/>
            </a:endParaRPr>
          </a:p>
        </p:txBody>
      </p:sp>
      <p:sp>
        <p:nvSpPr>
          <p:cNvPr id="4" name="PlaceHolder 3"/>
          <p:cNvSpPr>
            <a:spLocks noGrp="1"/>
          </p:cNvSpPr>
          <p:nvPr>
            <p:ph type="sldNum" idx="3"/>
          </p:nvPr>
        </p:nvSpPr>
        <p:spPr/>
        <p:txBody>
          <a:bodyPr/>
          <a:p>
            <a:fld id="{D3B5974F-3E26-4C29-A3D5-BD3AE6C366CD}"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27"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ffcc66"/>
                </a:solidFill>
                <a:effectLst/>
                <a:uFillTx/>
                <a:latin typeface="Times New Roman"/>
              </a:rPr>
              <a:t>Limited Firm Transport Service - </a:t>
            </a:r>
            <a:br>
              <a:rPr sz="3600"/>
            </a:br>
            <a:r>
              <a:rPr b="0" i="1" lang="en-US" sz="3600" strike="noStrike" u="none">
                <a:solidFill>
                  <a:srgbClr val="ffcc66"/>
                </a:solidFill>
                <a:effectLst/>
                <a:uFillTx/>
                <a:latin typeface="Times New Roman"/>
              </a:rPr>
              <a:t>How does it work?</a:t>
            </a:r>
            <a:endParaRPr b="0" i="1" lang="en-US" sz="3600" strike="noStrike" u="none">
              <a:solidFill>
                <a:srgbClr val="ffcc66"/>
              </a:solidFill>
              <a:effectLst/>
              <a:uFillTx/>
              <a:latin typeface="Times New Roman"/>
            </a:endParaRPr>
          </a:p>
        </p:txBody>
      </p:sp>
      <p:sp>
        <p:nvSpPr>
          <p:cNvPr id="128" name="PlaceHolder 2"/>
          <p:cNvSpPr>
            <a:spLocks noGrp="1"/>
          </p:cNvSpPr>
          <p:nvPr>
            <p:ph/>
          </p:nvPr>
        </p:nvSpPr>
        <p:spPr>
          <a:xfrm>
            <a:off x="685800" y="2057400"/>
            <a:ext cx="7772400" cy="4114800"/>
          </a:xfrm>
          <a:prstGeom prst="rect">
            <a:avLst/>
          </a:prstGeom>
          <a:noFill/>
          <a:ln w="0">
            <a:noFill/>
          </a:ln>
        </p:spPr>
        <p:txBody>
          <a:bodyPr lIns="92160" rIns="92160" tIns="46080" bIns="46080" anchor="t">
            <a:normAutofit/>
          </a:bodyPr>
          <a:p>
            <a:pPr marL="343080" indent="-34308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TW posts capacity available</a:t>
            </a:r>
            <a:endParaRPr b="0" lang="en-US" sz="3200" strike="noStrike" u="none">
              <a:solidFill>
                <a:srgbClr val="ffffcc"/>
              </a:solidFill>
              <a:effectLst/>
              <a:uFillTx/>
              <a:latin typeface="Times New Roman"/>
            </a:endParaRPr>
          </a:p>
          <a:p>
            <a:pPr marL="343080" indent="-34308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Parties agree to number of “limited days”</a:t>
            </a:r>
            <a:endParaRPr b="0" lang="en-US" sz="3200" strike="noStrike" u="none">
              <a:solidFill>
                <a:srgbClr val="ffffcc"/>
              </a:solidFill>
              <a:effectLst/>
              <a:uFillTx/>
              <a:latin typeface="Times New Roman"/>
            </a:endParaRPr>
          </a:p>
          <a:p>
            <a:pPr marL="343080" indent="-34308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General tariff provisions apply</a:t>
            </a:r>
            <a:endParaRPr b="0" lang="en-US" sz="3200" strike="noStrike" u="none">
              <a:solidFill>
                <a:srgbClr val="ffffcc"/>
              </a:solidFill>
              <a:effectLst/>
              <a:uFillTx/>
              <a:latin typeface="Times New Roman"/>
            </a:endParaRPr>
          </a:p>
          <a:p>
            <a:pPr marL="343080" indent="-34308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Demand charge assessed only when service is available</a:t>
            </a:r>
            <a:endParaRPr b="0" lang="en-US" sz="3200" strike="noStrike" u="none">
              <a:solidFill>
                <a:srgbClr val="ffffcc"/>
              </a:solidFill>
              <a:effectLst/>
              <a:uFillTx/>
              <a:latin typeface="Times New Roman"/>
            </a:endParaRPr>
          </a:p>
        </p:txBody>
      </p:sp>
      <p:sp>
        <p:nvSpPr>
          <p:cNvPr id="4" name="PlaceHolder 3"/>
          <p:cNvSpPr>
            <a:spLocks noGrp="1"/>
          </p:cNvSpPr>
          <p:nvPr>
            <p:ph type="sldNum" idx="3"/>
          </p:nvPr>
        </p:nvSpPr>
        <p:spPr/>
        <p:txBody>
          <a:bodyPr/>
          <a:p>
            <a:fld id="{E1FEE54C-F91E-4068-A7C5-0C94770FAAE9}"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29"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ffcc66"/>
                </a:solidFill>
                <a:effectLst/>
                <a:uFillTx/>
                <a:latin typeface="Times New Roman"/>
              </a:rPr>
              <a:t>Enhanced Firm Backhaul - </a:t>
            </a:r>
            <a:br>
              <a:rPr sz="3600"/>
            </a:br>
            <a:r>
              <a:rPr b="0" i="1" lang="en-US" sz="3600" strike="noStrike" u="none">
                <a:solidFill>
                  <a:srgbClr val="ffcc66"/>
                </a:solidFill>
                <a:effectLst/>
                <a:uFillTx/>
                <a:latin typeface="Times New Roman"/>
              </a:rPr>
              <a:t>How does it work?</a:t>
            </a:r>
            <a:endParaRPr b="0" i="1" lang="en-US" sz="3600" strike="noStrike" u="none">
              <a:solidFill>
                <a:srgbClr val="ffcc66"/>
              </a:solidFill>
              <a:effectLst/>
              <a:uFillTx/>
              <a:latin typeface="Times New Roman"/>
            </a:endParaRPr>
          </a:p>
        </p:txBody>
      </p:sp>
      <p:sp>
        <p:nvSpPr>
          <p:cNvPr id="130" name="PlaceHolder 2"/>
          <p:cNvSpPr>
            <a:spLocks noGrp="1"/>
          </p:cNvSpPr>
          <p:nvPr>
            <p:ph/>
          </p:nvPr>
        </p:nvSpPr>
        <p:spPr>
          <a:xfrm>
            <a:off x="685800" y="2057400"/>
            <a:ext cx="7772400" cy="4114800"/>
          </a:xfrm>
          <a:prstGeom prst="rect">
            <a:avLst/>
          </a:prstGeom>
          <a:noFill/>
          <a:ln w="0">
            <a:noFill/>
          </a:ln>
        </p:spPr>
        <p:txBody>
          <a:bodyPr lIns="92160" rIns="92160" tIns="46080" bIns="46080" anchor="t">
            <a:normAutofit fontScale="92500" lnSpcReduction="9999"/>
          </a:bodyPr>
          <a:p>
            <a:pPr marL="343080" indent="-34308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Transportation contracted for in opposite direction of physical flow</a:t>
            </a:r>
            <a:endParaRPr b="0" lang="en-US" sz="3200" strike="noStrike" u="none">
              <a:solidFill>
                <a:srgbClr val="ffffcc"/>
              </a:solidFill>
              <a:effectLst/>
              <a:uFillTx/>
              <a:latin typeface="Times New Roman"/>
            </a:endParaRPr>
          </a:p>
          <a:p>
            <a:pPr marL="343080" indent="-34308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EFBH-1 service creates virtual forward haul capacity (FTS-3)</a:t>
            </a:r>
            <a:endParaRPr b="0" lang="en-US" sz="3200" strike="noStrike" u="none">
              <a:solidFill>
                <a:srgbClr val="ffffcc"/>
              </a:solidFill>
              <a:effectLst/>
              <a:uFillTx/>
              <a:latin typeface="Times New Roman"/>
            </a:endParaRPr>
          </a:p>
          <a:p>
            <a:pPr marL="343080" indent="-34308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TW can require customer to flow</a:t>
            </a:r>
            <a:endParaRPr b="0" lang="en-US" sz="3200" strike="noStrike" u="none">
              <a:solidFill>
                <a:srgbClr val="ffffcc"/>
              </a:solidFill>
              <a:effectLst/>
              <a:uFillTx/>
              <a:latin typeface="Times New Roman"/>
            </a:endParaRPr>
          </a:p>
          <a:p>
            <a:pPr marL="343080" indent="-34308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FTS-3 shippers utilize capacity created by EFBH service</a:t>
            </a:r>
            <a:endParaRPr b="0" lang="en-US" sz="3200" strike="noStrike" u="none">
              <a:solidFill>
                <a:srgbClr val="ffffcc"/>
              </a:solidFill>
              <a:effectLst/>
              <a:uFillTx/>
              <a:latin typeface="Times New Roman"/>
            </a:endParaRPr>
          </a:p>
          <a:p>
            <a:pPr marL="343080" indent="-34308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FTS-3 subject to interruption</a:t>
            </a:r>
            <a:endParaRPr b="0" lang="en-US" sz="3200" strike="noStrike" u="none">
              <a:solidFill>
                <a:srgbClr val="ffffcc"/>
              </a:solidFill>
              <a:effectLst/>
              <a:uFillTx/>
              <a:latin typeface="Times New Roman"/>
            </a:endParaRPr>
          </a:p>
        </p:txBody>
      </p:sp>
      <p:sp>
        <p:nvSpPr>
          <p:cNvPr id="4" name="PlaceHolder 3"/>
          <p:cNvSpPr>
            <a:spLocks noGrp="1"/>
          </p:cNvSpPr>
          <p:nvPr>
            <p:ph type="sldNum" idx="3"/>
          </p:nvPr>
        </p:nvSpPr>
        <p:spPr/>
        <p:txBody>
          <a:bodyPr/>
          <a:p>
            <a:fld id="{C8256C95-E2D5-4E67-A939-BE45A50D41B6}"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31" name="PlaceHolder 1"/>
          <p:cNvSpPr>
            <a:spLocks noGrp="1"/>
          </p:cNvSpPr>
          <p:nvPr>
            <p:ph type="title"/>
          </p:nvPr>
        </p:nvSpPr>
        <p:spPr>
          <a:xfrm>
            <a:off x="685800" y="1066320"/>
            <a:ext cx="7772400" cy="1143000"/>
          </a:xfrm>
          <a:prstGeom prst="rect">
            <a:avLst/>
          </a:prstGeom>
          <a:noFill/>
          <a:ln w="0">
            <a:noFill/>
          </a:ln>
        </p:spPr>
        <p:txBody>
          <a:bodyPr lIns="92160" rIns="92160" tIns="46080" bIns="460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Transwestern Pipeline Company</a:t>
            </a:r>
            <a:endParaRPr b="0" i="1" lang="en-US" sz="4400" strike="noStrike" u="none">
              <a:solidFill>
                <a:srgbClr val="ffcc66"/>
              </a:solidFill>
              <a:effectLst/>
              <a:uFillTx/>
              <a:latin typeface="Times New Roman"/>
            </a:endParaRPr>
          </a:p>
        </p:txBody>
      </p:sp>
      <p:sp>
        <p:nvSpPr>
          <p:cNvPr id="132" name="PlaceHolder 2"/>
          <p:cNvSpPr>
            <a:spLocks noGrp="1"/>
          </p:cNvSpPr>
          <p:nvPr>
            <p:ph type="subTitle"/>
          </p:nvPr>
        </p:nvSpPr>
        <p:spPr>
          <a:xfrm>
            <a:off x="1371600" y="3733920"/>
            <a:ext cx="6400800" cy="1752480"/>
          </a:xfrm>
          <a:prstGeom prst="rect">
            <a:avLst/>
          </a:prstGeom>
          <a:noFill/>
          <a:ln w="0">
            <a:noFill/>
          </a:ln>
        </p:spPr>
        <p:txBody>
          <a:bodyPr lIns="92160" rIns="92160" tIns="46080" bIns="46080" anchor="t">
            <a:noAutofit/>
          </a:bodyPr>
          <a:p>
            <a:pPr indent="0" algn="ctr">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ffcc"/>
                </a:solidFill>
                <a:effectLst/>
                <a:uFillTx/>
                <a:latin typeface="Times New Roman"/>
              </a:rPr>
              <a:t>New Services in Development</a:t>
            </a:r>
            <a:endParaRPr b="0" lang="en-US" sz="3600" strike="noStrike" u="none">
              <a:solidFill>
                <a:srgbClr val="ffffcc"/>
              </a:solidFill>
              <a:effectLst/>
              <a:uFillTx/>
              <a:latin typeface="Times New Roman"/>
            </a:endParaRPr>
          </a:p>
        </p:txBody>
      </p:sp>
      <p:sp>
        <p:nvSpPr>
          <p:cNvPr id="4" name="PlaceHolder 3"/>
          <p:cNvSpPr>
            <a:spLocks noGrp="1"/>
          </p:cNvSpPr>
          <p:nvPr>
            <p:ph type="sldNum" idx="3"/>
          </p:nvPr>
        </p:nvSpPr>
        <p:spPr/>
        <p:txBody>
          <a:bodyPr/>
          <a:p>
            <a:fld id="{086E6270-BAAF-40CD-B004-E125861EC3E0}"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33"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Transportation Options</a:t>
            </a:r>
            <a:endParaRPr b="0" i="1" lang="en-US" sz="4400" strike="noStrike" u="none">
              <a:solidFill>
                <a:srgbClr val="ffcc66"/>
              </a:solidFill>
              <a:effectLst/>
              <a:uFillTx/>
              <a:latin typeface="Times New Roman"/>
            </a:endParaRPr>
          </a:p>
        </p:txBody>
      </p:sp>
      <p:sp>
        <p:nvSpPr>
          <p:cNvPr id="134" name="PlaceHolder 2"/>
          <p:cNvSpPr>
            <a:spLocks noGrp="1"/>
          </p:cNvSpPr>
          <p:nvPr>
            <p:ph/>
          </p:nvPr>
        </p:nvSpPr>
        <p:spPr>
          <a:xfrm>
            <a:off x="685800" y="2057400"/>
            <a:ext cx="7772400" cy="4114800"/>
          </a:xfrm>
          <a:prstGeom prst="rect">
            <a:avLst/>
          </a:prstGeom>
          <a:noFill/>
          <a:ln w="0">
            <a:noFill/>
          </a:ln>
        </p:spPr>
        <p:txBody>
          <a:bodyPr lIns="92160" rIns="92160" tIns="46080" bIns="46080" anchor="t">
            <a:normAutofit/>
          </a:bodyPr>
          <a:p>
            <a:pPr marL="343080" indent="-34308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Transport Put / Call options for customers and Transwestern</a:t>
            </a:r>
            <a:endParaRPr b="0" lang="en-US" sz="3200" strike="noStrike" u="none">
              <a:solidFill>
                <a:srgbClr val="ffffcc"/>
              </a:solidFill>
              <a:effectLst/>
              <a:uFillTx/>
              <a:latin typeface="Times New Roman"/>
            </a:endParaRPr>
          </a:p>
          <a:p>
            <a:pPr marL="343080" indent="-34308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FERC filing made 10/16/00</a:t>
            </a:r>
            <a:endParaRPr b="0" lang="en-US" sz="3200" strike="noStrike" u="none">
              <a:solidFill>
                <a:srgbClr val="ffffcc"/>
              </a:solidFill>
              <a:effectLst/>
              <a:uFillTx/>
              <a:latin typeface="Times New Roman"/>
            </a:endParaRPr>
          </a:p>
          <a:p>
            <a:pPr marL="343080" indent="-34308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Structured as a physical transportation product</a:t>
            </a:r>
            <a:endParaRPr b="0" lang="en-US" sz="3200" strike="noStrike" u="none">
              <a:solidFill>
                <a:srgbClr val="ffffcc"/>
              </a:solidFill>
              <a:effectLst/>
              <a:uFillTx/>
              <a:latin typeface="Times New Roman"/>
            </a:endParaRPr>
          </a:p>
        </p:txBody>
      </p:sp>
      <p:sp>
        <p:nvSpPr>
          <p:cNvPr id="4" name="PlaceHolder 3"/>
          <p:cNvSpPr>
            <a:spLocks noGrp="1"/>
          </p:cNvSpPr>
          <p:nvPr>
            <p:ph type="sldNum" idx="3"/>
          </p:nvPr>
        </p:nvSpPr>
        <p:spPr/>
        <p:txBody>
          <a:bodyPr/>
          <a:p>
            <a:fld id="{103B204D-39B7-4996-B96D-E355208E42FA}"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pic>
        <p:nvPicPr>
          <p:cNvPr id="135" name="" descr=""/>
          <p:cNvPicPr/>
          <p:nvPr/>
        </p:nvPicPr>
        <p:blipFill>
          <a:blip r:embed="rId1"/>
          <a:stretch/>
        </p:blipFill>
        <p:spPr>
          <a:xfrm>
            <a:off x="0" y="0"/>
            <a:ext cx="9144000" cy="6858000"/>
          </a:xfrm>
          <a:prstGeom prst="rect">
            <a:avLst/>
          </a:prstGeom>
          <a:noFill/>
          <a:ln w="0">
            <a:noFill/>
          </a:ln>
        </p:spPr>
      </p:pic>
      <p:sp>
        <p:nvSpPr>
          <p:cNvPr id="136" name=""/>
          <p:cNvSpPr/>
          <p:nvPr/>
        </p:nvSpPr>
        <p:spPr>
          <a:xfrm>
            <a:off x="0" y="3886200"/>
            <a:ext cx="9144000" cy="223992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66"/>
                </a:solidFill>
                <a:effectLst/>
                <a:uFillTx/>
                <a:latin typeface="Times New Roman"/>
              </a:rPr>
              <a:t>Julia White, V.P.</a:t>
            </a:r>
            <a:endParaRPr b="0" lang="en-US" sz="4000" strike="noStrike" u="none">
              <a:solidFill>
                <a:srgbClr val="ffffcc"/>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ffff66"/>
                </a:solidFill>
                <a:effectLst/>
                <a:uFillTx/>
                <a:latin typeface="Times New Roman"/>
              </a:rPr>
              <a:t>Market Services</a:t>
            </a:r>
            <a:endParaRPr b="0" lang="en-US" sz="4000" strike="noStrike" u="none">
              <a:solidFill>
                <a:srgbClr val="ffffcc"/>
              </a:solidFill>
              <a:effectLst/>
              <a:uFillTx/>
              <a:latin typeface="Times New Roman"/>
            </a:endParaRPr>
          </a:p>
          <a:p>
            <a:pPr>
              <a:spcBef>
                <a:spcPts val="2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0" strike="noStrike" u="none">
              <a:solidFill>
                <a:srgbClr val="ffffcc"/>
              </a:solidFill>
              <a:effectLst/>
              <a:uFillTx/>
              <a:latin typeface="Times New Roman"/>
            </a:endParaRPr>
          </a:p>
        </p:txBody>
      </p:sp>
      <p:sp>
        <p:nvSpPr>
          <p:cNvPr id="137" name=""/>
          <p:cNvSpPr/>
          <p:nvPr/>
        </p:nvSpPr>
        <p:spPr>
          <a:xfrm>
            <a:off x="0" y="838080"/>
            <a:ext cx="9144000" cy="764280"/>
          </a:xfrm>
          <a:prstGeom prst="rect">
            <a:avLst/>
          </a:prstGeom>
          <a:noFill/>
          <a:ln w="0">
            <a:noFill/>
          </a:ln>
        </p:spPr>
        <p:style>
          <a:lnRef idx="0"/>
          <a:fillRef idx="0"/>
          <a:effectRef idx="0"/>
          <a:fontRef idx="minor"/>
        </p:style>
        <p:txBody>
          <a:bodyPr lIns="90000" rIns="90000" tIns="46800" bIns="46800" anchor="t">
            <a:spAutoFit/>
          </a:bodyPr>
          <a:p>
            <a:pPr algn="ctr">
              <a:spcBef>
                <a:spcPts val="27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400" strike="noStrike" u="none">
                <a:solidFill>
                  <a:srgbClr val="ffff00"/>
                </a:solidFill>
                <a:effectLst/>
                <a:uFillTx/>
                <a:latin typeface="Times New Roman"/>
              </a:rPr>
              <a:t>TRANSWESTERN</a:t>
            </a:r>
            <a:endParaRPr b="0" lang="en-US" sz="4400" strike="noStrike" u="none">
              <a:solidFill>
                <a:srgbClr val="ffffcc"/>
              </a:solidFill>
              <a:effectLst/>
              <a:uFillTx/>
              <a:latin typeface="Times New Roman"/>
            </a:endParaRPr>
          </a:p>
        </p:txBody>
      </p:sp>
      <p:sp>
        <p:nvSpPr>
          <p:cNvPr id="2" name="PlaceHolder 1"/>
          <p:cNvSpPr>
            <a:spLocks noGrp="1"/>
          </p:cNvSpPr>
          <p:nvPr>
            <p:ph type="sldNum" idx="3"/>
          </p:nvPr>
        </p:nvSpPr>
        <p:spPr/>
        <p:txBody>
          <a:bodyPr/>
          <a:p>
            <a:fld id="{133A8452-306D-4BC6-BF82-E999F2CAFD4E}"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38" name="PlaceHolder 1"/>
          <p:cNvSpPr>
            <a:spLocks noGrp="1"/>
          </p:cNvSpPr>
          <p:nvPr>
            <p:ph type="title"/>
          </p:nvPr>
        </p:nvSpPr>
        <p:spPr>
          <a:xfrm>
            <a:off x="1066680" y="1218960"/>
            <a:ext cx="6858000" cy="53316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000" strike="noStrike" u="none">
                <a:solidFill>
                  <a:srgbClr val="ffcc66"/>
                </a:solidFill>
                <a:effectLst/>
                <a:uFillTx/>
                <a:latin typeface="Times New Roman"/>
              </a:rPr>
              <a:t>Market Services</a:t>
            </a:r>
            <a:endParaRPr b="0" i="1" lang="en-US" sz="4000" strike="noStrike" u="none">
              <a:solidFill>
                <a:srgbClr val="ffcc66"/>
              </a:solidFill>
              <a:effectLst/>
              <a:uFillTx/>
              <a:latin typeface="Times New Roman"/>
            </a:endParaRPr>
          </a:p>
        </p:txBody>
      </p:sp>
      <p:grpSp>
        <p:nvGrpSpPr>
          <p:cNvPr id="139" name=""/>
          <p:cNvGrpSpPr/>
          <p:nvPr/>
        </p:nvGrpSpPr>
        <p:grpSpPr>
          <a:xfrm>
            <a:off x="1066680" y="2209680"/>
            <a:ext cx="6400800" cy="3885840"/>
            <a:chOff x="1066680" y="2209680"/>
            <a:chExt cx="6400800" cy="3885840"/>
          </a:xfrm>
        </p:grpSpPr>
        <p:pic>
          <p:nvPicPr>
            <p:cNvPr id="140" name="Star3" descr=""/>
            <p:cNvPicPr/>
            <p:nvPr/>
          </p:nvPicPr>
          <p:blipFill>
            <a:blip r:embed="rId1"/>
            <a:stretch/>
          </p:blipFill>
          <p:spPr>
            <a:xfrm>
              <a:off x="3348720" y="3616920"/>
              <a:ext cx="2415600" cy="2076840"/>
            </a:xfrm>
            <a:prstGeom prst="rect">
              <a:avLst/>
            </a:prstGeom>
            <a:noFill/>
            <a:ln w="0">
              <a:noFill/>
            </a:ln>
          </p:spPr>
        </p:pic>
        <p:sp>
          <p:nvSpPr>
            <p:cNvPr id="141" name=""/>
            <p:cNvSpPr/>
            <p:nvPr/>
          </p:nvSpPr>
          <p:spPr>
            <a:xfrm>
              <a:off x="3894120" y="4490640"/>
              <a:ext cx="136872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cc"/>
                  </a:solidFill>
                  <a:effectLst/>
                  <a:uFillTx/>
                  <a:latin typeface="Tahoma"/>
                </a:rPr>
                <a:t>TW</a:t>
              </a:r>
              <a:endParaRPr b="0" lang="en-US" sz="2000" strike="noStrike" u="none">
                <a:solidFill>
                  <a:srgbClr val="ffffcc"/>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cc"/>
                  </a:solidFill>
                  <a:effectLst/>
                  <a:uFillTx/>
                  <a:latin typeface="Tahoma"/>
                </a:rPr>
                <a:t>Customer</a:t>
              </a:r>
              <a:endParaRPr b="0" lang="en-US" sz="2000" strike="noStrike" u="none">
                <a:solidFill>
                  <a:srgbClr val="ffffcc"/>
                </a:solidFill>
                <a:effectLst/>
                <a:uFillTx/>
                <a:latin typeface="Times New Roman"/>
              </a:endParaRPr>
            </a:p>
          </p:txBody>
        </p:sp>
        <p:sp>
          <p:nvSpPr>
            <p:cNvPr id="142" name=""/>
            <p:cNvSpPr/>
            <p:nvPr/>
          </p:nvSpPr>
          <p:spPr>
            <a:xfrm>
              <a:off x="1144440" y="3432240"/>
              <a:ext cx="1769040" cy="3682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cc"/>
                  </a:solidFill>
                  <a:effectLst/>
                  <a:uFillTx/>
                  <a:latin typeface="Tahoma"/>
                </a:rPr>
                <a:t>Communication</a:t>
              </a:r>
              <a:endParaRPr b="0" lang="en-US" sz="1800" strike="noStrike" u="none">
                <a:solidFill>
                  <a:srgbClr val="ffffcc"/>
                </a:solidFill>
                <a:effectLst/>
                <a:uFillTx/>
                <a:latin typeface="Times New Roman"/>
              </a:endParaRPr>
            </a:p>
          </p:txBody>
        </p:sp>
        <p:sp>
          <p:nvSpPr>
            <p:cNvPr id="143" name=""/>
            <p:cNvSpPr/>
            <p:nvPr/>
          </p:nvSpPr>
          <p:spPr>
            <a:xfrm>
              <a:off x="4140720" y="2545560"/>
              <a:ext cx="675720" cy="398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cc"/>
                  </a:solidFill>
                  <a:effectLst/>
                  <a:uFillTx/>
                  <a:latin typeface="Tahoma"/>
                </a:rPr>
                <a:t>Fast</a:t>
              </a:r>
              <a:endParaRPr b="0" lang="en-US" sz="2000" strike="noStrike" u="none">
                <a:solidFill>
                  <a:srgbClr val="ffffcc"/>
                </a:solidFill>
                <a:effectLst/>
                <a:uFillTx/>
                <a:latin typeface="Times New Roman"/>
              </a:endParaRPr>
            </a:p>
          </p:txBody>
        </p:sp>
        <p:sp>
          <p:nvSpPr>
            <p:cNvPr id="144" name=""/>
            <p:cNvSpPr/>
            <p:nvPr/>
          </p:nvSpPr>
          <p:spPr>
            <a:xfrm>
              <a:off x="6053760" y="3339000"/>
              <a:ext cx="1185120" cy="398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cc"/>
                  </a:solidFill>
                  <a:effectLst/>
                  <a:uFillTx/>
                  <a:latin typeface="Tahoma"/>
                </a:rPr>
                <a:t>Accurate</a:t>
              </a:r>
              <a:endParaRPr b="0" lang="en-US" sz="2000" strike="noStrike" u="none">
                <a:solidFill>
                  <a:srgbClr val="ffffcc"/>
                </a:solidFill>
                <a:effectLst/>
                <a:uFillTx/>
                <a:latin typeface="Times New Roman"/>
              </a:endParaRPr>
            </a:p>
          </p:txBody>
        </p:sp>
        <p:sp>
          <p:nvSpPr>
            <p:cNvPr id="145" name=""/>
            <p:cNvSpPr/>
            <p:nvPr/>
          </p:nvSpPr>
          <p:spPr>
            <a:xfrm>
              <a:off x="5952240" y="5174640"/>
              <a:ext cx="1454040" cy="398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cc"/>
                  </a:solidFill>
                  <a:effectLst/>
                  <a:uFillTx/>
                  <a:latin typeface="Tahoma"/>
                </a:rPr>
                <a:t>Information</a:t>
              </a:r>
              <a:endParaRPr b="0" lang="en-US" sz="2000" strike="noStrike" u="none">
                <a:solidFill>
                  <a:srgbClr val="ffffcc"/>
                </a:solidFill>
                <a:effectLst/>
                <a:uFillTx/>
                <a:latin typeface="Times New Roman"/>
              </a:endParaRPr>
            </a:p>
          </p:txBody>
        </p:sp>
        <p:sp>
          <p:nvSpPr>
            <p:cNvPr id="146" name=""/>
            <p:cNvSpPr/>
            <p:nvPr/>
          </p:nvSpPr>
          <p:spPr>
            <a:xfrm>
              <a:off x="1290600" y="5234040"/>
              <a:ext cx="1355040" cy="398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ffffcc"/>
                  </a:solidFill>
                  <a:effectLst/>
                  <a:uFillTx/>
                  <a:latin typeface="Tahoma"/>
                </a:rPr>
                <a:t>Innovation</a:t>
              </a:r>
              <a:endParaRPr b="0" lang="en-US" sz="2000" strike="noStrike" u="none">
                <a:solidFill>
                  <a:srgbClr val="ffffcc"/>
                </a:solidFill>
                <a:effectLst/>
                <a:uFillTx/>
                <a:latin typeface="Times New Roman"/>
              </a:endParaRPr>
            </a:p>
          </p:txBody>
        </p:sp>
        <p:sp>
          <p:nvSpPr>
            <p:cNvPr id="147" name=""/>
            <p:cNvSpPr/>
            <p:nvPr/>
          </p:nvSpPr>
          <p:spPr>
            <a:xfrm>
              <a:off x="1081080" y="3202200"/>
              <a:ext cx="1773360" cy="1144080"/>
            </a:xfrm>
            <a:prstGeom prst="rect">
              <a:avLst/>
            </a:prstGeom>
            <a:noFill/>
            <a:ln w="9360">
              <a:solidFill>
                <a:srgbClr val="9900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cc"/>
                </a:solidFill>
                <a:effectLst/>
                <a:uFillTx/>
                <a:latin typeface="Times New Roman"/>
              </a:endParaRPr>
            </a:p>
          </p:txBody>
        </p:sp>
        <p:sp>
          <p:nvSpPr>
            <p:cNvPr id="148" name=""/>
            <p:cNvSpPr/>
            <p:nvPr/>
          </p:nvSpPr>
          <p:spPr>
            <a:xfrm>
              <a:off x="3605760" y="2209680"/>
              <a:ext cx="1773360" cy="1143720"/>
            </a:xfrm>
            <a:prstGeom prst="rect">
              <a:avLst/>
            </a:prstGeom>
            <a:noFill/>
            <a:ln w="9360">
              <a:solidFill>
                <a:srgbClr val="9900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cc"/>
                </a:solidFill>
                <a:effectLst/>
                <a:uFillTx/>
                <a:latin typeface="Times New Roman"/>
              </a:endParaRPr>
            </a:p>
          </p:txBody>
        </p:sp>
        <p:sp>
          <p:nvSpPr>
            <p:cNvPr id="149" name=""/>
            <p:cNvSpPr/>
            <p:nvPr/>
          </p:nvSpPr>
          <p:spPr>
            <a:xfrm>
              <a:off x="5668920" y="3137760"/>
              <a:ext cx="1773360" cy="1143720"/>
            </a:xfrm>
            <a:prstGeom prst="rect">
              <a:avLst/>
            </a:prstGeom>
            <a:noFill/>
            <a:ln w="9360">
              <a:solidFill>
                <a:srgbClr val="9900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cc"/>
                </a:solidFill>
                <a:effectLst/>
                <a:uFillTx/>
                <a:latin typeface="Times New Roman"/>
              </a:endParaRPr>
            </a:p>
          </p:txBody>
        </p:sp>
        <p:sp>
          <p:nvSpPr>
            <p:cNvPr id="150" name=""/>
            <p:cNvSpPr/>
            <p:nvPr/>
          </p:nvSpPr>
          <p:spPr>
            <a:xfrm>
              <a:off x="5693760" y="4837320"/>
              <a:ext cx="1773720" cy="1144080"/>
            </a:xfrm>
            <a:prstGeom prst="rect">
              <a:avLst/>
            </a:prstGeom>
            <a:noFill/>
            <a:ln w="9360">
              <a:solidFill>
                <a:srgbClr val="9900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cc"/>
                </a:solidFill>
                <a:effectLst/>
                <a:uFillTx/>
                <a:latin typeface="Times New Roman"/>
              </a:endParaRPr>
            </a:p>
          </p:txBody>
        </p:sp>
        <p:sp>
          <p:nvSpPr>
            <p:cNvPr id="151" name=""/>
            <p:cNvSpPr/>
            <p:nvPr/>
          </p:nvSpPr>
          <p:spPr>
            <a:xfrm>
              <a:off x="1066680" y="4951800"/>
              <a:ext cx="1773360" cy="1143720"/>
            </a:xfrm>
            <a:prstGeom prst="rect">
              <a:avLst/>
            </a:prstGeom>
            <a:noFill/>
            <a:ln w="9360">
              <a:solidFill>
                <a:srgbClr val="9900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cc"/>
                </a:solidFill>
                <a:effectLst/>
                <a:uFillTx/>
                <a:latin typeface="Times New Roman"/>
              </a:endParaRPr>
            </a:p>
          </p:txBody>
        </p:sp>
        <p:sp>
          <p:nvSpPr>
            <p:cNvPr id="152" name=""/>
            <p:cNvSpPr/>
            <p:nvPr/>
          </p:nvSpPr>
          <p:spPr>
            <a:xfrm flipV="1">
              <a:off x="2659320" y="5069520"/>
              <a:ext cx="1599840" cy="835920"/>
            </a:xfrm>
            <a:prstGeom prst="line">
              <a:avLst/>
            </a:prstGeom>
            <a:ln w="57240">
              <a:solidFill>
                <a:srgbClr val="3333cc"/>
              </a:solidFill>
              <a:miter/>
              <a:headEnd len="med" type="triangle" w="med"/>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153" name=""/>
            <p:cNvSpPr/>
            <p:nvPr/>
          </p:nvSpPr>
          <p:spPr>
            <a:xfrm>
              <a:off x="4888080" y="5052600"/>
              <a:ext cx="1089360" cy="737280"/>
            </a:xfrm>
            <a:prstGeom prst="line">
              <a:avLst/>
            </a:prstGeom>
            <a:ln w="57240">
              <a:solidFill>
                <a:srgbClr val="3333cc"/>
              </a:solidFill>
              <a:miter/>
              <a:headEnd len="med" type="triangle" w="med"/>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154" name=""/>
            <p:cNvSpPr/>
            <p:nvPr/>
          </p:nvSpPr>
          <p:spPr>
            <a:xfrm>
              <a:off x="2698920" y="3696840"/>
              <a:ext cx="1104840" cy="793440"/>
            </a:xfrm>
            <a:prstGeom prst="line">
              <a:avLst/>
            </a:prstGeom>
            <a:ln w="57240">
              <a:solidFill>
                <a:srgbClr val="3333cc"/>
              </a:solidFill>
              <a:miter/>
              <a:headEnd len="med" type="triangle" w="med"/>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155" name=""/>
            <p:cNvSpPr/>
            <p:nvPr/>
          </p:nvSpPr>
          <p:spPr>
            <a:xfrm flipV="1">
              <a:off x="5064480" y="3552480"/>
              <a:ext cx="932400" cy="991080"/>
            </a:xfrm>
            <a:prstGeom prst="line">
              <a:avLst/>
            </a:prstGeom>
            <a:ln w="57240">
              <a:solidFill>
                <a:srgbClr val="3333cc"/>
              </a:solidFill>
              <a:miter/>
              <a:headEnd len="med" type="triangle" w="med"/>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156" name=""/>
            <p:cNvSpPr/>
            <p:nvPr/>
          </p:nvSpPr>
          <p:spPr>
            <a:xfrm flipV="1">
              <a:off x="4537440" y="3242520"/>
              <a:ext cx="0" cy="686160"/>
            </a:xfrm>
            <a:prstGeom prst="line">
              <a:avLst/>
            </a:prstGeom>
            <a:ln w="57240">
              <a:solidFill>
                <a:srgbClr val="3333cc"/>
              </a:solidFill>
              <a:miter/>
              <a:headEnd len="med" type="triangle" w="med"/>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grpSp>
      <p:sp>
        <p:nvSpPr>
          <p:cNvPr id="3" name="PlaceHolder 2"/>
          <p:cNvSpPr>
            <a:spLocks noGrp="1"/>
          </p:cNvSpPr>
          <p:nvPr>
            <p:ph type="sldNum" idx="3"/>
          </p:nvPr>
        </p:nvSpPr>
        <p:spPr/>
        <p:txBody>
          <a:bodyPr/>
          <a:p>
            <a:fld id="{4219D37F-90BD-43E3-B73E-4D8C559F0D76}"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57" name=""/>
          <p:cNvSpPr/>
          <p:nvPr/>
        </p:nvSpPr>
        <p:spPr>
          <a:xfrm>
            <a:off x="1385640" y="3249720"/>
            <a:ext cx="1231200" cy="947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Tahoma"/>
              </a:rPr>
              <a:t>Electronic</a:t>
            </a:r>
            <a:endParaRPr b="0" lang="en-US" sz="1400" strike="noStrike" u="none">
              <a:solidFill>
                <a:srgbClr val="ffffcc"/>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Tahoma"/>
              </a:rPr>
              <a:t>Business</a:t>
            </a:r>
            <a:endParaRPr b="0" lang="en-US" sz="1400" strike="noStrike" u="none">
              <a:solidFill>
                <a:srgbClr val="ffffcc"/>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Tahoma"/>
              </a:rPr>
              <a:t>Development</a:t>
            </a:r>
            <a:endParaRPr b="0" lang="en-US" sz="1400" strike="noStrike" u="none">
              <a:solidFill>
                <a:srgbClr val="ffffcc"/>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Tahoma"/>
              </a:rPr>
              <a:t>Sheila Nacey</a:t>
            </a:r>
            <a:endParaRPr b="0" lang="en-US" sz="1400" strike="noStrike" u="none">
              <a:solidFill>
                <a:srgbClr val="ffffcc"/>
              </a:solidFill>
              <a:effectLst/>
              <a:uFillTx/>
              <a:latin typeface="Times New Roman"/>
            </a:endParaRPr>
          </a:p>
        </p:txBody>
      </p:sp>
      <p:sp>
        <p:nvSpPr>
          <p:cNvPr id="158" name=""/>
          <p:cNvSpPr/>
          <p:nvPr/>
        </p:nvSpPr>
        <p:spPr>
          <a:xfrm>
            <a:off x="3853440" y="2244600"/>
            <a:ext cx="1419840" cy="947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Tahoma"/>
              </a:rPr>
              <a:t>Scheduling/</a:t>
            </a:r>
            <a:endParaRPr b="0" lang="en-US" sz="1400" strike="noStrike" u="none">
              <a:solidFill>
                <a:srgbClr val="ffffcc"/>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Tahoma"/>
              </a:rPr>
              <a:t>Invoicing</a:t>
            </a:r>
            <a:endParaRPr b="0" lang="en-US" sz="1400" strike="noStrike" u="none">
              <a:solidFill>
                <a:srgbClr val="ffffcc"/>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Tahoma"/>
              </a:rPr>
              <a:t>Lynn Blair</a:t>
            </a:r>
            <a:endParaRPr b="0" lang="en-US" sz="1400" strike="noStrike" u="none">
              <a:solidFill>
                <a:srgbClr val="ffffcc"/>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Tahoma"/>
              </a:rPr>
              <a:t>John Buchanan</a:t>
            </a:r>
            <a:endParaRPr b="0" lang="en-US" sz="1400" strike="noStrike" u="none">
              <a:solidFill>
                <a:srgbClr val="ffffcc"/>
              </a:solidFill>
              <a:effectLst/>
              <a:uFillTx/>
              <a:latin typeface="Times New Roman"/>
            </a:endParaRPr>
          </a:p>
        </p:txBody>
      </p:sp>
      <p:sp>
        <p:nvSpPr>
          <p:cNvPr id="159" name=""/>
          <p:cNvSpPr/>
          <p:nvPr/>
        </p:nvSpPr>
        <p:spPr>
          <a:xfrm>
            <a:off x="6368760" y="3218040"/>
            <a:ext cx="1310400" cy="947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Tahoma"/>
              </a:rPr>
              <a:t>Contract</a:t>
            </a:r>
            <a:endParaRPr b="0" lang="en-US" sz="1400" strike="noStrike" u="none">
              <a:solidFill>
                <a:srgbClr val="ffffcc"/>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Tahoma"/>
              </a:rPr>
              <a:t>Administration</a:t>
            </a:r>
            <a:endParaRPr b="0" lang="en-US" sz="1400" strike="noStrike" u="none">
              <a:solidFill>
                <a:srgbClr val="ffffcc"/>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Tahoma"/>
              </a:rPr>
              <a:t>Rick Dietz</a:t>
            </a:r>
            <a:endParaRPr b="0" lang="en-US" sz="1400" strike="noStrike" u="none">
              <a:solidFill>
                <a:srgbClr val="ffffcc"/>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Tahoma"/>
              </a:rPr>
              <a:t>Linda Trevino</a:t>
            </a:r>
            <a:endParaRPr b="0" lang="en-US" sz="1400" strike="noStrike" u="none">
              <a:solidFill>
                <a:srgbClr val="ffffcc"/>
              </a:solidFill>
              <a:effectLst/>
              <a:uFillTx/>
              <a:latin typeface="Times New Roman"/>
            </a:endParaRPr>
          </a:p>
        </p:txBody>
      </p:sp>
      <p:sp>
        <p:nvSpPr>
          <p:cNvPr id="160" name=""/>
          <p:cNvSpPr/>
          <p:nvPr/>
        </p:nvSpPr>
        <p:spPr>
          <a:xfrm>
            <a:off x="6144480" y="4944960"/>
            <a:ext cx="1647360" cy="94788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Tahoma"/>
              </a:rPr>
              <a:t>Gas Control</a:t>
            </a:r>
            <a:endParaRPr b="0" lang="en-US" sz="1400" strike="noStrike" u="none">
              <a:solidFill>
                <a:srgbClr val="ffffcc"/>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Tahoma"/>
              </a:rPr>
              <a:t>Steve January</a:t>
            </a:r>
            <a:endParaRPr b="0" lang="en-US" sz="1400" strike="noStrike" u="none">
              <a:solidFill>
                <a:srgbClr val="ffffcc"/>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Tahoma"/>
              </a:rPr>
              <a:t>Darrell Schoolcraft</a:t>
            </a:r>
            <a:endParaRPr b="0" lang="en-US" sz="1400" strike="noStrike" u="none">
              <a:solidFill>
                <a:srgbClr val="ffffcc"/>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Tahoma"/>
              </a:rPr>
              <a:t>Gary Spraggins</a:t>
            </a:r>
            <a:endParaRPr b="0" lang="en-US" sz="1400" strike="noStrike" u="none">
              <a:solidFill>
                <a:srgbClr val="ffffcc"/>
              </a:solidFill>
              <a:effectLst/>
              <a:uFillTx/>
              <a:latin typeface="Times New Roman"/>
            </a:endParaRPr>
          </a:p>
        </p:txBody>
      </p:sp>
      <p:sp>
        <p:nvSpPr>
          <p:cNvPr id="161" name=""/>
          <p:cNvSpPr/>
          <p:nvPr/>
        </p:nvSpPr>
        <p:spPr>
          <a:xfrm>
            <a:off x="1204200" y="5248440"/>
            <a:ext cx="1705320" cy="6426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cc"/>
                </a:solidFill>
                <a:effectLst/>
                <a:uFillTx/>
                <a:latin typeface="Tahoma"/>
              </a:rPr>
              <a:t>Strategic Market</a:t>
            </a:r>
            <a:endParaRPr b="0" lang="en-US" sz="1200" strike="noStrike" u="none">
              <a:solidFill>
                <a:srgbClr val="ffffcc"/>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cc"/>
                </a:solidFill>
                <a:effectLst/>
                <a:uFillTx/>
                <a:latin typeface="Tahoma"/>
              </a:rPr>
              <a:t>Services Development</a:t>
            </a:r>
            <a:endParaRPr b="0" lang="en-US" sz="1200" strike="noStrike" u="none">
              <a:solidFill>
                <a:srgbClr val="ffffcc"/>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ffffcc"/>
                </a:solidFill>
                <a:effectLst/>
                <a:uFillTx/>
                <a:latin typeface="Tahoma"/>
              </a:rPr>
              <a:t>Donna Scott</a:t>
            </a:r>
            <a:endParaRPr b="0" lang="en-US" sz="1200" strike="noStrike" u="none">
              <a:solidFill>
                <a:srgbClr val="ffffcc"/>
              </a:solidFill>
              <a:effectLst/>
              <a:uFillTx/>
              <a:latin typeface="Times New Roman"/>
            </a:endParaRPr>
          </a:p>
        </p:txBody>
      </p:sp>
      <p:pic>
        <p:nvPicPr>
          <p:cNvPr id="162" name="Star3" descr=""/>
          <p:cNvPicPr/>
          <p:nvPr/>
        </p:nvPicPr>
        <p:blipFill>
          <a:blip r:embed="rId1"/>
          <a:stretch/>
        </p:blipFill>
        <p:spPr>
          <a:xfrm>
            <a:off x="3319560" y="3635280"/>
            <a:ext cx="2543040" cy="2171880"/>
          </a:xfrm>
          <a:prstGeom prst="rect">
            <a:avLst/>
          </a:prstGeom>
          <a:noFill/>
          <a:ln w="0">
            <a:noFill/>
          </a:ln>
        </p:spPr>
      </p:pic>
      <p:sp>
        <p:nvSpPr>
          <p:cNvPr id="163" name=""/>
          <p:cNvSpPr/>
          <p:nvPr/>
        </p:nvSpPr>
        <p:spPr>
          <a:xfrm>
            <a:off x="3929760" y="4548240"/>
            <a:ext cx="1368720" cy="7038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cc"/>
                </a:solidFill>
                <a:effectLst/>
                <a:uFillTx/>
                <a:latin typeface="Tahoma"/>
              </a:rPr>
              <a:t>TW</a:t>
            </a:r>
            <a:endParaRPr b="0" lang="en-US" sz="2000" strike="noStrike" u="none">
              <a:solidFill>
                <a:srgbClr val="ffffcc"/>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ffffcc"/>
                </a:solidFill>
                <a:effectLst/>
                <a:uFillTx/>
                <a:latin typeface="Tahoma"/>
              </a:rPr>
              <a:t>Customer</a:t>
            </a:r>
            <a:endParaRPr b="0" lang="en-US" sz="2000" strike="noStrike" u="none">
              <a:solidFill>
                <a:srgbClr val="ffffcc"/>
              </a:solidFill>
              <a:effectLst/>
              <a:uFillTx/>
              <a:latin typeface="Times New Roman"/>
            </a:endParaRPr>
          </a:p>
        </p:txBody>
      </p:sp>
      <p:sp>
        <p:nvSpPr>
          <p:cNvPr id="164" name=""/>
          <p:cNvSpPr/>
          <p:nvPr/>
        </p:nvSpPr>
        <p:spPr>
          <a:xfrm>
            <a:off x="1066680" y="3137040"/>
            <a:ext cx="1866960" cy="1197000"/>
          </a:xfrm>
          <a:prstGeom prst="rect">
            <a:avLst/>
          </a:prstGeom>
          <a:noFill/>
          <a:ln w="9360">
            <a:solidFill>
              <a:srgbClr val="9900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cc"/>
              </a:solidFill>
              <a:effectLst/>
              <a:uFillTx/>
              <a:latin typeface="Times New Roman"/>
            </a:endParaRPr>
          </a:p>
        </p:txBody>
      </p:sp>
      <p:sp>
        <p:nvSpPr>
          <p:cNvPr id="165" name=""/>
          <p:cNvSpPr/>
          <p:nvPr/>
        </p:nvSpPr>
        <p:spPr>
          <a:xfrm>
            <a:off x="3570120" y="2133720"/>
            <a:ext cx="1866960" cy="1195200"/>
          </a:xfrm>
          <a:prstGeom prst="rect">
            <a:avLst/>
          </a:prstGeom>
          <a:noFill/>
          <a:ln w="9360">
            <a:solidFill>
              <a:srgbClr val="9900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cc"/>
              </a:solidFill>
              <a:effectLst/>
              <a:uFillTx/>
              <a:latin typeface="Times New Roman"/>
            </a:endParaRPr>
          </a:p>
        </p:txBody>
      </p:sp>
      <p:sp>
        <p:nvSpPr>
          <p:cNvPr id="166" name=""/>
          <p:cNvSpPr/>
          <p:nvPr/>
        </p:nvSpPr>
        <p:spPr>
          <a:xfrm>
            <a:off x="5996160" y="3070080"/>
            <a:ext cx="1866600" cy="1195560"/>
          </a:xfrm>
          <a:prstGeom prst="rect">
            <a:avLst/>
          </a:prstGeom>
          <a:noFill/>
          <a:ln w="9360">
            <a:solidFill>
              <a:srgbClr val="9900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cc"/>
              </a:solidFill>
              <a:effectLst/>
              <a:uFillTx/>
              <a:latin typeface="Times New Roman"/>
            </a:endParaRPr>
          </a:p>
        </p:txBody>
      </p:sp>
      <p:sp>
        <p:nvSpPr>
          <p:cNvPr id="167" name=""/>
          <p:cNvSpPr/>
          <p:nvPr/>
        </p:nvSpPr>
        <p:spPr>
          <a:xfrm>
            <a:off x="5983200" y="4863960"/>
            <a:ext cx="1866960" cy="1195560"/>
          </a:xfrm>
          <a:prstGeom prst="rect">
            <a:avLst/>
          </a:prstGeom>
          <a:noFill/>
          <a:ln w="9360">
            <a:solidFill>
              <a:srgbClr val="9900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cc"/>
              </a:solidFill>
              <a:effectLst/>
              <a:uFillTx/>
              <a:latin typeface="Times New Roman"/>
            </a:endParaRPr>
          </a:p>
        </p:txBody>
      </p:sp>
      <p:sp>
        <p:nvSpPr>
          <p:cNvPr id="168" name=""/>
          <p:cNvSpPr/>
          <p:nvPr/>
        </p:nvSpPr>
        <p:spPr>
          <a:xfrm>
            <a:off x="1111320" y="4983120"/>
            <a:ext cx="1866960" cy="1195560"/>
          </a:xfrm>
          <a:prstGeom prst="rect">
            <a:avLst/>
          </a:prstGeom>
          <a:noFill/>
          <a:ln w="9360">
            <a:solidFill>
              <a:srgbClr val="990099"/>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cc"/>
              </a:solidFill>
              <a:effectLst/>
              <a:uFillTx/>
              <a:latin typeface="Times New Roman"/>
            </a:endParaRPr>
          </a:p>
        </p:txBody>
      </p:sp>
      <p:sp>
        <p:nvSpPr>
          <p:cNvPr id="169" name=""/>
          <p:cNvSpPr/>
          <p:nvPr/>
        </p:nvSpPr>
        <p:spPr>
          <a:xfrm flipV="1">
            <a:off x="2788200" y="5106960"/>
            <a:ext cx="1684800" cy="873360"/>
          </a:xfrm>
          <a:prstGeom prst="line">
            <a:avLst/>
          </a:prstGeom>
          <a:ln w="57240">
            <a:solidFill>
              <a:srgbClr val="3333cc"/>
            </a:solidFill>
            <a:miter/>
            <a:headEnd len="med" type="triangle" w="med"/>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170" name=""/>
          <p:cNvSpPr/>
          <p:nvPr/>
        </p:nvSpPr>
        <p:spPr>
          <a:xfrm>
            <a:off x="4783680" y="5114880"/>
            <a:ext cx="1478520" cy="771120"/>
          </a:xfrm>
          <a:prstGeom prst="line">
            <a:avLst/>
          </a:prstGeom>
          <a:ln w="57240">
            <a:solidFill>
              <a:srgbClr val="3333cc"/>
            </a:solidFill>
            <a:miter/>
            <a:headEnd len="med" type="triangle" w="med"/>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171" name=""/>
          <p:cNvSpPr/>
          <p:nvPr/>
        </p:nvSpPr>
        <p:spPr>
          <a:xfrm>
            <a:off x="2753640" y="3681720"/>
            <a:ext cx="1161720" cy="829440"/>
          </a:xfrm>
          <a:prstGeom prst="line">
            <a:avLst/>
          </a:prstGeom>
          <a:ln w="57240">
            <a:solidFill>
              <a:srgbClr val="3333cc"/>
            </a:solidFill>
            <a:miter/>
            <a:headEnd len="med" type="triangle" w="med"/>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172" name=""/>
          <p:cNvSpPr/>
          <p:nvPr/>
        </p:nvSpPr>
        <p:spPr>
          <a:xfrm flipV="1">
            <a:off x="5289120" y="3524760"/>
            <a:ext cx="1015200" cy="1003320"/>
          </a:xfrm>
          <a:prstGeom prst="line">
            <a:avLst/>
          </a:prstGeom>
          <a:ln w="57240">
            <a:solidFill>
              <a:srgbClr val="3333cc"/>
            </a:solidFill>
            <a:miter/>
            <a:headEnd len="med" type="triangle" w="med"/>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173" name=""/>
          <p:cNvSpPr/>
          <p:nvPr/>
        </p:nvSpPr>
        <p:spPr>
          <a:xfrm flipV="1">
            <a:off x="4572000" y="3249360"/>
            <a:ext cx="0" cy="717480"/>
          </a:xfrm>
          <a:prstGeom prst="line">
            <a:avLst/>
          </a:prstGeom>
          <a:ln w="57240">
            <a:solidFill>
              <a:srgbClr val="3333cc"/>
            </a:solidFill>
            <a:miter/>
            <a:headEnd len="med" type="triangle" w="med"/>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174" name="PlaceHolder 1"/>
          <p:cNvSpPr>
            <a:spLocks noGrp="1"/>
          </p:cNvSpPr>
          <p:nvPr>
            <p:ph type="title"/>
          </p:nvPr>
        </p:nvSpPr>
        <p:spPr>
          <a:xfrm>
            <a:off x="1066680" y="1218960"/>
            <a:ext cx="6858000" cy="53316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000" strike="noStrike" u="none">
                <a:solidFill>
                  <a:srgbClr val="ffcc66"/>
                </a:solidFill>
                <a:effectLst/>
                <a:uFillTx/>
                <a:latin typeface="Times New Roman"/>
              </a:rPr>
              <a:t>Market Services</a:t>
            </a:r>
            <a:endParaRPr b="0" i="1" lang="en-US" sz="4000" strike="noStrike" u="none">
              <a:solidFill>
                <a:srgbClr val="ffcc66"/>
              </a:solidFill>
              <a:effectLst/>
              <a:uFillTx/>
              <a:latin typeface="Times New Roman"/>
            </a:endParaRPr>
          </a:p>
        </p:txBody>
      </p:sp>
      <p:sp>
        <p:nvSpPr>
          <p:cNvPr id="3" name="PlaceHolder 2"/>
          <p:cNvSpPr>
            <a:spLocks noGrp="1"/>
          </p:cNvSpPr>
          <p:nvPr>
            <p:ph type="sldNum" idx="3"/>
          </p:nvPr>
        </p:nvSpPr>
        <p:spPr/>
        <p:txBody>
          <a:bodyPr/>
          <a:p>
            <a:fld id="{70176441-AFFE-493A-AC25-E7A9DE0C970E}"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75" name="PlaceHolder 1"/>
          <p:cNvSpPr>
            <a:spLocks noGrp="1"/>
          </p:cNvSpPr>
          <p:nvPr>
            <p:ph type="title"/>
          </p:nvPr>
        </p:nvSpPr>
        <p:spPr>
          <a:xfrm>
            <a:off x="685800" y="609120"/>
            <a:ext cx="7772400" cy="121932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New Business Processes for</a:t>
            </a:r>
            <a:br>
              <a:rPr sz="4400"/>
            </a:br>
            <a:r>
              <a:rPr b="0" i="1" lang="en-US" sz="4400" strike="noStrike" u="none">
                <a:solidFill>
                  <a:srgbClr val="ffcc66"/>
                </a:solidFill>
                <a:effectLst/>
                <a:uFillTx/>
                <a:latin typeface="Times New Roman"/>
              </a:rPr>
              <a:t>Year 2000</a:t>
            </a:r>
            <a:endParaRPr b="0" i="1" lang="en-US" sz="4400" strike="noStrike" u="none">
              <a:solidFill>
                <a:srgbClr val="ffcc66"/>
              </a:solidFill>
              <a:effectLst/>
              <a:uFillTx/>
              <a:latin typeface="Times New Roman"/>
            </a:endParaRPr>
          </a:p>
        </p:txBody>
      </p:sp>
      <p:sp>
        <p:nvSpPr>
          <p:cNvPr id="176" name="PlaceHolder 2"/>
          <p:cNvSpPr>
            <a:spLocks noGrp="1"/>
          </p:cNvSpPr>
          <p:nvPr>
            <p:ph/>
          </p:nvPr>
        </p:nvSpPr>
        <p:spPr>
          <a:xfrm>
            <a:off x="685800" y="2131920"/>
            <a:ext cx="7772400" cy="3890880"/>
          </a:xfrm>
          <a:prstGeom prst="rect">
            <a:avLst/>
          </a:prstGeom>
          <a:noFill/>
          <a:ln w="0">
            <a:noFill/>
          </a:ln>
        </p:spPr>
        <p:txBody>
          <a:bodyPr lIns="92160" rIns="92160" tIns="46080" bIns="46080" anchor="t">
            <a:normAutofit/>
          </a:bodyPr>
          <a:p>
            <a:pPr marL="466560" indent="-46656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GISB Version 1.4</a:t>
            </a:r>
            <a:endParaRPr b="0" lang="en-US" sz="3200" strike="noStrike" u="none">
              <a:solidFill>
                <a:srgbClr val="ffffcc"/>
              </a:solidFill>
              <a:effectLst/>
              <a:uFillTx/>
              <a:latin typeface="Times New Roman"/>
            </a:endParaRPr>
          </a:p>
          <a:p>
            <a:pPr lvl="1" marL="973080" indent="-392040">
              <a:spcBef>
                <a:spcPts val="700"/>
              </a:spcBef>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cc"/>
                </a:solidFill>
                <a:effectLst/>
                <a:uFillTx/>
                <a:latin typeface="Times New Roman"/>
              </a:rPr>
              <a:t>Nomination/Confirmation updates</a:t>
            </a:r>
            <a:endParaRPr b="0" lang="en-US" sz="2800" strike="noStrike" u="none">
              <a:solidFill>
                <a:srgbClr val="ffffcc"/>
              </a:solidFill>
              <a:effectLst/>
              <a:uFillTx/>
              <a:latin typeface="Times New Roman"/>
            </a:endParaRPr>
          </a:p>
          <a:p>
            <a:pPr lvl="1" marL="973080" indent="-392040">
              <a:spcBef>
                <a:spcPts val="700"/>
              </a:spcBef>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cc"/>
                </a:solidFill>
                <a:effectLst/>
                <a:uFillTx/>
                <a:latin typeface="Times New Roman"/>
              </a:rPr>
              <a:t>Flowing Gas/Invoicing reports</a:t>
            </a:r>
            <a:endParaRPr b="0" lang="en-US" sz="2800" strike="noStrike" u="none">
              <a:solidFill>
                <a:srgbClr val="ffffcc"/>
              </a:solidFill>
              <a:effectLst/>
              <a:uFillTx/>
              <a:latin typeface="Times New Roman"/>
            </a:endParaRPr>
          </a:p>
          <a:p>
            <a:pPr marL="466560" indent="-46656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Order 637 reports</a:t>
            </a:r>
            <a:endParaRPr b="0" lang="en-US" sz="3200" strike="noStrike" u="none">
              <a:solidFill>
                <a:srgbClr val="ffffcc"/>
              </a:solidFill>
              <a:effectLst/>
              <a:uFillTx/>
              <a:latin typeface="Times New Roman"/>
            </a:endParaRPr>
          </a:p>
          <a:p>
            <a:pPr marL="466560" indent="-46656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Operator Confirmation Process</a:t>
            </a:r>
            <a:endParaRPr b="0" lang="en-US" sz="3200" strike="noStrike" u="none">
              <a:solidFill>
                <a:srgbClr val="ffffcc"/>
              </a:solidFill>
              <a:effectLst/>
              <a:uFillTx/>
              <a:latin typeface="Times New Roman"/>
            </a:endParaRPr>
          </a:p>
          <a:p>
            <a:pPr marL="466560" indent="-466560">
              <a:spcBef>
                <a:spcPts val="79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7AM Intraday Cycle</a:t>
            </a:r>
            <a:endParaRPr b="0" lang="en-US" sz="3200" strike="noStrike" u="none">
              <a:solidFill>
                <a:srgbClr val="ffffcc"/>
              </a:solidFill>
              <a:effectLst/>
              <a:uFillTx/>
              <a:latin typeface="Times New Roman"/>
            </a:endParaRPr>
          </a:p>
        </p:txBody>
      </p:sp>
      <p:sp>
        <p:nvSpPr>
          <p:cNvPr id="4" name="PlaceHolder 3"/>
          <p:cNvSpPr>
            <a:spLocks noGrp="1"/>
          </p:cNvSpPr>
          <p:nvPr>
            <p:ph type="sldNum" idx="3"/>
          </p:nvPr>
        </p:nvSpPr>
        <p:spPr/>
        <p:txBody>
          <a:bodyPr/>
          <a:p>
            <a:fld id="{E0304016-67E5-435D-8934-2C228B00309C}"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77" name=""/>
          <p:cNvSpPr/>
          <p:nvPr/>
        </p:nvSpPr>
        <p:spPr>
          <a:xfrm>
            <a:off x="0" y="914400"/>
            <a:ext cx="8229600" cy="703440"/>
          </a:xfrm>
          <a:prstGeom prst="rect">
            <a:avLst/>
          </a:prstGeom>
          <a:noFill/>
          <a:ln w="0">
            <a:noFill/>
          </a:ln>
        </p:spPr>
        <p:style>
          <a:lnRef idx="0"/>
          <a:fillRef idx="0"/>
          <a:effectRef idx="0"/>
          <a:fontRef idx="minor"/>
        </p:style>
        <p:txBody>
          <a:bodyPr lIns="90000" rIns="90000" tIns="46800" bIns="4680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000" strike="noStrike" u="none">
                <a:solidFill>
                  <a:srgbClr val="ffcc66"/>
                </a:solidFill>
                <a:effectLst/>
                <a:uFillTx/>
                <a:latin typeface="Times New Roman"/>
              </a:rPr>
              <a:t>Nomination/Confirmation updates</a:t>
            </a:r>
            <a:endParaRPr b="0" lang="en-US" sz="4000" strike="noStrike" u="none">
              <a:solidFill>
                <a:srgbClr val="ffffcc"/>
              </a:solidFill>
              <a:effectLst/>
              <a:uFillTx/>
              <a:latin typeface="Times New Roman"/>
            </a:endParaRPr>
          </a:p>
        </p:txBody>
      </p:sp>
      <p:sp>
        <p:nvSpPr>
          <p:cNvPr id="178" name=""/>
          <p:cNvSpPr/>
          <p:nvPr/>
        </p:nvSpPr>
        <p:spPr>
          <a:xfrm>
            <a:off x="380880" y="1981080"/>
            <a:ext cx="8229600" cy="3853440"/>
          </a:xfrm>
          <a:prstGeom prst="rect">
            <a:avLst/>
          </a:prstGeom>
          <a:noFill/>
          <a:ln w="0">
            <a:noFill/>
          </a:ln>
        </p:spPr>
        <p:style>
          <a:lnRef idx="0"/>
          <a:fillRef idx="0"/>
          <a:effectRef idx="0"/>
          <a:fontRef idx="minor"/>
        </p:style>
        <p:txBody>
          <a:bodyPr lIns="90000" rIns="90000" tIns="46800" bIns="46800" anchor="t">
            <a:spAutoFit/>
          </a:bodyPr>
          <a:p>
            <a:pPr marL="457200" indent="-457200">
              <a:spcBef>
                <a:spcPts val="2001"/>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“Facelift” to match industry standard guidelines</a:t>
            </a:r>
            <a:endParaRPr b="0" lang="en-US" sz="3200" strike="noStrike" u="none">
              <a:solidFill>
                <a:srgbClr val="ffffcc"/>
              </a:solidFill>
              <a:effectLst/>
              <a:uFillTx/>
              <a:latin typeface="Times New Roman"/>
            </a:endParaRPr>
          </a:p>
          <a:p>
            <a:pPr lvl="1" marL="977760" indent="-406080">
              <a:lnSpc>
                <a:spcPct val="100000"/>
              </a:lnSpc>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cc"/>
                </a:solidFill>
                <a:effectLst/>
                <a:uFillTx/>
                <a:latin typeface="Times New Roman"/>
              </a:rPr>
              <a:t>Input keys “create &amp; replace” were changed to “Add and Change”</a:t>
            </a:r>
            <a:endParaRPr b="0" lang="en-US" sz="2800" strike="noStrike" u="none">
              <a:solidFill>
                <a:srgbClr val="ffffcc"/>
              </a:solidFill>
              <a:effectLst/>
              <a:uFillTx/>
              <a:latin typeface="Times New Roman"/>
            </a:endParaRPr>
          </a:p>
          <a:p>
            <a:pPr lvl="1" marL="977760" indent="-406080">
              <a:lnSpc>
                <a:spcPct val="100000"/>
              </a:lnSpc>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cc"/>
                </a:solidFill>
                <a:effectLst/>
                <a:uFillTx/>
                <a:latin typeface="Times New Roman"/>
              </a:rPr>
              <a:t>Terminology changed to match standards</a:t>
            </a:r>
            <a:endParaRPr b="0" lang="en-US" sz="2800" strike="noStrike" u="none">
              <a:solidFill>
                <a:srgbClr val="ffffcc"/>
              </a:solidFill>
              <a:effectLst/>
              <a:uFillTx/>
              <a:latin typeface="Times New Roman"/>
            </a:endParaRPr>
          </a:p>
          <a:p>
            <a:pPr lvl="1" marL="977760" indent="-406080">
              <a:lnSpc>
                <a:spcPct val="100000"/>
              </a:lnSpc>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cc"/>
                </a:solidFill>
                <a:effectLst/>
                <a:uFillTx/>
                <a:latin typeface="Times New Roman"/>
              </a:rPr>
              <a:t>Provided DRN info using the “OPTIONS” menu bar selection</a:t>
            </a:r>
            <a:endParaRPr b="0" lang="en-US" sz="2800" strike="noStrike" u="none">
              <a:solidFill>
                <a:srgbClr val="ffffcc"/>
              </a:solidFill>
              <a:effectLst/>
              <a:uFillTx/>
              <a:latin typeface="Times New Roman"/>
            </a:endParaRPr>
          </a:p>
          <a:p>
            <a:pPr marL="457200" indent="-457200">
              <a:spcBef>
                <a:spcPts val="1749"/>
              </a:spcBef>
              <a:buClr>
                <a:srgbClr val="cc00cc"/>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cc"/>
              </a:solidFill>
              <a:effectLst/>
              <a:uFillTx/>
              <a:latin typeface="Times New Roman"/>
            </a:endParaRPr>
          </a:p>
        </p:txBody>
      </p:sp>
      <p:sp>
        <p:nvSpPr>
          <p:cNvPr id="2" name="PlaceHolder 1"/>
          <p:cNvSpPr>
            <a:spLocks noGrp="1"/>
          </p:cNvSpPr>
          <p:nvPr>
            <p:ph type="sldNum" idx="3"/>
          </p:nvPr>
        </p:nvSpPr>
        <p:spPr/>
        <p:txBody>
          <a:bodyPr/>
          <a:p>
            <a:fld id="{75DC45CA-F32E-4574-B953-80C8D3A8E932}"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Agenda</a:t>
            </a:r>
            <a:endParaRPr b="0" i="1" lang="en-US" sz="4400" strike="noStrike" u="none">
              <a:solidFill>
                <a:srgbClr val="ffcc66"/>
              </a:solidFill>
              <a:effectLst/>
              <a:uFillTx/>
              <a:latin typeface="Times New Roman"/>
            </a:endParaRPr>
          </a:p>
        </p:txBody>
      </p:sp>
      <p:sp>
        <p:nvSpPr>
          <p:cNvPr id="60" name="PlaceHolder 2"/>
          <p:cNvSpPr>
            <a:spLocks noGrp="1"/>
          </p:cNvSpPr>
          <p:nvPr>
            <p:ph/>
          </p:nvPr>
        </p:nvSpPr>
        <p:spPr>
          <a:xfrm>
            <a:off x="685800" y="2286000"/>
            <a:ext cx="7772400" cy="4114800"/>
          </a:xfrm>
          <a:prstGeom prst="rect">
            <a:avLst/>
          </a:prstGeom>
          <a:noFill/>
          <a:ln w="0">
            <a:noFill/>
          </a:ln>
        </p:spPr>
        <p:txBody>
          <a:bodyPr lIns="92160" rIns="92160" tIns="46080" bIns="46080" anchor="t">
            <a:normAutofit/>
          </a:bodyPr>
          <a:p>
            <a:pPr marL="343080" indent="-343080">
              <a:spcBef>
                <a:spcPts val="601"/>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Welcome </a:t>
            </a:r>
            <a:r>
              <a:rPr b="0" lang="en-US" sz="2400" strike="noStrike" u="none">
                <a:solidFill>
                  <a:srgbClr val="ffffcc"/>
                </a:solidFill>
                <a:effectLst/>
                <a:uFillTx/>
                <a:latin typeface="Times New Roman"/>
              </a:rPr>
              <a:t>	</a:t>
            </a:r>
            <a:r>
              <a:rPr b="0" lang="en-US" sz="2400" strike="noStrike" u="none">
                <a:solidFill>
                  <a:srgbClr val="ffffcc"/>
                </a:solidFill>
                <a:effectLst/>
                <a:uFillTx/>
                <a:latin typeface="Times New Roman"/>
              </a:rPr>
              <a:t>	</a:t>
            </a:r>
            <a:r>
              <a:rPr b="0" lang="en-US" sz="2400" strike="noStrike" u="none">
                <a:solidFill>
                  <a:srgbClr val="ffffcc"/>
                </a:solidFill>
                <a:effectLst/>
                <a:uFillTx/>
                <a:latin typeface="Times New Roman"/>
              </a:rPr>
              <a:t>	</a:t>
            </a:r>
            <a:r>
              <a:rPr b="0" lang="en-US" sz="2400" strike="noStrike" u="none">
                <a:solidFill>
                  <a:srgbClr val="ffffcc"/>
                </a:solidFill>
                <a:effectLst/>
                <a:uFillTx/>
                <a:latin typeface="Times New Roman"/>
              </a:rPr>
              <a:t>	</a:t>
            </a:r>
            <a:r>
              <a:rPr b="0" lang="en-US" sz="2400" strike="noStrike" u="none">
                <a:solidFill>
                  <a:srgbClr val="ffffcc"/>
                </a:solidFill>
                <a:effectLst/>
                <a:uFillTx/>
                <a:latin typeface="Times New Roman"/>
              </a:rPr>
              <a:t>Steve Harris</a:t>
            </a:r>
            <a:endParaRPr b="0" lang="en-US" sz="2400" strike="noStrike" u="none">
              <a:solidFill>
                <a:srgbClr val="ffffcc"/>
              </a:solidFill>
              <a:effectLst/>
              <a:uFillTx/>
              <a:latin typeface="Times New Roman"/>
            </a:endParaRPr>
          </a:p>
          <a:p>
            <a:pPr marL="343080" indent="-343080">
              <a:spcBef>
                <a:spcPts val="601"/>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Expansions / Interconnects</a:t>
            </a:r>
            <a:r>
              <a:rPr b="0" lang="en-US" sz="2400" strike="noStrike" u="none">
                <a:solidFill>
                  <a:srgbClr val="ffffcc"/>
                </a:solidFill>
                <a:effectLst/>
                <a:uFillTx/>
                <a:latin typeface="Times New Roman"/>
              </a:rPr>
              <a:t>	</a:t>
            </a:r>
            <a:r>
              <a:rPr b="0" lang="en-US" sz="2400" strike="noStrike" u="none">
                <a:solidFill>
                  <a:srgbClr val="ffffcc"/>
                </a:solidFill>
                <a:effectLst/>
                <a:uFillTx/>
                <a:latin typeface="Times New Roman"/>
              </a:rPr>
              <a:t>	</a:t>
            </a:r>
            <a:r>
              <a:rPr b="0" lang="en-US" sz="2400" strike="noStrike" u="none">
                <a:solidFill>
                  <a:srgbClr val="ffffcc"/>
                </a:solidFill>
                <a:effectLst/>
                <a:uFillTx/>
                <a:latin typeface="Times New Roman"/>
              </a:rPr>
              <a:t>Lorraine Lindberg</a:t>
            </a:r>
            <a:endParaRPr b="0" lang="en-US" sz="2400" strike="noStrike" u="none">
              <a:solidFill>
                <a:srgbClr val="ffffcc"/>
              </a:solidFill>
              <a:effectLst/>
              <a:uFillTx/>
              <a:latin typeface="Times New Roman"/>
            </a:endParaRPr>
          </a:p>
          <a:p>
            <a:pPr marL="343080" indent="-343080">
              <a:spcBef>
                <a:spcPts val="601"/>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California GIR &amp; West Power</a:t>
            </a:r>
            <a:r>
              <a:rPr b="0" lang="en-US" sz="2400" strike="noStrike" u="none">
                <a:solidFill>
                  <a:srgbClr val="ffffcc"/>
                </a:solidFill>
                <a:effectLst/>
                <a:uFillTx/>
                <a:latin typeface="Times New Roman"/>
              </a:rPr>
              <a:t>	</a:t>
            </a:r>
            <a:r>
              <a:rPr b="0" lang="en-US" sz="2400" strike="noStrike" u="none">
                <a:solidFill>
                  <a:srgbClr val="ffffcc"/>
                </a:solidFill>
                <a:effectLst/>
                <a:uFillTx/>
                <a:latin typeface="Times New Roman"/>
              </a:rPr>
              <a:t>Jeff Fawcett</a:t>
            </a:r>
            <a:endParaRPr b="0" lang="en-US" sz="2400" strike="noStrike" u="none">
              <a:solidFill>
                <a:srgbClr val="ffffcc"/>
              </a:solidFill>
              <a:effectLst/>
              <a:uFillTx/>
              <a:latin typeface="Times New Roman"/>
            </a:endParaRPr>
          </a:p>
          <a:p>
            <a:pPr marL="343080" indent="-343080">
              <a:spcBef>
                <a:spcPts val="601"/>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Review of Recent Services</a:t>
            </a:r>
            <a:r>
              <a:rPr b="0" lang="en-US" sz="2400" strike="noStrike" u="none">
                <a:solidFill>
                  <a:srgbClr val="ffffcc"/>
                </a:solidFill>
                <a:effectLst/>
                <a:uFillTx/>
                <a:latin typeface="Times New Roman"/>
              </a:rPr>
              <a:t>	</a:t>
            </a:r>
            <a:r>
              <a:rPr b="0" lang="en-US" sz="2400" strike="noStrike" u="none">
                <a:solidFill>
                  <a:srgbClr val="ffffcc"/>
                </a:solidFill>
                <a:effectLst/>
                <a:uFillTx/>
                <a:latin typeface="Times New Roman"/>
              </a:rPr>
              <a:t>	</a:t>
            </a:r>
            <a:r>
              <a:rPr b="0" lang="en-US" sz="2400" strike="noStrike" u="none">
                <a:solidFill>
                  <a:srgbClr val="ffffcc"/>
                </a:solidFill>
                <a:effectLst/>
                <a:uFillTx/>
                <a:latin typeface="Times New Roman"/>
              </a:rPr>
              <a:t>TK Lohman</a:t>
            </a:r>
            <a:endParaRPr b="0" lang="en-US" sz="2400" strike="noStrike" u="none">
              <a:solidFill>
                <a:srgbClr val="ffffcc"/>
              </a:solidFill>
              <a:effectLst/>
              <a:uFillTx/>
              <a:latin typeface="Times New Roman"/>
            </a:endParaRPr>
          </a:p>
          <a:p>
            <a:pPr marL="343080" indent="-34308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Break</a:t>
            </a:r>
            <a:endParaRPr b="0" lang="en-US" sz="2400" strike="noStrike" u="none">
              <a:solidFill>
                <a:srgbClr val="ffffcc"/>
              </a:solidFill>
              <a:effectLst/>
              <a:uFillTx/>
              <a:latin typeface="Times New Roman"/>
            </a:endParaRPr>
          </a:p>
          <a:p>
            <a:pPr marL="343080" indent="-343080">
              <a:spcBef>
                <a:spcPts val="601"/>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New Products / Services</a:t>
            </a:r>
            <a:r>
              <a:rPr b="0" lang="en-US" sz="2400" strike="noStrike" u="none">
                <a:solidFill>
                  <a:srgbClr val="ffffcc"/>
                </a:solidFill>
                <a:effectLst/>
                <a:uFillTx/>
                <a:latin typeface="Times New Roman"/>
              </a:rPr>
              <a:t>	</a:t>
            </a:r>
            <a:r>
              <a:rPr b="0" lang="en-US" sz="2400" strike="noStrike" u="none">
                <a:solidFill>
                  <a:srgbClr val="ffffcc"/>
                </a:solidFill>
                <a:effectLst/>
                <a:uFillTx/>
                <a:latin typeface="Times New Roman"/>
              </a:rPr>
              <a:t>	</a:t>
            </a:r>
            <a:r>
              <a:rPr b="0" lang="en-US" sz="2400" strike="noStrike" u="none">
                <a:solidFill>
                  <a:srgbClr val="ffffcc"/>
                </a:solidFill>
                <a:effectLst/>
                <a:uFillTx/>
                <a:latin typeface="Times New Roman"/>
              </a:rPr>
              <a:t>Jeff Fawcett</a:t>
            </a:r>
            <a:endParaRPr b="0" lang="en-US" sz="2400" strike="noStrike" u="none">
              <a:solidFill>
                <a:srgbClr val="ffffcc"/>
              </a:solidFill>
              <a:effectLst/>
              <a:uFillTx/>
              <a:latin typeface="Times New Roman"/>
            </a:endParaRPr>
          </a:p>
          <a:p>
            <a:pPr marL="343080" indent="-343080">
              <a:spcBef>
                <a:spcPts val="601"/>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Market Services Update</a:t>
            </a:r>
            <a:r>
              <a:rPr b="0" lang="en-US" sz="2400" strike="noStrike" u="none">
                <a:solidFill>
                  <a:srgbClr val="ffffcc"/>
                </a:solidFill>
                <a:effectLst/>
                <a:uFillTx/>
                <a:latin typeface="Times New Roman"/>
              </a:rPr>
              <a:t>	</a:t>
            </a:r>
            <a:r>
              <a:rPr b="0" lang="en-US" sz="2400" strike="noStrike" u="none">
                <a:solidFill>
                  <a:srgbClr val="ffffcc"/>
                </a:solidFill>
                <a:effectLst/>
                <a:uFillTx/>
                <a:latin typeface="Times New Roman"/>
              </a:rPr>
              <a:t>	</a:t>
            </a:r>
            <a:r>
              <a:rPr b="0" lang="en-US" sz="2400" strike="noStrike" u="none">
                <a:solidFill>
                  <a:srgbClr val="ffffcc"/>
                </a:solidFill>
                <a:effectLst/>
                <a:uFillTx/>
                <a:latin typeface="Times New Roman"/>
              </a:rPr>
              <a:t>Julia White</a:t>
            </a:r>
            <a:endParaRPr b="0" lang="en-US" sz="2400" strike="noStrike" u="none">
              <a:solidFill>
                <a:srgbClr val="ffffcc"/>
              </a:solidFill>
              <a:effectLst/>
              <a:uFillTx/>
              <a:latin typeface="Times New Roman"/>
            </a:endParaRPr>
          </a:p>
          <a:p>
            <a:pPr marL="343080" indent="-343080">
              <a:spcBef>
                <a:spcPts val="601"/>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Customers as Partners</a:t>
            </a:r>
            <a:r>
              <a:rPr b="0" lang="en-US" sz="2400" strike="noStrike" u="none">
                <a:solidFill>
                  <a:srgbClr val="ffffcc"/>
                </a:solidFill>
                <a:effectLst/>
                <a:uFillTx/>
                <a:latin typeface="Times New Roman"/>
              </a:rPr>
              <a:t>	</a:t>
            </a:r>
            <a:r>
              <a:rPr b="0" lang="en-US" sz="2400" strike="noStrike" u="none">
                <a:solidFill>
                  <a:srgbClr val="ffffcc"/>
                </a:solidFill>
                <a:effectLst/>
                <a:uFillTx/>
                <a:latin typeface="Times New Roman"/>
              </a:rPr>
              <a:t>	</a:t>
            </a:r>
            <a:r>
              <a:rPr b="0" lang="en-US" sz="2400" strike="noStrike" u="none">
                <a:solidFill>
                  <a:srgbClr val="ffffcc"/>
                </a:solidFill>
                <a:effectLst/>
                <a:uFillTx/>
                <a:latin typeface="Times New Roman"/>
              </a:rPr>
              <a:t>Steve Harris</a:t>
            </a:r>
            <a:endParaRPr b="0" lang="en-US" sz="2400" strike="noStrike" u="none">
              <a:solidFill>
                <a:srgbClr val="ffffcc"/>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cc"/>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cc"/>
              </a:solidFill>
              <a:effectLst/>
              <a:uFillTx/>
              <a:latin typeface="Times New Roman"/>
            </a:endParaRPr>
          </a:p>
        </p:txBody>
      </p:sp>
      <p:sp>
        <p:nvSpPr>
          <p:cNvPr id="61" name=""/>
          <p:cNvSpPr/>
          <p:nvPr/>
        </p:nvSpPr>
        <p:spPr>
          <a:xfrm>
            <a:off x="609480" y="2209680"/>
            <a:ext cx="7925040" cy="4114800"/>
          </a:xfrm>
          <a:prstGeom prst="rect">
            <a:avLst/>
          </a:prstGeom>
          <a:noFill/>
          <a:ln w="38160">
            <a:solidFill>
              <a:srgbClr val="ffff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4" name="PlaceHolder 3"/>
          <p:cNvSpPr>
            <a:spLocks noGrp="1"/>
          </p:cNvSpPr>
          <p:nvPr>
            <p:ph type="sldNum" idx="3"/>
          </p:nvPr>
        </p:nvSpPr>
        <p:spPr/>
        <p:txBody>
          <a:bodyPr/>
          <a:p>
            <a:fld id="{1956DA1E-93ED-4D4A-82A6-00C745328CEB}"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79" name="PlaceHolder 1"/>
          <p:cNvSpPr>
            <a:spLocks noGrp="1"/>
          </p:cNvSpPr>
          <p:nvPr>
            <p:ph type="title"/>
          </p:nvPr>
        </p:nvSpPr>
        <p:spPr>
          <a:xfrm>
            <a:off x="2133720" y="609480"/>
            <a:ext cx="5991120" cy="106704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Flowing Gas and</a:t>
            </a:r>
            <a:br>
              <a:rPr sz="4400"/>
            </a:br>
            <a:r>
              <a:rPr b="0" i="1" lang="en-US" sz="4400" strike="noStrike" u="none">
                <a:solidFill>
                  <a:srgbClr val="ffcc66"/>
                </a:solidFill>
                <a:effectLst/>
                <a:uFillTx/>
                <a:latin typeface="Times New Roman"/>
              </a:rPr>
              <a:t>Invoicing Documents</a:t>
            </a:r>
            <a:endParaRPr b="0" i="1" lang="en-US" sz="4400" strike="noStrike" u="none">
              <a:solidFill>
                <a:srgbClr val="ffcc66"/>
              </a:solidFill>
              <a:effectLst/>
              <a:uFillTx/>
              <a:latin typeface="Times New Roman"/>
            </a:endParaRPr>
          </a:p>
        </p:txBody>
      </p:sp>
      <p:sp>
        <p:nvSpPr>
          <p:cNvPr id="180" name="PlaceHolder 2"/>
          <p:cNvSpPr>
            <a:spLocks noGrp="1"/>
          </p:cNvSpPr>
          <p:nvPr>
            <p:ph/>
          </p:nvPr>
        </p:nvSpPr>
        <p:spPr>
          <a:xfrm>
            <a:off x="685800" y="2590560"/>
            <a:ext cx="7772400" cy="3965400"/>
          </a:xfrm>
          <a:prstGeom prst="rect">
            <a:avLst/>
          </a:prstGeom>
          <a:noFill/>
          <a:ln w="0">
            <a:noFill/>
          </a:ln>
        </p:spPr>
        <p:txBody>
          <a:bodyPr lIns="92160" rIns="92160" tIns="46080" bIns="46080" anchor="t">
            <a:normAutofit/>
          </a:bodyPr>
          <a:p>
            <a:pPr marL="466560" indent="-466560">
              <a:lnSpc>
                <a:spcPct val="90000"/>
              </a:lnSpc>
              <a:spcBef>
                <a:spcPts val="700"/>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cc"/>
                </a:solidFill>
                <a:effectLst/>
                <a:uFillTx/>
                <a:latin typeface="Times New Roman"/>
              </a:rPr>
              <a:t>Available and downloadable from the Internet June 1, 2000</a:t>
            </a:r>
            <a:endParaRPr b="0" lang="en-US" sz="2800" strike="noStrike" u="none">
              <a:solidFill>
                <a:srgbClr val="ffffcc"/>
              </a:solidFill>
              <a:effectLst/>
              <a:uFillTx/>
              <a:latin typeface="Times New Roman"/>
            </a:endParaRPr>
          </a:p>
          <a:p>
            <a:pPr marL="466560" indent="-466560">
              <a:lnSpc>
                <a:spcPct val="90000"/>
              </a:lnSpc>
              <a:spcBef>
                <a:spcPts val="700"/>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cc"/>
                </a:solidFill>
                <a:effectLst/>
                <a:uFillTx/>
                <a:latin typeface="Times New Roman"/>
              </a:rPr>
              <a:t>Changed all supporting documents to use industry standard terminology</a:t>
            </a:r>
            <a:endParaRPr b="0" lang="en-US" sz="2800" strike="noStrike" u="none">
              <a:solidFill>
                <a:srgbClr val="ffffcc"/>
              </a:solidFill>
              <a:effectLst/>
              <a:uFillTx/>
              <a:latin typeface="Times New Roman"/>
            </a:endParaRPr>
          </a:p>
          <a:p>
            <a:pPr marL="466560" indent="-466560">
              <a:lnSpc>
                <a:spcPct val="90000"/>
              </a:lnSpc>
              <a:spcBef>
                <a:spcPts val="700"/>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cc"/>
                </a:solidFill>
                <a:effectLst/>
                <a:uFillTx/>
                <a:latin typeface="Times New Roman"/>
              </a:rPr>
              <a:t>New Internet reports</a:t>
            </a:r>
            <a:endParaRPr b="0" lang="en-US" sz="2800" strike="noStrike" u="none">
              <a:solidFill>
                <a:srgbClr val="ffffcc"/>
              </a:solidFill>
              <a:effectLst/>
              <a:uFillTx/>
              <a:latin typeface="Times New Roman"/>
            </a:endParaRPr>
          </a:p>
          <a:p>
            <a:pPr lvl="1" marL="973080" indent="-392040">
              <a:lnSpc>
                <a:spcPct val="90000"/>
              </a:lnSpc>
              <a:spcBef>
                <a:spcPts val="601"/>
              </a:spcBef>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Measurement statement</a:t>
            </a:r>
            <a:endParaRPr b="0" lang="en-US" sz="2400" strike="noStrike" u="none">
              <a:solidFill>
                <a:srgbClr val="ffffcc"/>
              </a:solidFill>
              <a:effectLst/>
              <a:uFillTx/>
              <a:latin typeface="Times New Roman"/>
            </a:endParaRPr>
          </a:p>
          <a:p>
            <a:pPr lvl="1" marL="973080" indent="-392040">
              <a:lnSpc>
                <a:spcPct val="90000"/>
              </a:lnSpc>
              <a:spcBef>
                <a:spcPts val="601"/>
              </a:spcBef>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Invoice (reservation and commodity)</a:t>
            </a:r>
            <a:endParaRPr b="0" lang="en-US" sz="2400" strike="noStrike" u="none">
              <a:solidFill>
                <a:srgbClr val="ffffcc"/>
              </a:solidFill>
              <a:effectLst/>
              <a:uFillTx/>
              <a:latin typeface="Times New Roman"/>
            </a:endParaRPr>
          </a:p>
        </p:txBody>
      </p:sp>
      <p:sp>
        <p:nvSpPr>
          <p:cNvPr id="4" name="PlaceHolder 3"/>
          <p:cNvSpPr>
            <a:spLocks noGrp="1"/>
          </p:cNvSpPr>
          <p:nvPr>
            <p:ph type="sldNum" idx="3"/>
          </p:nvPr>
        </p:nvSpPr>
        <p:spPr/>
        <p:txBody>
          <a:bodyPr/>
          <a:p>
            <a:fld id="{8910B122-C191-4AF5-9FC1-61B50A9780F9}"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81" name="PlaceHolder 1"/>
          <p:cNvSpPr>
            <a:spLocks noGrp="1"/>
          </p:cNvSpPr>
          <p:nvPr>
            <p:ph type="title"/>
          </p:nvPr>
        </p:nvSpPr>
        <p:spPr>
          <a:xfrm>
            <a:off x="533520" y="456840"/>
            <a:ext cx="6883200" cy="6858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HotTap on the Web</a:t>
            </a:r>
            <a:endParaRPr b="0" i="1" lang="en-US" sz="4400" strike="noStrike" u="none">
              <a:solidFill>
                <a:srgbClr val="ffcc66"/>
              </a:solidFill>
              <a:effectLst/>
              <a:uFillTx/>
              <a:latin typeface="Times New Roman"/>
            </a:endParaRPr>
          </a:p>
        </p:txBody>
      </p:sp>
      <p:graphicFrame>
        <p:nvGraphicFramePr>
          <p:cNvPr id="182" name=""/>
          <p:cNvGraphicFramePr/>
          <p:nvPr/>
        </p:nvGraphicFramePr>
        <p:xfrm>
          <a:off x="460440" y="1333440"/>
          <a:ext cx="8194680" cy="4907160"/>
        </p:xfrm>
        <a:graphic>
          <a:graphicData uri="http://schemas.openxmlformats.org/presentationml/2006/ole">
            <p:oleObj r:id="rId1" spid="">
              <p:embed/>
              <p:pic>
                <p:nvPicPr>
                  <p:cNvPr id="183" name="" descr=""/>
                  <p:cNvPicPr/>
                  <p:nvPr/>
                </p:nvPicPr>
                <p:blipFill>
                  <a:blip r:embed="rId2"/>
                  <a:stretch/>
                </p:blipFill>
                <p:spPr>
                  <a:xfrm>
                    <a:off x="460440" y="1333440"/>
                    <a:ext cx="8194680" cy="4907160"/>
                  </a:xfrm>
                  <a:prstGeom prst="rect">
                    <a:avLst/>
                  </a:prstGeom>
                  <a:noFill/>
                  <a:ln w="0">
                    <a:noFill/>
                  </a:ln>
                </p:spPr>
              </p:pic>
            </p:oleObj>
          </a:graphicData>
        </a:graphic>
      </p:graphicFrame>
      <p:sp>
        <p:nvSpPr>
          <p:cNvPr id="3" name="PlaceHolder 2"/>
          <p:cNvSpPr>
            <a:spLocks noGrp="1"/>
          </p:cNvSpPr>
          <p:nvPr>
            <p:ph type="sldNum" idx="3"/>
          </p:nvPr>
        </p:nvSpPr>
        <p:spPr/>
        <p:txBody>
          <a:bodyPr/>
          <a:p>
            <a:fld id="{2903D995-EE40-4D6C-A068-278D73FD1ED3}"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84" name=""/>
          <p:cNvSpPr/>
          <p:nvPr/>
        </p:nvSpPr>
        <p:spPr>
          <a:xfrm>
            <a:off x="531720" y="3144960"/>
            <a:ext cx="8029800" cy="6120"/>
          </a:xfrm>
          <a:prstGeom prst="rect">
            <a:avLst/>
          </a:prstGeom>
          <a:solidFill>
            <a:srgbClr val="000080"/>
          </a:solidFill>
          <a:ln w="0">
            <a:noFill/>
          </a:ln>
        </p:spPr>
        <p:style>
          <a:lnRef idx="0"/>
          <a:fillRef idx="0"/>
          <a:effectRef idx="0"/>
          <a:fontRef idx="minor"/>
        </p:style>
        <p:txBody>
          <a:bodyPr lIns="90000" rIns="90000" tIns="-40680" bIns="-40680" anchor="t">
            <a:noAutofit/>
          </a:bodyPr>
          <a:p>
            <a:endParaRPr b="0" lang="en-US" sz="2400" strike="noStrike" u="none">
              <a:solidFill>
                <a:srgbClr val="ffffcc"/>
              </a:solidFill>
              <a:effectLst/>
              <a:uFillTx/>
              <a:latin typeface="Times New Roman"/>
            </a:endParaRPr>
          </a:p>
        </p:txBody>
      </p:sp>
      <p:sp>
        <p:nvSpPr>
          <p:cNvPr id="185" name=""/>
          <p:cNvSpPr/>
          <p:nvPr/>
        </p:nvSpPr>
        <p:spPr>
          <a:xfrm>
            <a:off x="5919840" y="3290760"/>
            <a:ext cx="2641680" cy="6480"/>
          </a:xfrm>
          <a:prstGeom prst="rect">
            <a:avLst/>
          </a:prstGeom>
          <a:solidFill>
            <a:srgbClr val="000080"/>
          </a:solidFill>
          <a:ln w="0">
            <a:noFill/>
          </a:ln>
        </p:spPr>
        <p:style>
          <a:lnRef idx="0"/>
          <a:fillRef idx="0"/>
          <a:effectRef idx="0"/>
          <a:fontRef idx="minor"/>
        </p:style>
        <p:txBody>
          <a:bodyPr lIns="90000" rIns="90000" tIns="-40320" bIns="-40320" anchor="t">
            <a:noAutofit/>
          </a:bodyPr>
          <a:p>
            <a:endParaRPr b="0" lang="en-US" sz="2400" strike="noStrike" u="none">
              <a:solidFill>
                <a:srgbClr val="ffffcc"/>
              </a:solidFill>
              <a:effectLst/>
              <a:uFillTx/>
              <a:latin typeface="Times New Roman"/>
            </a:endParaRPr>
          </a:p>
        </p:txBody>
      </p:sp>
      <p:sp>
        <p:nvSpPr>
          <p:cNvPr id="186" name=""/>
          <p:cNvSpPr/>
          <p:nvPr/>
        </p:nvSpPr>
        <p:spPr>
          <a:xfrm>
            <a:off x="5913360" y="3151080"/>
            <a:ext cx="6480" cy="4381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187" name=""/>
          <p:cNvSpPr/>
          <p:nvPr/>
        </p:nvSpPr>
        <p:spPr>
          <a:xfrm>
            <a:off x="531720" y="4311720"/>
            <a:ext cx="8029800" cy="6120"/>
          </a:xfrm>
          <a:prstGeom prst="rect">
            <a:avLst/>
          </a:prstGeom>
          <a:noFill/>
          <a:ln w="0">
            <a:noFill/>
          </a:ln>
        </p:spPr>
        <p:style>
          <a:lnRef idx="0"/>
          <a:fillRef idx="0"/>
          <a:effectRef idx="0"/>
          <a:fontRef idx="minor"/>
        </p:style>
        <p:txBody>
          <a:bodyPr lIns="90000" rIns="90000" tIns="-40680" bIns="-40680" anchor="t">
            <a:noAutofit/>
          </a:bodyPr>
          <a:p>
            <a:endParaRPr b="0" lang="en-US" sz="2400" strike="noStrike" u="none">
              <a:solidFill>
                <a:srgbClr val="ffffcc"/>
              </a:solidFill>
              <a:effectLst/>
              <a:uFillTx/>
              <a:latin typeface="Times New Roman"/>
            </a:endParaRPr>
          </a:p>
        </p:txBody>
      </p:sp>
      <p:sp>
        <p:nvSpPr>
          <p:cNvPr id="188" name=""/>
          <p:cNvSpPr/>
          <p:nvPr/>
        </p:nvSpPr>
        <p:spPr>
          <a:xfrm>
            <a:off x="531720" y="4019400"/>
            <a:ext cx="8029800" cy="6480"/>
          </a:xfrm>
          <a:prstGeom prst="rect">
            <a:avLst/>
          </a:prstGeom>
          <a:solidFill>
            <a:srgbClr val="000080"/>
          </a:solidFill>
          <a:ln w="0">
            <a:noFill/>
          </a:ln>
        </p:spPr>
        <p:style>
          <a:lnRef idx="0"/>
          <a:fillRef idx="0"/>
          <a:effectRef idx="0"/>
          <a:fontRef idx="minor"/>
        </p:style>
        <p:txBody>
          <a:bodyPr lIns="90000" rIns="90000" tIns="-40320" bIns="-40320" anchor="t">
            <a:noAutofit/>
          </a:bodyPr>
          <a:p>
            <a:endParaRPr b="0" lang="en-US" sz="2400" strike="noStrike" u="none">
              <a:solidFill>
                <a:srgbClr val="ffffcc"/>
              </a:solidFill>
              <a:effectLst/>
              <a:uFillTx/>
              <a:latin typeface="Times New Roman"/>
            </a:endParaRPr>
          </a:p>
        </p:txBody>
      </p:sp>
      <p:sp>
        <p:nvSpPr>
          <p:cNvPr id="189" name=""/>
          <p:cNvSpPr/>
          <p:nvPr/>
        </p:nvSpPr>
        <p:spPr>
          <a:xfrm>
            <a:off x="5919840" y="3581280"/>
            <a:ext cx="2641680" cy="7920"/>
          </a:xfrm>
          <a:prstGeom prst="rect">
            <a:avLst/>
          </a:prstGeom>
          <a:solidFill>
            <a:srgbClr val="000080"/>
          </a:solidFill>
          <a:ln w="0">
            <a:noFill/>
          </a:ln>
        </p:spPr>
        <p:style>
          <a:lnRef idx="0"/>
          <a:fillRef idx="0"/>
          <a:effectRef idx="0"/>
          <a:fontRef idx="minor"/>
        </p:style>
        <p:txBody>
          <a:bodyPr lIns="90000" rIns="90000" tIns="-38880" bIns="-38880" anchor="t">
            <a:noAutofit/>
          </a:bodyPr>
          <a:p>
            <a:endParaRPr b="0" lang="en-US" sz="2400" strike="noStrike" u="none">
              <a:solidFill>
                <a:srgbClr val="ffffcc"/>
              </a:solidFill>
              <a:effectLst/>
              <a:uFillTx/>
              <a:latin typeface="Times New Roman"/>
            </a:endParaRPr>
          </a:p>
        </p:txBody>
      </p:sp>
      <p:sp>
        <p:nvSpPr>
          <p:cNvPr id="190" name=""/>
          <p:cNvSpPr/>
          <p:nvPr/>
        </p:nvSpPr>
        <p:spPr>
          <a:xfrm>
            <a:off x="436680" y="1360440"/>
            <a:ext cx="1577160" cy="244080"/>
          </a:xfrm>
          <a:prstGeom prst="rect">
            <a:avLst/>
          </a:prstGeom>
          <a:noFill/>
          <a:ln w="0">
            <a:noFill/>
          </a:ln>
        </p:spPr>
        <p:style>
          <a:lnRef idx="0"/>
          <a:fillRef idx="0"/>
          <a:effectRef idx="0"/>
          <a:fontRef idx="minor"/>
        </p:style>
        <p:txBody>
          <a:bodyPr wrap="none" lIns="0" rIns="0" tIns="0" bIns="0" anchor="t">
            <a:spAutoFit/>
          </a:bodyPr>
          <a:p>
            <a:pPr>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ffcc"/>
                </a:solidFill>
                <a:effectLst/>
                <a:uFillTx/>
                <a:latin typeface="Times New Roman"/>
              </a:rPr>
              <a:t>June 2000 Format</a:t>
            </a:r>
            <a:endParaRPr b="0" lang="en-US" sz="1600" strike="noStrike" u="none">
              <a:solidFill>
                <a:srgbClr val="ffffcc"/>
              </a:solidFill>
              <a:effectLst/>
              <a:uFillTx/>
              <a:latin typeface="Times New Roman"/>
            </a:endParaRPr>
          </a:p>
        </p:txBody>
      </p:sp>
      <p:sp>
        <p:nvSpPr>
          <p:cNvPr id="191" name=""/>
          <p:cNvSpPr/>
          <p:nvPr/>
        </p:nvSpPr>
        <p:spPr>
          <a:xfrm>
            <a:off x="5628960" y="1832040"/>
            <a:ext cx="16272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cc"/>
                </a:solidFill>
                <a:effectLst/>
                <a:uFillTx/>
                <a:latin typeface="Times New Roman"/>
              </a:rPr>
              <a:t>(1) </a:t>
            </a:r>
            <a:endParaRPr b="0" lang="en-US" sz="900" strike="noStrike" u="none">
              <a:solidFill>
                <a:srgbClr val="ffffcc"/>
              </a:solidFill>
              <a:effectLst/>
              <a:uFillTx/>
              <a:latin typeface="Times New Roman"/>
            </a:endParaRPr>
          </a:p>
        </p:txBody>
      </p:sp>
      <p:sp>
        <p:nvSpPr>
          <p:cNvPr id="192" name=""/>
          <p:cNvSpPr/>
          <p:nvPr/>
        </p:nvSpPr>
        <p:spPr>
          <a:xfrm>
            <a:off x="5781240" y="1832040"/>
            <a:ext cx="58176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cc"/>
                </a:solidFill>
                <a:effectLst/>
                <a:uFillTx/>
                <a:latin typeface="Times New Roman"/>
              </a:rPr>
              <a:t>STMT D/T:</a:t>
            </a:r>
            <a:endParaRPr b="0" lang="en-US" sz="900" strike="noStrike" u="none">
              <a:solidFill>
                <a:srgbClr val="ffffcc"/>
              </a:solidFill>
              <a:effectLst/>
              <a:uFillTx/>
              <a:latin typeface="Times New Roman"/>
            </a:endParaRPr>
          </a:p>
        </p:txBody>
      </p:sp>
      <p:sp>
        <p:nvSpPr>
          <p:cNvPr id="193" name=""/>
          <p:cNvSpPr/>
          <p:nvPr/>
        </p:nvSpPr>
        <p:spPr>
          <a:xfrm>
            <a:off x="552240" y="1990800"/>
            <a:ext cx="71496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cc"/>
                </a:solidFill>
                <a:effectLst/>
                <a:uFillTx/>
                <a:latin typeface="Times New Roman"/>
              </a:rPr>
              <a:t>Billable Party:</a:t>
            </a:r>
            <a:endParaRPr b="0" lang="en-US" sz="900" strike="noStrike" u="none">
              <a:solidFill>
                <a:srgbClr val="ffffcc"/>
              </a:solidFill>
              <a:effectLst/>
              <a:uFillTx/>
              <a:latin typeface="Times New Roman"/>
            </a:endParaRPr>
          </a:p>
        </p:txBody>
      </p:sp>
      <p:sp>
        <p:nvSpPr>
          <p:cNvPr id="194" name=""/>
          <p:cNvSpPr/>
          <p:nvPr/>
        </p:nvSpPr>
        <p:spPr>
          <a:xfrm>
            <a:off x="1342800" y="1990800"/>
            <a:ext cx="44532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(DUNS#)</a:t>
            </a:r>
            <a:endParaRPr b="0" lang="en-US" sz="900" strike="noStrike" u="none">
              <a:solidFill>
                <a:srgbClr val="ffffcc"/>
              </a:solidFill>
              <a:effectLst/>
              <a:uFillTx/>
              <a:latin typeface="Times New Roman"/>
            </a:endParaRPr>
          </a:p>
        </p:txBody>
      </p:sp>
      <p:sp>
        <p:nvSpPr>
          <p:cNvPr id="195" name=""/>
          <p:cNvSpPr/>
          <p:nvPr/>
        </p:nvSpPr>
        <p:spPr>
          <a:xfrm>
            <a:off x="3193920" y="1990800"/>
            <a:ext cx="57528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Remit Addr:</a:t>
            </a:r>
            <a:endParaRPr b="0" lang="en-US" sz="900" strike="noStrike" u="none">
              <a:solidFill>
                <a:srgbClr val="ffffcc"/>
              </a:solidFill>
              <a:effectLst/>
              <a:uFillTx/>
              <a:latin typeface="Times New Roman"/>
            </a:endParaRPr>
          </a:p>
        </p:txBody>
      </p:sp>
      <p:sp>
        <p:nvSpPr>
          <p:cNvPr id="196" name=""/>
          <p:cNvSpPr/>
          <p:nvPr/>
        </p:nvSpPr>
        <p:spPr>
          <a:xfrm>
            <a:off x="3811320" y="1990800"/>
            <a:ext cx="160092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cc"/>
                </a:solidFill>
                <a:effectLst/>
                <a:uFillTx/>
                <a:latin typeface="Times New Roman"/>
              </a:rPr>
              <a:t>Transwestern Pipeline Company</a:t>
            </a:r>
            <a:endParaRPr b="0" lang="en-US" sz="900" strike="noStrike" u="none">
              <a:solidFill>
                <a:srgbClr val="ffffcc"/>
              </a:solidFill>
              <a:effectLst/>
              <a:uFillTx/>
              <a:latin typeface="Times New Roman"/>
            </a:endParaRPr>
          </a:p>
        </p:txBody>
      </p:sp>
      <p:sp>
        <p:nvSpPr>
          <p:cNvPr id="197" name=""/>
          <p:cNvSpPr/>
          <p:nvPr/>
        </p:nvSpPr>
        <p:spPr>
          <a:xfrm>
            <a:off x="5629320" y="1990800"/>
            <a:ext cx="162900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Electronic Funds Transfer Address:</a:t>
            </a:r>
            <a:endParaRPr b="0" lang="en-US" sz="900" strike="noStrike" u="none">
              <a:solidFill>
                <a:srgbClr val="ffffcc"/>
              </a:solidFill>
              <a:effectLst/>
              <a:uFillTx/>
              <a:latin typeface="Times New Roman"/>
            </a:endParaRPr>
          </a:p>
        </p:txBody>
      </p:sp>
      <p:sp>
        <p:nvSpPr>
          <p:cNvPr id="198" name=""/>
          <p:cNvSpPr/>
          <p:nvPr/>
        </p:nvSpPr>
        <p:spPr>
          <a:xfrm>
            <a:off x="7265880" y="2001960"/>
            <a:ext cx="87372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Acct #3750494206</a:t>
            </a:r>
            <a:endParaRPr b="0" lang="en-US" sz="900" strike="noStrike" u="none">
              <a:solidFill>
                <a:srgbClr val="ffffcc"/>
              </a:solidFill>
              <a:effectLst/>
              <a:uFillTx/>
              <a:latin typeface="Times New Roman"/>
            </a:endParaRPr>
          </a:p>
        </p:txBody>
      </p:sp>
      <p:sp>
        <p:nvSpPr>
          <p:cNvPr id="199" name=""/>
          <p:cNvSpPr/>
          <p:nvPr/>
        </p:nvSpPr>
        <p:spPr>
          <a:xfrm>
            <a:off x="1342800" y="2136600"/>
            <a:ext cx="74052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USA Power Co.</a:t>
            </a:r>
            <a:endParaRPr b="0" lang="en-US" sz="900" strike="noStrike" u="none">
              <a:solidFill>
                <a:srgbClr val="ffffcc"/>
              </a:solidFill>
              <a:effectLst/>
              <a:uFillTx/>
              <a:latin typeface="Times New Roman"/>
            </a:endParaRPr>
          </a:p>
        </p:txBody>
      </p:sp>
      <p:sp>
        <p:nvSpPr>
          <p:cNvPr id="200" name=""/>
          <p:cNvSpPr/>
          <p:nvPr/>
        </p:nvSpPr>
        <p:spPr>
          <a:xfrm>
            <a:off x="3811320" y="2136600"/>
            <a:ext cx="79452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P.O. Box 840607</a:t>
            </a:r>
            <a:endParaRPr b="0" lang="en-US" sz="900" strike="noStrike" u="none">
              <a:solidFill>
                <a:srgbClr val="ffffcc"/>
              </a:solidFill>
              <a:effectLst/>
              <a:uFillTx/>
              <a:latin typeface="Times New Roman"/>
            </a:endParaRPr>
          </a:p>
        </p:txBody>
      </p:sp>
      <p:sp>
        <p:nvSpPr>
          <p:cNvPr id="201" name=""/>
          <p:cNvSpPr/>
          <p:nvPr/>
        </p:nvSpPr>
        <p:spPr>
          <a:xfrm>
            <a:off x="7265520" y="2147760"/>
            <a:ext cx="84204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ABA #111000012</a:t>
            </a:r>
            <a:endParaRPr b="0" lang="en-US" sz="900" strike="noStrike" u="none">
              <a:solidFill>
                <a:srgbClr val="ffffcc"/>
              </a:solidFill>
              <a:effectLst/>
              <a:uFillTx/>
              <a:latin typeface="Times New Roman"/>
            </a:endParaRPr>
          </a:p>
        </p:txBody>
      </p:sp>
      <p:sp>
        <p:nvSpPr>
          <p:cNvPr id="202" name=""/>
          <p:cNvSpPr/>
          <p:nvPr/>
        </p:nvSpPr>
        <p:spPr>
          <a:xfrm>
            <a:off x="1342800" y="2282760"/>
            <a:ext cx="104184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USA Power Employee</a:t>
            </a:r>
            <a:endParaRPr b="0" lang="en-US" sz="900" strike="noStrike" u="none">
              <a:solidFill>
                <a:srgbClr val="ffffcc"/>
              </a:solidFill>
              <a:effectLst/>
              <a:uFillTx/>
              <a:latin typeface="Times New Roman"/>
            </a:endParaRPr>
          </a:p>
        </p:txBody>
      </p:sp>
      <p:sp>
        <p:nvSpPr>
          <p:cNvPr id="203" name=""/>
          <p:cNvSpPr/>
          <p:nvPr/>
        </p:nvSpPr>
        <p:spPr>
          <a:xfrm>
            <a:off x="3811680" y="2282760"/>
            <a:ext cx="111168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Dallas, TX  75284-0607</a:t>
            </a:r>
            <a:endParaRPr b="0" lang="en-US" sz="900" strike="noStrike" u="none">
              <a:solidFill>
                <a:srgbClr val="ffffcc"/>
              </a:solidFill>
              <a:effectLst/>
              <a:uFillTx/>
              <a:latin typeface="Times New Roman"/>
            </a:endParaRPr>
          </a:p>
        </p:txBody>
      </p:sp>
      <p:sp>
        <p:nvSpPr>
          <p:cNvPr id="204" name=""/>
          <p:cNvSpPr/>
          <p:nvPr/>
        </p:nvSpPr>
        <p:spPr>
          <a:xfrm>
            <a:off x="7265880" y="2286000"/>
            <a:ext cx="132120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Bank of America: Dallas TX</a:t>
            </a:r>
            <a:endParaRPr b="0" lang="en-US" sz="900" strike="noStrike" u="none">
              <a:solidFill>
                <a:srgbClr val="ffffcc"/>
              </a:solidFill>
              <a:effectLst/>
              <a:uFillTx/>
              <a:latin typeface="Times New Roman"/>
            </a:endParaRPr>
          </a:p>
        </p:txBody>
      </p:sp>
      <p:sp>
        <p:nvSpPr>
          <p:cNvPr id="205" name=""/>
          <p:cNvSpPr/>
          <p:nvPr/>
        </p:nvSpPr>
        <p:spPr>
          <a:xfrm>
            <a:off x="1342800" y="2428920"/>
            <a:ext cx="95328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USA Power Address</a:t>
            </a:r>
            <a:endParaRPr b="0" lang="en-US" sz="900" strike="noStrike" u="none">
              <a:solidFill>
                <a:srgbClr val="ffffcc"/>
              </a:solidFill>
              <a:effectLst/>
              <a:uFillTx/>
              <a:latin typeface="Times New Roman"/>
            </a:endParaRPr>
          </a:p>
        </p:txBody>
      </p:sp>
      <p:sp>
        <p:nvSpPr>
          <p:cNvPr id="206" name=""/>
          <p:cNvSpPr/>
          <p:nvPr/>
        </p:nvSpPr>
        <p:spPr>
          <a:xfrm>
            <a:off x="5933880" y="2720880"/>
            <a:ext cx="109584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Contact Name: MS Rep</a:t>
            </a:r>
            <a:endParaRPr b="0" lang="en-US" sz="900" strike="noStrike" u="none">
              <a:solidFill>
                <a:srgbClr val="ffffcc"/>
              </a:solidFill>
              <a:effectLst/>
              <a:uFillTx/>
              <a:latin typeface="Times New Roman"/>
            </a:endParaRPr>
          </a:p>
        </p:txBody>
      </p:sp>
      <p:sp>
        <p:nvSpPr>
          <p:cNvPr id="207" name=""/>
          <p:cNvSpPr/>
          <p:nvPr/>
        </p:nvSpPr>
        <p:spPr>
          <a:xfrm>
            <a:off x="3035160" y="2867040"/>
            <a:ext cx="13392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cc"/>
                </a:solidFill>
                <a:effectLst/>
                <a:uFillTx/>
                <a:latin typeface="Times New Roman"/>
              </a:rPr>
              <a:t>(2)</a:t>
            </a:r>
            <a:endParaRPr b="0" lang="en-US" sz="900" strike="noStrike" u="none">
              <a:solidFill>
                <a:srgbClr val="ffffcc"/>
              </a:solidFill>
              <a:effectLst/>
              <a:uFillTx/>
              <a:latin typeface="Times New Roman"/>
            </a:endParaRPr>
          </a:p>
        </p:txBody>
      </p:sp>
      <p:sp>
        <p:nvSpPr>
          <p:cNvPr id="208" name=""/>
          <p:cNvSpPr/>
          <p:nvPr/>
        </p:nvSpPr>
        <p:spPr>
          <a:xfrm>
            <a:off x="3193920" y="2867040"/>
            <a:ext cx="38160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cc"/>
                </a:solidFill>
                <a:effectLst/>
                <a:uFillTx/>
                <a:latin typeface="Times New Roman"/>
              </a:rPr>
              <a:t>Payee:  </a:t>
            </a:r>
            <a:endParaRPr b="0" lang="en-US" sz="900" strike="noStrike" u="none">
              <a:solidFill>
                <a:srgbClr val="ffffcc"/>
              </a:solidFill>
              <a:effectLst/>
              <a:uFillTx/>
              <a:latin typeface="Times New Roman"/>
            </a:endParaRPr>
          </a:p>
        </p:txBody>
      </p:sp>
      <p:sp>
        <p:nvSpPr>
          <p:cNvPr id="209" name=""/>
          <p:cNvSpPr/>
          <p:nvPr/>
        </p:nvSpPr>
        <p:spPr>
          <a:xfrm>
            <a:off x="3811320" y="2867040"/>
            <a:ext cx="178164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007933047  Transwestern Pipeline Co.</a:t>
            </a:r>
            <a:endParaRPr b="0" lang="en-US" sz="900" strike="noStrike" u="none">
              <a:solidFill>
                <a:srgbClr val="ffffcc"/>
              </a:solidFill>
              <a:effectLst/>
              <a:uFillTx/>
              <a:latin typeface="Times New Roman"/>
            </a:endParaRPr>
          </a:p>
        </p:txBody>
      </p:sp>
      <p:sp>
        <p:nvSpPr>
          <p:cNvPr id="210" name=""/>
          <p:cNvSpPr/>
          <p:nvPr/>
        </p:nvSpPr>
        <p:spPr>
          <a:xfrm>
            <a:off x="5933880" y="2867040"/>
            <a:ext cx="144504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Contact Phone: (713) 853-0000</a:t>
            </a:r>
            <a:endParaRPr b="0" lang="en-US" sz="900" strike="noStrike" u="none">
              <a:solidFill>
                <a:srgbClr val="ffffcc"/>
              </a:solidFill>
              <a:effectLst/>
              <a:uFillTx/>
              <a:latin typeface="Times New Roman"/>
            </a:endParaRPr>
          </a:p>
        </p:txBody>
      </p:sp>
      <p:sp>
        <p:nvSpPr>
          <p:cNvPr id="211" name=""/>
          <p:cNvSpPr/>
          <p:nvPr/>
        </p:nvSpPr>
        <p:spPr>
          <a:xfrm>
            <a:off x="5933880" y="3157560"/>
            <a:ext cx="104832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Invoice Total Amount:</a:t>
            </a:r>
            <a:endParaRPr b="0" lang="en-US" sz="900" strike="noStrike" u="none">
              <a:solidFill>
                <a:srgbClr val="ffffcc"/>
              </a:solidFill>
              <a:effectLst/>
              <a:uFillTx/>
              <a:latin typeface="Times New Roman"/>
            </a:endParaRPr>
          </a:p>
        </p:txBody>
      </p:sp>
      <p:sp>
        <p:nvSpPr>
          <p:cNvPr id="212" name=""/>
          <p:cNvSpPr/>
          <p:nvPr/>
        </p:nvSpPr>
        <p:spPr>
          <a:xfrm>
            <a:off x="7111800" y="3157560"/>
            <a:ext cx="51516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$15,000.00</a:t>
            </a:r>
            <a:endParaRPr b="0" lang="en-US" sz="900" strike="noStrike" u="none">
              <a:solidFill>
                <a:srgbClr val="ffffcc"/>
              </a:solidFill>
              <a:effectLst/>
              <a:uFillTx/>
              <a:latin typeface="Times New Roman"/>
            </a:endParaRPr>
          </a:p>
        </p:txBody>
      </p:sp>
      <p:sp>
        <p:nvSpPr>
          <p:cNvPr id="213" name=""/>
          <p:cNvSpPr/>
          <p:nvPr/>
        </p:nvSpPr>
        <p:spPr>
          <a:xfrm>
            <a:off x="552240" y="3303720"/>
            <a:ext cx="74988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cc"/>
                </a:solidFill>
                <a:effectLst/>
                <a:uFillTx/>
                <a:latin typeface="Times New Roman"/>
              </a:rPr>
              <a:t>Svc Req Name:</a:t>
            </a:r>
            <a:endParaRPr b="0" lang="en-US" sz="900" strike="noStrike" u="none">
              <a:solidFill>
                <a:srgbClr val="ffffcc"/>
              </a:solidFill>
              <a:effectLst/>
              <a:uFillTx/>
              <a:latin typeface="Times New Roman"/>
            </a:endParaRPr>
          </a:p>
        </p:txBody>
      </p:sp>
      <p:sp>
        <p:nvSpPr>
          <p:cNvPr id="214" name=""/>
          <p:cNvSpPr/>
          <p:nvPr/>
        </p:nvSpPr>
        <p:spPr>
          <a:xfrm>
            <a:off x="1342800" y="3303720"/>
            <a:ext cx="74052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USA Power Co.</a:t>
            </a:r>
            <a:endParaRPr b="0" lang="en-US" sz="900" strike="noStrike" u="none">
              <a:solidFill>
                <a:srgbClr val="ffffcc"/>
              </a:solidFill>
              <a:effectLst/>
              <a:uFillTx/>
              <a:latin typeface="Times New Roman"/>
            </a:endParaRPr>
          </a:p>
        </p:txBody>
      </p:sp>
      <p:sp>
        <p:nvSpPr>
          <p:cNvPr id="215" name=""/>
          <p:cNvSpPr/>
          <p:nvPr/>
        </p:nvSpPr>
        <p:spPr>
          <a:xfrm>
            <a:off x="3193920" y="3303720"/>
            <a:ext cx="65124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cc"/>
                </a:solidFill>
                <a:effectLst/>
                <a:uFillTx/>
                <a:latin typeface="Times New Roman"/>
              </a:rPr>
              <a:t>Invoice Date:</a:t>
            </a:r>
            <a:endParaRPr b="0" lang="en-US" sz="900" strike="noStrike" u="none">
              <a:solidFill>
                <a:srgbClr val="ffffcc"/>
              </a:solidFill>
              <a:effectLst/>
              <a:uFillTx/>
              <a:latin typeface="Times New Roman"/>
            </a:endParaRPr>
          </a:p>
        </p:txBody>
      </p:sp>
      <p:sp>
        <p:nvSpPr>
          <p:cNvPr id="216" name=""/>
          <p:cNvSpPr/>
          <p:nvPr/>
        </p:nvSpPr>
        <p:spPr>
          <a:xfrm>
            <a:off x="4346280" y="3303720"/>
            <a:ext cx="58176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June 2, 2000</a:t>
            </a:r>
            <a:endParaRPr b="0" lang="en-US" sz="900" strike="noStrike" u="none">
              <a:solidFill>
                <a:srgbClr val="ffffcc"/>
              </a:solidFill>
              <a:effectLst/>
              <a:uFillTx/>
              <a:latin typeface="Times New Roman"/>
            </a:endParaRPr>
          </a:p>
        </p:txBody>
      </p:sp>
      <p:sp>
        <p:nvSpPr>
          <p:cNvPr id="217" name=""/>
          <p:cNvSpPr/>
          <p:nvPr/>
        </p:nvSpPr>
        <p:spPr>
          <a:xfrm>
            <a:off x="5934240" y="3303720"/>
            <a:ext cx="85752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Invoice Identifier: </a:t>
            </a:r>
            <a:endParaRPr b="0" lang="en-US" sz="900" strike="noStrike" u="none">
              <a:solidFill>
                <a:srgbClr val="ffffcc"/>
              </a:solidFill>
              <a:effectLst/>
              <a:uFillTx/>
              <a:latin typeface="Times New Roman"/>
            </a:endParaRPr>
          </a:p>
        </p:txBody>
      </p:sp>
      <p:sp>
        <p:nvSpPr>
          <p:cNvPr id="218" name=""/>
          <p:cNvSpPr/>
          <p:nvPr/>
        </p:nvSpPr>
        <p:spPr>
          <a:xfrm>
            <a:off x="7111800" y="3303720"/>
            <a:ext cx="64188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T1234567890</a:t>
            </a:r>
            <a:endParaRPr b="0" lang="en-US" sz="900" strike="noStrike" u="none">
              <a:solidFill>
                <a:srgbClr val="ffffcc"/>
              </a:solidFill>
              <a:effectLst/>
              <a:uFillTx/>
              <a:latin typeface="Times New Roman"/>
            </a:endParaRPr>
          </a:p>
        </p:txBody>
      </p:sp>
      <p:sp>
        <p:nvSpPr>
          <p:cNvPr id="219" name=""/>
          <p:cNvSpPr/>
          <p:nvPr/>
        </p:nvSpPr>
        <p:spPr>
          <a:xfrm>
            <a:off x="552240" y="3449520"/>
            <a:ext cx="43560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cc"/>
                </a:solidFill>
                <a:effectLst/>
                <a:uFillTx/>
                <a:latin typeface="Times New Roman"/>
              </a:rPr>
              <a:t>Svc Req:</a:t>
            </a:r>
            <a:endParaRPr b="0" lang="en-US" sz="900" strike="noStrike" u="none">
              <a:solidFill>
                <a:srgbClr val="ffffcc"/>
              </a:solidFill>
              <a:effectLst/>
              <a:uFillTx/>
              <a:latin typeface="Times New Roman"/>
            </a:endParaRPr>
          </a:p>
        </p:txBody>
      </p:sp>
      <p:sp>
        <p:nvSpPr>
          <p:cNvPr id="220" name=""/>
          <p:cNvSpPr/>
          <p:nvPr/>
        </p:nvSpPr>
        <p:spPr>
          <a:xfrm>
            <a:off x="1342800" y="3449520"/>
            <a:ext cx="44532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(DUNS#)</a:t>
            </a:r>
            <a:endParaRPr b="0" lang="en-US" sz="900" strike="noStrike" u="none">
              <a:solidFill>
                <a:srgbClr val="ffffcc"/>
              </a:solidFill>
              <a:effectLst/>
              <a:uFillTx/>
              <a:latin typeface="Times New Roman"/>
            </a:endParaRPr>
          </a:p>
        </p:txBody>
      </p:sp>
      <p:sp>
        <p:nvSpPr>
          <p:cNvPr id="221" name=""/>
          <p:cNvSpPr/>
          <p:nvPr/>
        </p:nvSpPr>
        <p:spPr>
          <a:xfrm>
            <a:off x="3193920" y="3449520"/>
            <a:ext cx="90864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cc"/>
                </a:solidFill>
                <a:effectLst/>
                <a:uFillTx/>
                <a:latin typeface="Times New Roman"/>
              </a:rPr>
              <a:t>Account Number: </a:t>
            </a:r>
            <a:endParaRPr b="0" lang="en-US" sz="900" strike="noStrike" u="none">
              <a:solidFill>
                <a:srgbClr val="ffffcc"/>
              </a:solidFill>
              <a:effectLst/>
              <a:uFillTx/>
              <a:latin typeface="Times New Roman"/>
            </a:endParaRPr>
          </a:p>
        </p:txBody>
      </p:sp>
      <p:sp>
        <p:nvSpPr>
          <p:cNvPr id="222" name=""/>
          <p:cNvSpPr/>
          <p:nvPr/>
        </p:nvSpPr>
        <p:spPr>
          <a:xfrm>
            <a:off x="4346280" y="3449520"/>
            <a:ext cx="35640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T22333</a:t>
            </a:r>
            <a:endParaRPr b="0" lang="en-US" sz="900" strike="noStrike" u="none">
              <a:solidFill>
                <a:srgbClr val="ffffcc"/>
              </a:solidFill>
              <a:effectLst/>
              <a:uFillTx/>
              <a:latin typeface="Times New Roman"/>
            </a:endParaRPr>
          </a:p>
        </p:txBody>
      </p:sp>
      <p:sp>
        <p:nvSpPr>
          <p:cNvPr id="223" name=""/>
          <p:cNvSpPr/>
          <p:nvPr/>
        </p:nvSpPr>
        <p:spPr>
          <a:xfrm>
            <a:off x="5933880" y="3449520"/>
            <a:ext cx="68940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Net Due Date: </a:t>
            </a:r>
            <a:endParaRPr b="0" lang="en-US" sz="900" strike="noStrike" u="none">
              <a:solidFill>
                <a:srgbClr val="ffffcc"/>
              </a:solidFill>
              <a:effectLst/>
              <a:uFillTx/>
              <a:latin typeface="Times New Roman"/>
            </a:endParaRPr>
          </a:p>
        </p:txBody>
      </p:sp>
      <p:sp>
        <p:nvSpPr>
          <p:cNvPr id="224" name=""/>
          <p:cNvSpPr/>
          <p:nvPr/>
        </p:nvSpPr>
        <p:spPr>
          <a:xfrm>
            <a:off x="7111800" y="3449520"/>
            <a:ext cx="61020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June 12,2000</a:t>
            </a:r>
            <a:endParaRPr b="0" lang="en-US" sz="900" strike="noStrike" u="none">
              <a:solidFill>
                <a:srgbClr val="ffffcc"/>
              </a:solidFill>
              <a:effectLst/>
              <a:uFillTx/>
              <a:latin typeface="Times New Roman"/>
            </a:endParaRPr>
          </a:p>
        </p:txBody>
      </p:sp>
      <p:sp>
        <p:nvSpPr>
          <p:cNvPr id="225" name=""/>
          <p:cNvSpPr/>
          <p:nvPr/>
        </p:nvSpPr>
        <p:spPr>
          <a:xfrm>
            <a:off x="552240" y="3595680"/>
            <a:ext cx="55296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cc"/>
                </a:solidFill>
                <a:effectLst/>
                <a:uFillTx/>
                <a:latin typeface="Times New Roman"/>
              </a:rPr>
              <a:t>Svc Req K:</a:t>
            </a:r>
            <a:endParaRPr b="0" lang="en-US" sz="900" strike="noStrike" u="none">
              <a:solidFill>
                <a:srgbClr val="ffffcc"/>
              </a:solidFill>
              <a:effectLst/>
              <a:uFillTx/>
              <a:latin typeface="Times New Roman"/>
            </a:endParaRPr>
          </a:p>
        </p:txBody>
      </p:sp>
      <p:sp>
        <p:nvSpPr>
          <p:cNvPr id="226" name=""/>
          <p:cNvSpPr/>
          <p:nvPr/>
        </p:nvSpPr>
        <p:spPr>
          <a:xfrm>
            <a:off x="1342800" y="3595680"/>
            <a:ext cx="34380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012345</a:t>
            </a:r>
            <a:endParaRPr b="0" lang="en-US" sz="900" strike="noStrike" u="none">
              <a:solidFill>
                <a:srgbClr val="ffffcc"/>
              </a:solidFill>
              <a:effectLst/>
              <a:uFillTx/>
              <a:latin typeface="Times New Roman"/>
            </a:endParaRPr>
          </a:p>
        </p:txBody>
      </p:sp>
      <p:sp>
        <p:nvSpPr>
          <p:cNvPr id="227" name=""/>
          <p:cNvSpPr/>
          <p:nvPr/>
        </p:nvSpPr>
        <p:spPr>
          <a:xfrm>
            <a:off x="3193920" y="3595680"/>
            <a:ext cx="88632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cc"/>
                </a:solidFill>
                <a:effectLst/>
                <a:uFillTx/>
                <a:latin typeface="Times New Roman"/>
              </a:rPr>
              <a:t>Charge Indicator:</a:t>
            </a:r>
            <a:endParaRPr b="0" lang="en-US" sz="900" strike="noStrike" u="none">
              <a:solidFill>
                <a:srgbClr val="ffffcc"/>
              </a:solidFill>
              <a:effectLst/>
              <a:uFillTx/>
              <a:latin typeface="Times New Roman"/>
            </a:endParaRPr>
          </a:p>
        </p:txBody>
      </p:sp>
      <p:sp>
        <p:nvSpPr>
          <p:cNvPr id="228" name=""/>
          <p:cNvSpPr/>
          <p:nvPr/>
        </p:nvSpPr>
        <p:spPr>
          <a:xfrm>
            <a:off x="4346640" y="3595680"/>
            <a:ext cx="74340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Bill on Delivery</a:t>
            </a:r>
            <a:endParaRPr b="0" lang="en-US" sz="900" strike="noStrike" u="none">
              <a:solidFill>
                <a:srgbClr val="ffffcc"/>
              </a:solidFill>
              <a:effectLst/>
              <a:uFillTx/>
              <a:latin typeface="Times New Roman"/>
            </a:endParaRPr>
          </a:p>
        </p:txBody>
      </p:sp>
      <p:sp>
        <p:nvSpPr>
          <p:cNvPr id="229" name=""/>
          <p:cNvSpPr/>
          <p:nvPr/>
        </p:nvSpPr>
        <p:spPr>
          <a:xfrm>
            <a:off x="552240" y="3741840"/>
            <a:ext cx="40392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cc"/>
                </a:solidFill>
                <a:effectLst/>
                <a:uFillTx/>
                <a:latin typeface="Times New Roman"/>
              </a:rPr>
              <a:t>Svc CD:</a:t>
            </a:r>
            <a:endParaRPr b="0" lang="en-US" sz="900" strike="noStrike" u="none">
              <a:solidFill>
                <a:srgbClr val="ffffcc"/>
              </a:solidFill>
              <a:effectLst/>
              <a:uFillTx/>
              <a:latin typeface="Times New Roman"/>
            </a:endParaRPr>
          </a:p>
        </p:txBody>
      </p:sp>
      <p:sp>
        <p:nvSpPr>
          <p:cNvPr id="230" name=""/>
          <p:cNvSpPr/>
          <p:nvPr/>
        </p:nvSpPr>
        <p:spPr>
          <a:xfrm>
            <a:off x="1342800" y="3741840"/>
            <a:ext cx="39420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FT or IT</a:t>
            </a:r>
            <a:endParaRPr b="0" lang="en-US" sz="900" strike="noStrike" u="none">
              <a:solidFill>
                <a:srgbClr val="ffffcc"/>
              </a:solidFill>
              <a:effectLst/>
              <a:uFillTx/>
              <a:latin typeface="Times New Roman"/>
            </a:endParaRPr>
          </a:p>
        </p:txBody>
      </p:sp>
      <p:sp>
        <p:nvSpPr>
          <p:cNvPr id="231" name=""/>
          <p:cNvSpPr/>
          <p:nvPr/>
        </p:nvSpPr>
        <p:spPr>
          <a:xfrm>
            <a:off x="552240" y="4033800"/>
            <a:ext cx="204516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Beginning Transaction Date:   May 01, 2000</a:t>
            </a:r>
            <a:endParaRPr b="0" lang="en-US" sz="900" strike="noStrike" u="none">
              <a:solidFill>
                <a:srgbClr val="ffffcc"/>
              </a:solidFill>
              <a:effectLst/>
              <a:uFillTx/>
              <a:latin typeface="Times New Roman"/>
            </a:endParaRPr>
          </a:p>
        </p:txBody>
      </p:sp>
      <p:sp>
        <p:nvSpPr>
          <p:cNvPr id="232" name=""/>
          <p:cNvSpPr/>
          <p:nvPr/>
        </p:nvSpPr>
        <p:spPr>
          <a:xfrm>
            <a:off x="2882880" y="4033800"/>
            <a:ext cx="241344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                    Ending Transaction Date: May 31, 2000</a:t>
            </a:r>
            <a:endParaRPr b="0" lang="en-US" sz="900" strike="noStrike" u="none">
              <a:solidFill>
                <a:srgbClr val="ffffcc"/>
              </a:solidFill>
              <a:effectLst/>
              <a:uFillTx/>
              <a:latin typeface="Times New Roman"/>
            </a:endParaRPr>
          </a:p>
        </p:txBody>
      </p:sp>
      <p:sp>
        <p:nvSpPr>
          <p:cNvPr id="233" name=""/>
          <p:cNvSpPr/>
          <p:nvPr/>
        </p:nvSpPr>
        <p:spPr>
          <a:xfrm>
            <a:off x="850680" y="4470480"/>
            <a:ext cx="41328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Rec Loc </a:t>
            </a:r>
            <a:endParaRPr b="0" lang="en-US" sz="900" strike="noStrike" u="none">
              <a:solidFill>
                <a:srgbClr val="ffffcc"/>
              </a:solidFill>
              <a:effectLst/>
              <a:uFillTx/>
              <a:latin typeface="Times New Roman"/>
            </a:endParaRPr>
          </a:p>
        </p:txBody>
      </p:sp>
      <p:sp>
        <p:nvSpPr>
          <p:cNvPr id="234" name=""/>
          <p:cNvSpPr/>
          <p:nvPr/>
        </p:nvSpPr>
        <p:spPr>
          <a:xfrm>
            <a:off x="1342800" y="4470480"/>
            <a:ext cx="38484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Rec Loc</a:t>
            </a:r>
            <a:endParaRPr b="0" lang="en-US" sz="900" strike="noStrike" u="none">
              <a:solidFill>
                <a:srgbClr val="ffffcc"/>
              </a:solidFill>
              <a:effectLst/>
              <a:uFillTx/>
              <a:latin typeface="Times New Roman"/>
            </a:endParaRPr>
          </a:p>
        </p:txBody>
      </p:sp>
      <p:sp>
        <p:nvSpPr>
          <p:cNvPr id="235" name=""/>
          <p:cNvSpPr/>
          <p:nvPr/>
        </p:nvSpPr>
        <p:spPr>
          <a:xfrm>
            <a:off x="1960200" y="4470480"/>
            <a:ext cx="17856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Rec</a:t>
            </a:r>
            <a:endParaRPr b="0" lang="en-US" sz="900" strike="noStrike" u="none">
              <a:solidFill>
                <a:srgbClr val="ffffcc"/>
              </a:solidFill>
              <a:effectLst/>
              <a:uFillTx/>
              <a:latin typeface="Times New Roman"/>
            </a:endParaRPr>
          </a:p>
        </p:txBody>
      </p:sp>
      <p:sp>
        <p:nvSpPr>
          <p:cNvPr id="236" name=""/>
          <p:cNvSpPr/>
          <p:nvPr/>
        </p:nvSpPr>
        <p:spPr>
          <a:xfrm>
            <a:off x="2238480" y="4470480"/>
            <a:ext cx="40680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Location</a:t>
            </a:r>
            <a:endParaRPr b="0" lang="en-US" sz="900" strike="noStrike" u="none">
              <a:solidFill>
                <a:srgbClr val="ffffcc"/>
              </a:solidFill>
              <a:effectLst/>
              <a:uFillTx/>
              <a:latin typeface="Times New Roman"/>
            </a:endParaRPr>
          </a:p>
        </p:txBody>
      </p:sp>
      <p:sp>
        <p:nvSpPr>
          <p:cNvPr id="237" name=""/>
          <p:cNvSpPr/>
          <p:nvPr/>
        </p:nvSpPr>
        <p:spPr>
          <a:xfrm>
            <a:off x="2882520" y="4470480"/>
            <a:ext cx="21672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Repl</a:t>
            </a:r>
            <a:endParaRPr b="0" lang="en-US" sz="900" strike="noStrike" u="none">
              <a:solidFill>
                <a:srgbClr val="ffffcc"/>
              </a:solidFill>
              <a:effectLst/>
              <a:uFillTx/>
              <a:latin typeface="Times New Roman"/>
            </a:endParaRPr>
          </a:p>
        </p:txBody>
      </p:sp>
      <p:sp>
        <p:nvSpPr>
          <p:cNvPr id="238" name=""/>
          <p:cNvSpPr/>
          <p:nvPr/>
        </p:nvSpPr>
        <p:spPr>
          <a:xfrm>
            <a:off x="3193920" y="4470480"/>
            <a:ext cx="37188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Del Loc</a:t>
            </a:r>
            <a:endParaRPr b="0" lang="en-US" sz="900" strike="noStrike" u="none">
              <a:solidFill>
                <a:srgbClr val="ffffcc"/>
              </a:solidFill>
              <a:effectLst/>
              <a:uFillTx/>
              <a:latin typeface="Times New Roman"/>
            </a:endParaRPr>
          </a:p>
        </p:txBody>
      </p:sp>
      <p:sp>
        <p:nvSpPr>
          <p:cNvPr id="239" name=""/>
          <p:cNvSpPr/>
          <p:nvPr/>
        </p:nvSpPr>
        <p:spPr>
          <a:xfrm>
            <a:off x="3811680" y="4470480"/>
            <a:ext cx="37188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Del Loc</a:t>
            </a:r>
            <a:endParaRPr b="0" lang="en-US" sz="900" strike="noStrike" u="none">
              <a:solidFill>
                <a:srgbClr val="ffffcc"/>
              </a:solidFill>
              <a:effectLst/>
              <a:uFillTx/>
              <a:latin typeface="Times New Roman"/>
            </a:endParaRPr>
          </a:p>
        </p:txBody>
      </p:sp>
      <p:sp>
        <p:nvSpPr>
          <p:cNvPr id="240" name=""/>
          <p:cNvSpPr/>
          <p:nvPr/>
        </p:nvSpPr>
        <p:spPr>
          <a:xfrm>
            <a:off x="4394160" y="4470480"/>
            <a:ext cx="16560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Del</a:t>
            </a:r>
            <a:endParaRPr b="0" lang="en-US" sz="900" strike="noStrike" u="none">
              <a:solidFill>
                <a:srgbClr val="ffffcc"/>
              </a:solidFill>
              <a:effectLst/>
              <a:uFillTx/>
              <a:latin typeface="Times New Roman"/>
            </a:endParaRPr>
          </a:p>
        </p:txBody>
      </p:sp>
      <p:sp>
        <p:nvSpPr>
          <p:cNvPr id="241" name=""/>
          <p:cNvSpPr/>
          <p:nvPr/>
        </p:nvSpPr>
        <p:spPr>
          <a:xfrm>
            <a:off x="4622760" y="4470480"/>
            <a:ext cx="40680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Location</a:t>
            </a:r>
            <a:endParaRPr b="0" lang="en-US" sz="900" strike="noStrike" u="none">
              <a:solidFill>
                <a:srgbClr val="ffffcc"/>
              </a:solidFill>
              <a:effectLst/>
              <a:uFillTx/>
              <a:latin typeface="Times New Roman"/>
            </a:endParaRPr>
          </a:p>
        </p:txBody>
      </p:sp>
      <p:sp>
        <p:nvSpPr>
          <p:cNvPr id="242" name=""/>
          <p:cNvSpPr/>
          <p:nvPr/>
        </p:nvSpPr>
        <p:spPr>
          <a:xfrm>
            <a:off x="5122800" y="4470480"/>
            <a:ext cx="41652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Acct Adj</a:t>
            </a:r>
            <a:endParaRPr b="0" lang="en-US" sz="900" strike="noStrike" u="none">
              <a:solidFill>
                <a:srgbClr val="ffffcc"/>
              </a:solidFill>
              <a:effectLst/>
              <a:uFillTx/>
              <a:latin typeface="Times New Roman"/>
            </a:endParaRPr>
          </a:p>
        </p:txBody>
      </p:sp>
      <p:sp>
        <p:nvSpPr>
          <p:cNvPr id="243" name=""/>
          <p:cNvSpPr/>
          <p:nvPr/>
        </p:nvSpPr>
        <p:spPr>
          <a:xfrm>
            <a:off x="5628960" y="4470480"/>
            <a:ext cx="22932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Chrg</a:t>
            </a:r>
            <a:endParaRPr b="0" lang="en-US" sz="900" strike="noStrike" u="none">
              <a:solidFill>
                <a:srgbClr val="ffffcc"/>
              </a:solidFill>
              <a:effectLst/>
              <a:uFillTx/>
              <a:latin typeface="Times New Roman"/>
            </a:endParaRPr>
          </a:p>
        </p:txBody>
      </p:sp>
      <p:sp>
        <p:nvSpPr>
          <p:cNvPr id="244" name=""/>
          <p:cNvSpPr/>
          <p:nvPr/>
        </p:nvSpPr>
        <p:spPr>
          <a:xfrm>
            <a:off x="5934240" y="4470480"/>
            <a:ext cx="126684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----------Unit Price-----------</a:t>
            </a:r>
            <a:endParaRPr b="0" lang="en-US" sz="900" strike="noStrike" u="none">
              <a:solidFill>
                <a:srgbClr val="ffffcc"/>
              </a:solidFill>
              <a:effectLst/>
              <a:uFillTx/>
              <a:latin typeface="Times New Roman"/>
            </a:endParaRPr>
          </a:p>
        </p:txBody>
      </p:sp>
      <p:sp>
        <p:nvSpPr>
          <p:cNvPr id="245" name=""/>
          <p:cNvSpPr/>
          <p:nvPr/>
        </p:nvSpPr>
        <p:spPr>
          <a:xfrm>
            <a:off x="7445160" y="4470480"/>
            <a:ext cx="20376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Amt</a:t>
            </a:r>
            <a:endParaRPr b="0" lang="en-US" sz="900" strike="noStrike" u="none">
              <a:solidFill>
                <a:srgbClr val="ffffcc"/>
              </a:solidFill>
              <a:effectLst/>
              <a:uFillTx/>
              <a:latin typeface="Times New Roman"/>
            </a:endParaRPr>
          </a:p>
        </p:txBody>
      </p:sp>
      <p:sp>
        <p:nvSpPr>
          <p:cNvPr id="246" name=""/>
          <p:cNvSpPr/>
          <p:nvPr/>
        </p:nvSpPr>
        <p:spPr>
          <a:xfrm>
            <a:off x="7737480" y="4470480"/>
            <a:ext cx="67356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Beg Tran Date</a:t>
            </a:r>
            <a:endParaRPr b="0" lang="en-US" sz="900" strike="noStrike" u="none">
              <a:solidFill>
                <a:srgbClr val="ffffcc"/>
              </a:solidFill>
              <a:effectLst/>
              <a:uFillTx/>
              <a:latin typeface="Times New Roman"/>
            </a:endParaRPr>
          </a:p>
        </p:txBody>
      </p:sp>
      <p:sp>
        <p:nvSpPr>
          <p:cNvPr id="247" name=""/>
          <p:cNvSpPr/>
          <p:nvPr/>
        </p:nvSpPr>
        <p:spPr>
          <a:xfrm>
            <a:off x="552240" y="4616280"/>
            <a:ext cx="14040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TT</a:t>
            </a:r>
            <a:endParaRPr b="0" lang="en-US" sz="900" strike="noStrike" u="none">
              <a:solidFill>
                <a:srgbClr val="ffffcc"/>
              </a:solidFill>
              <a:effectLst/>
              <a:uFillTx/>
              <a:latin typeface="Times New Roman"/>
            </a:endParaRPr>
          </a:p>
        </p:txBody>
      </p:sp>
      <p:sp>
        <p:nvSpPr>
          <p:cNvPr id="248" name=""/>
          <p:cNvSpPr/>
          <p:nvPr/>
        </p:nvSpPr>
        <p:spPr>
          <a:xfrm>
            <a:off x="850680" y="4616280"/>
            <a:ext cx="21672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Prop</a:t>
            </a:r>
            <a:endParaRPr b="0" lang="en-US" sz="900" strike="noStrike" u="none">
              <a:solidFill>
                <a:srgbClr val="ffffcc"/>
              </a:solidFill>
              <a:effectLst/>
              <a:uFillTx/>
              <a:latin typeface="Times New Roman"/>
            </a:endParaRPr>
          </a:p>
        </p:txBody>
      </p:sp>
      <p:sp>
        <p:nvSpPr>
          <p:cNvPr id="249" name=""/>
          <p:cNvSpPr/>
          <p:nvPr/>
        </p:nvSpPr>
        <p:spPr>
          <a:xfrm>
            <a:off x="1342800" y="4616280"/>
            <a:ext cx="50544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Prop (POI)</a:t>
            </a:r>
            <a:endParaRPr b="0" lang="en-US" sz="900" strike="noStrike" u="none">
              <a:solidFill>
                <a:srgbClr val="ffffcc"/>
              </a:solidFill>
              <a:effectLst/>
              <a:uFillTx/>
              <a:latin typeface="Times New Roman"/>
            </a:endParaRPr>
          </a:p>
        </p:txBody>
      </p:sp>
      <p:sp>
        <p:nvSpPr>
          <p:cNvPr id="250" name=""/>
          <p:cNvSpPr/>
          <p:nvPr/>
        </p:nvSpPr>
        <p:spPr>
          <a:xfrm>
            <a:off x="1960200" y="4616280"/>
            <a:ext cx="12780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Zn</a:t>
            </a:r>
            <a:endParaRPr b="0" lang="en-US" sz="900" strike="noStrike" u="none">
              <a:solidFill>
                <a:srgbClr val="ffffcc"/>
              </a:solidFill>
              <a:effectLst/>
              <a:uFillTx/>
              <a:latin typeface="Times New Roman"/>
            </a:endParaRPr>
          </a:p>
        </p:txBody>
      </p:sp>
      <p:sp>
        <p:nvSpPr>
          <p:cNvPr id="251" name=""/>
          <p:cNvSpPr/>
          <p:nvPr/>
        </p:nvSpPr>
        <p:spPr>
          <a:xfrm>
            <a:off x="2238120" y="4616280"/>
            <a:ext cx="27360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Name</a:t>
            </a:r>
            <a:endParaRPr b="0" lang="en-US" sz="900" strike="noStrike" u="none">
              <a:solidFill>
                <a:srgbClr val="ffffcc"/>
              </a:solidFill>
              <a:effectLst/>
              <a:uFillTx/>
              <a:latin typeface="Times New Roman"/>
            </a:endParaRPr>
          </a:p>
        </p:txBody>
      </p:sp>
      <p:sp>
        <p:nvSpPr>
          <p:cNvPr id="252" name=""/>
          <p:cNvSpPr/>
          <p:nvPr/>
        </p:nvSpPr>
        <p:spPr>
          <a:xfrm>
            <a:off x="2882520" y="4616280"/>
            <a:ext cx="15948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CD</a:t>
            </a:r>
            <a:endParaRPr b="0" lang="en-US" sz="900" strike="noStrike" u="none">
              <a:solidFill>
                <a:srgbClr val="ffffcc"/>
              </a:solidFill>
              <a:effectLst/>
              <a:uFillTx/>
              <a:latin typeface="Times New Roman"/>
            </a:endParaRPr>
          </a:p>
        </p:txBody>
      </p:sp>
      <p:sp>
        <p:nvSpPr>
          <p:cNvPr id="253" name=""/>
          <p:cNvSpPr/>
          <p:nvPr/>
        </p:nvSpPr>
        <p:spPr>
          <a:xfrm>
            <a:off x="3193560" y="4616280"/>
            <a:ext cx="21672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Prop</a:t>
            </a:r>
            <a:endParaRPr b="0" lang="en-US" sz="900" strike="noStrike" u="none">
              <a:solidFill>
                <a:srgbClr val="ffffcc"/>
              </a:solidFill>
              <a:effectLst/>
              <a:uFillTx/>
              <a:latin typeface="Times New Roman"/>
            </a:endParaRPr>
          </a:p>
        </p:txBody>
      </p:sp>
      <p:sp>
        <p:nvSpPr>
          <p:cNvPr id="254" name=""/>
          <p:cNvSpPr/>
          <p:nvPr/>
        </p:nvSpPr>
        <p:spPr>
          <a:xfrm>
            <a:off x="3811320" y="4616280"/>
            <a:ext cx="50544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Prop (POI)</a:t>
            </a:r>
            <a:endParaRPr b="0" lang="en-US" sz="900" strike="noStrike" u="none">
              <a:solidFill>
                <a:srgbClr val="ffffcc"/>
              </a:solidFill>
              <a:effectLst/>
              <a:uFillTx/>
              <a:latin typeface="Times New Roman"/>
            </a:endParaRPr>
          </a:p>
        </p:txBody>
      </p:sp>
      <p:sp>
        <p:nvSpPr>
          <p:cNvPr id="255" name=""/>
          <p:cNvSpPr/>
          <p:nvPr/>
        </p:nvSpPr>
        <p:spPr>
          <a:xfrm>
            <a:off x="4414320" y="4616280"/>
            <a:ext cx="12780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Zn</a:t>
            </a:r>
            <a:endParaRPr b="0" lang="en-US" sz="900" strike="noStrike" u="none">
              <a:solidFill>
                <a:srgbClr val="ffffcc"/>
              </a:solidFill>
              <a:effectLst/>
              <a:uFillTx/>
              <a:latin typeface="Times New Roman"/>
            </a:endParaRPr>
          </a:p>
        </p:txBody>
      </p:sp>
      <p:sp>
        <p:nvSpPr>
          <p:cNvPr id="256" name=""/>
          <p:cNvSpPr/>
          <p:nvPr/>
        </p:nvSpPr>
        <p:spPr>
          <a:xfrm>
            <a:off x="4622760" y="4616280"/>
            <a:ext cx="27360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Name</a:t>
            </a:r>
            <a:endParaRPr b="0" lang="en-US" sz="900" strike="noStrike" u="none">
              <a:solidFill>
                <a:srgbClr val="ffffcc"/>
              </a:solidFill>
              <a:effectLst/>
              <a:uFillTx/>
              <a:latin typeface="Times New Roman"/>
            </a:endParaRPr>
          </a:p>
        </p:txBody>
      </p:sp>
      <p:sp>
        <p:nvSpPr>
          <p:cNvPr id="257" name=""/>
          <p:cNvSpPr/>
          <p:nvPr/>
        </p:nvSpPr>
        <p:spPr>
          <a:xfrm>
            <a:off x="5122440" y="4616280"/>
            <a:ext cx="27684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 Mthd</a:t>
            </a:r>
            <a:endParaRPr b="0" lang="en-US" sz="900" strike="noStrike" u="none">
              <a:solidFill>
                <a:srgbClr val="ffffcc"/>
              </a:solidFill>
              <a:effectLst/>
              <a:uFillTx/>
              <a:latin typeface="Times New Roman"/>
            </a:endParaRPr>
          </a:p>
        </p:txBody>
      </p:sp>
      <p:sp>
        <p:nvSpPr>
          <p:cNvPr id="258" name=""/>
          <p:cNvSpPr/>
          <p:nvPr/>
        </p:nvSpPr>
        <p:spPr>
          <a:xfrm>
            <a:off x="5629320" y="4616280"/>
            <a:ext cx="23544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Type</a:t>
            </a:r>
            <a:endParaRPr b="0" lang="en-US" sz="900" strike="noStrike" u="none">
              <a:solidFill>
                <a:srgbClr val="ffffcc"/>
              </a:solidFill>
              <a:effectLst/>
              <a:uFillTx/>
              <a:latin typeface="Times New Roman"/>
            </a:endParaRPr>
          </a:p>
        </p:txBody>
      </p:sp>
      <p:sp>
        <p:nvSpPr>
          <p:cNvPr id="259" name=""/>
          <p:cNvSpPr/>
          <p:nvPr/>
        </p:nvSpPr>
        <p:spPr>
          <a:xfrm>
            <a:off x="5933880" y="4616280"/>
            <a:ext cx="22284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Base</a:t>
            </a:r>
            <a:endParaRPr b="0" lang="en-US" sz="900" strike="noStrike" u="none">
              <a:solidFill>
                <a:srgbClr val="ffffcc"/>
              </a:solidFill>
              <a:effectLst/>
              <a:uFillTx/>
              <a:latin typeface="Times New Roman"/>
            </a:endParaRPr>
          </a:p>
        </p:txBody>
      </p:sp>
      <p:sp>
        <p:nvSpPr>
          <p:cNvPr id="260" name=""/>
          <p:cNvSpPr/>
          <p:nvPr/>
        </p:nvSpPr>
        <p:spPr>
          <a:xfrm>
            <a:off x="6321240" y="4616280"/>
            <a:ext cx="15948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Sur</a:t>
            </a:r>
            <a:endParaRPr b="0" lang="en-US" sz="900" strike="noStrike" u="none">
              <a:solidFill>
                <a:srgbClr val="ffffcc"/>
              </a:solidFill>
              <a:effectLst/>
              <a:uFillTx/>
              <a:latin typeface="Times New Roman"/>
            </a:endParaRPr>
          </a:p>
        </p:txBody>
      </p:sp>
      <p:sp>
        <p:nvSpPr>
          <p:cNvPr id="261" name=""/>
          <p:cNvSpPr/>
          <p:nvPr/>
        </p:nvSpPr>
        <p:spPr>
          <a:xfrm>
            <a:off x="6633720" y="4616280"/>
            <a:ext cx="48960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Disc    Net</a:t>
            </a:r>
            <a:endParaRPr b="0" lang="en-US" sz="900" strike="noStrike" u="none">
              <a:solidFill>
                <a:srgbClr val="ffffcc"/>
              </a:solidFill>
              <a:effectLst/>
              <a:uFillTx/>
              <a:latin typeface="Times New Roman"/>
            </a:endParaRPr>
          </a:p>
        </p:txBody>
      </p:sp>
      <p:sp>
        <p:nvSpPr>
          <p:cNvPr id="262" name=""/>
          <p:cNvSpPr/>
          <p:nvPr/>
        </p:nvSpPr>
        <p:spPr>
          <a:xfrm>
            <a:off x="7229160" y="4616280"/>
            <a:ext cx="17208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Qty</a:t>
            </a:r>
            <a:endParaRPr b="0" lang="en-US" sz="900" strike="noStrike" u="none">
              <a:solidFill>
                <a:srgbClr val="ffffcc"/>
              </a:solidFill>
              <a:effectLst/>
              <a:uFillTx/>
              <a:latin typeface="Times New Roman"/>
            </a:endParaRPr>
          </a:p>
        </p:txBody>
      </p:sp>
      <p:sp>
        <p:nvSpPr>
          <p:cNvPr id="263" name=""/>
          <p:cNvSpPr/>
          <p:nvPr/>
        </p:nvSpPr>
        <p:spPr>
          <a:xfrm>
            <a:off x="7445160" y="4616280"/>
            <a:ext cx="19116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Due</a:t>
            </a:r>
            <a:endParaRPr b="0" lang="en-US" sz="900" strike="noStrike" u="none">
              <a:solidFill>
                <a:srgbClr val="ffffcc"/>
              </a:solidFill>
              <a:effectLst/>
              <a:uFillTx/>
              <a:latin typeface="Times New Roman"/>
            </a:endParaRPr>
          </a:p>
        </p:txBody>
      </p:sp>
      <p:sp>
        <p:nvSpPr>
          <p:cNvPr id="264" name=""/>
          <p:cNvSpPr/>
          <p:nvPr/>
        </p:nvSpPr>
        <p:spPr>
          <a:xfrm>
            <a:off x="7737480" y="4616280"/>
            <a:ext cx="67356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ffffcc"/>
                </a:solidFill>
                <a:effectLst/>
                <a:uFillTx/>
                <a:latin typeface="Times New Roman"/>
              </a:rPr>
              <a:t>End Tran Date</a:t>
            </a:r>
            <a:endParaRPr b="0" lang="en-US" sz="900" strike="noStrike" u="none">
              <a:solidFill>
                <a:srgbClr val="ffffcc"/>
              </a:solidFill>
              <a:effectLst/>
              <a:uFillTx/>
              <a:latin typeface="Times New Roman"/>
            </a:endParaRPr>
          </a:p>
        </p:txBody>
      </p:sp>
      <p:sp>
        <p:nvSpPr>
          <p:cNvPr id="265" name=""/>
          <p:cNvSpPr/>
          <p:nvPr/>
        </p:nvSpPr>
        <p:spPr>
          <a:xfrm>
            <a:off x="6633720" y="5491080"/>
            <a:ext cx="261000" cy="137880"/>
          </a:xfrm>
          <a:prstGeom prst="rect">
            <a:avLst/>
          </a:prstGeom>
          <a:noFill/>
          <a:ln w="0">
            <a:noFill/>
          </a:ln>
        </p:spPr>
        <p:style>
          <a:lnRef idx="0"/>
          <a:fillRef idx="0"/>
          <a:effectRef idx="0"/>
          <a:fontRef idx="minor"/>
        </p:style>
        <p:txBody>
          <a:bodyPr wrap="none" lIns="0" rIns="0" tIns="0" bIns="0" anchor="t">
            <a:spAutoFit/>
          </a:bodyPr>
          <a:p>
            <a:pPr>
              <a:spcBef>
                <a:spcPts val="2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ffffcc"/>
                </a:solidFill>
                <a:effectLst/>
                <a:uFillTx/>
                <a:latin typeface="Times New Roman"/>
              </a:rPr>
              <a:t>Total</a:t>
            </a:r>
            <a:endParaRPr b="0" lang="en-US" sz="900" strike="noStrike" u="none">
              <a:solidFill>
                <a:srgbClr val="ffffcc"/>
              </a:solidFill>
              <a:effectLst/>
              <a:uFillTx/>
              <a:latin typeface="Times New Roman"/>
            </a:endParaRPr>
          </a:p>
        </p:txBody>
      </p:sp>
      <p:sp>
        <p:nvSpPr>
          <p:cNvPr id="266" name=""/>
          <p:cNvSpPr/>
          <p:nvPr/>
        </p:nvSpPr>
        <p:spPr>
          <a:xfrm>
            <a:off x="531720" y="3144960"/>
            <a:ext cx="8029800" cy="1440"/>
          </a:xfrm>
          <a:prstGeom prst="line">
            <a:avLst/>
          </a:prstGeom>
          <a:ln w="0">
            <a:solidFill>
              <a:srgbClr val="000080"/>
            </a:solidFill>
          </a:ln>
        </p:spPr>
        <p:style>
          <a:lnRef idx="0"/>
          <a:fillRef idx="0"/>
          <a:effectRef idx="0"/>
          <a:fontRef idx="minor"/>
        </p:style>
        <p:txBody>
          <a:bodyPr lIns="90000" rIns="90000" tIns="-45360" bIns="-45360" anchor="t">
            <a:noAutofit/>
          </a:bodyPr>
          <a:p>
            <a:endParaRPr b="0" lang="en-US" sz="2400" strike="noStrike" u="none">
              <a:solidFill>
                <a:srgbClr val="ffffcc"/>
              </a:solidFill>
              <a:effectLst/>
              <a:uFillTx/>
              <a:latin typeface="Times New Roman"/>
            </a:endParaRPr>
          </a:p>
        </p:txBody>
      </p:sp>
      <p:sp>
        <p:nvSpPr>
          <p:cNvPr id="267" name=""/>
          <p:cNvSpPr/>
          <p:nvPr/>
        </p:nvSpPr>
        <p:spPr>
          <a:xfrm>
            <a:off x="5919840" y="3290760"/>
            <a:ext cx="2641680" cy="1800"/>
          </a:xfrm>
          <a:prstGeom prst="line">
            <a:avLst/>
          </a:prstGeom>
          <a:ln w="0">
            <a:solidFill>
              <a:srgbClr val="000080"/>
            </a:solidFill>
          </a:ln>
        </p:spPr>
        <p:style>
          <a:lnRef idx="0"/>
          <a:fillRef idx="0"/>
          <a:effectRef idx="0"/>
          <a:fontRef idx="minor"/>
        </p:style>
        <p:txBody>
          <a:bodyPr lIns="90000" rIns="90000" tIns="-45000" bIns="-45000" anchor="t">
            <a:noAutofit/>
          </a:bodyPr>
          <a:p>
            <a:endParaRPr b="0" lang="en-US" sz="2400" strike="noStrike" u="none">
              <a:solidFill>
                <a:srgbClr val="ffffcc"/>
              </a:solidFill>
              <a:effectLst/>
              <a:uFillTx/>
              <a:latin typeface="Times New Roman"/>
            </a:endParaRPr>
          </a:p>
        </p:txBody>
      </p:sp>
      <p:sp>
        <p:nvSpPr>
          <p:cNvPr id="268" name=""/>
          <p:cNvSpPr/>
          <p:nvPr/>
        </p:nvSpPr>
        <p:spPr>
          <a:xfrm>
            <a:off x="5919840" y="3435480"/>
            <a:ext cx="2641680" cy="1440"/>
          </a:xfrm>
          <a:prstGeom prst="line">
            <a:avLst/>
          </a:prstGeom>
          <a:ln w="0">
            <a:solidFill>
              <a:srgbClr val="000080"/>
            </a:solidFill>
          </a:ln>
        </p:spPr>
        <p:style>
          <a:lnRef idx="0"/>
          <a:fillRef idx="0"/>
          <a:effectRef idx="0"/>
          <a:fontRef idx="minor"/>
        </p:style>
        <p:txBody>
          <a:bodyPr lIns="90000" rIns="90000" tIns="-45360" bIns="-45360" anchor="t">
            <a:noAutofit/>
          </a:bodyPr>
          <a:p>
            <a:endParaRPr b="0" lang="en-US" sz="2400" strike="noStrike" u="none">
              <a:solidFill>
                <a:srgbClr val="ffffcc"/>
              </a:solidFill>
              <a:effectLst/>
              <a:uFillTx/>
              <a:latin typeface="Times New Roman"/>
            </a:endParaRPr>
          </a:p>
        </p:txBody>
      </p:sp>
      <p:sp>
        <p:nvSpPr>
          <p:cNvPr id="269" name=""/>
          <p:cNvSpPr/>
          <p:nvPr/>
        </p:nvSpPr>
        <p:spPr>
          <a:xfrm>
            <a:off x="5919840" y="3435480"/>
            <a:ext cx="2641680" cy="7920"/>
          </a:xfrm>
          <a:prstGeom prst="rect">
            <a:avLst/>
          </a:prstGeom>
          <a:noFill/>
          <a:ln w="0">
            <a:noFill/>
          </a:ln>
        </p:spPr>
        <p:style>
          <a:lnRef idx="0"/>
          <a:fillRef idx="0"/>
          <a:effectRef idx="0"/>
          <a:fontRef idx="minor"/>
        </p:style>
        <p:txBody>
          <a:bodyPr lIns="90000" rIns="90000" tIns="-38880" bIns="-38880" anchor="t">
            <a:noAutofit/>
          </a:bodyPr>
          <a:p>
            <a:endParaRPr b="0" lang="en-US" sz="2400" strike="noStrike" u="none">
              <a:solidFill>
                <a:srgbClr val="ffffcc"/>
              </a:solidFill>
              <a:effectLst/>
              <a:uFillTx/>
              <a:latin typeface="Times New Roman"/>
            </a:endParaRPr>
          </a:p>
        </p:txBody>
      </p:sp>
      <p:sp>
        <p:nvSpPr>
          <p:cNvPr id="270" name=""/>
          <p:cNvSpPr/>
          <p:nvPr/>
        </p:nvSpPr>
        <p:spPr>
          <a:xfrm>
            <a:off x="5913360" y="3151080"/>
            <a:ext cx="1800" cy="438120"/>
          </a:xfrm>
          <a:prstGeom prst="line">
            <a:avLst/>
          </a:prstGeom>
          <a:ln w="0">
            <a:solidFill>
              <a:srgbClr val="000080"/>
            </a:solidFill>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271" name=""/>
          <p:cNvSpPr/>
          <p:nvPr/>
        </p:nvSpPr>
        <p:spPr>
          <a:xfrm>
            <a:off x="5919840" y="3581280"/>
            <a:ext cx="2641680" cy="1800"/>
          </a:xfrm>
          <a:prstGeom prst="line">
            <a:avLst/>
          </a:prstGeom>
          <a:ln w="0">
            <a:solidFill>
              <a:srgbClr val="000080"/>
            </a:solidFill>
          </a:ln>
        </p:spPr>
        <p:style>
          <a:lnRef idx="0"/>
          <a:fillRef idx="0"/>
          <a:effectRef idx="0"/>
          <a:fontRef idx="minor"/>
        </p:style>
        <p:txBody>
          <a:bodyPr lIns="90000" rIns="90000" tIns="-45000" bIns="-45000" anchor="t">
            <a:noAutofit/>
          </a:bodyPr>
          <a:p>
            <a:endParaRPr b="0" lang="en-US" sz="2400" strike="noStrike" u="none">
              <a:solidFill>
                <a:srgbClr val="ffffcc"/>
              </a:solidFill>
              <a:effectLst/>
              <a:uFillTx/>
              <a:latin typeface="Times New Roman"/>
            </a:endParaRPr>
          </a:p>
        </p:txBody>
      </p:sp>
      <p:sp>
        <p:nvSpPr>
          <p:cNvPr id="272" name=""/>
          <p:cNvSpPr/>
          <p:nvPr/>
        </p:nvSpPr>
        <p:spPr>
          <a:xfrm>
            <a:off x="531720" y="4019400"/>
            <a:ext cx="8029800" cy="1800"/>
          </a:xfrm>
          <a:prstGeom prst="line">
            <a:avLst/>
          </a:prstGeom>
          <a:ln w="0">
            <a:solidFill>
              <a:srgbClr val="000080"/>
            </a:solidFill>
          </a:ln>
        </p:spPr>
        <p:style>
          <a:lnRef idx="0"/>
          <a:fillRef idx="0"/>
          <a:effectRef idx="0"/>
          <a:fontRef idx="minor"/>
        </p:style>
        <p:txBody>
          <a:bodyPr lIns="90000" rIns="90000" tIns="-45000" bIns="-45000" anchor="t">
            <a:noAutofit/>
          </a:bodyPr>
          <a:p>
            <a:endParaRPr b="0" lang="en-US" sz="2400" strike="noStrike" u="none">
              <a:solidFill>
                <a:srgbClr val="ffffcc"/>
              </a:solidFill>
              <a:effectLst/>
              <a:uFillTx/>
              <a:latin typeface="Times New Roman"/>
            </a:endParaRPr>
          </a:p>
        </p:txBody>
      </p:sp>
      <p:sp>
        <p:nvSpPr>
          <p:cNvPr id="273" name=""/>
          <p:cNvSpPr/>
          <p:nvPr/>
        </p:nvSpPr>
        <p:spPr>
          <a:xfrm>
            <a:off x="531720" y="4311720"/>
            <a:ext cx="8029800" cy="1440"/>
          </a:xfrm>
          <a:prstGeom prst="line">
            <a:avLst/>
          </a:prstGeom>
          <a:ln w="0">
            <a:solidFill>
              <a:srgbClr val="000080"/>
            </a:solidFill>
          </a:ln>
        </p:spPr>
        <p:style>
          <a:lnRef idx="0"/>
          <a:fillRef idx="0"/>
          <a:effectRef idx="0"/>
          <a:fontRef idx="minor"/>
        </p:style>
        <p:txBody>
          <a:bodyPr lIns="90000" rIns="90000" tIns="-45360" bIns="-45360" anchor="t">
            <a:noAutofit/>
          </a:bodyPr>
          <a:p>
            <a:endParaRPr b="0" lang="en-US" sz="2400" strike="noStrike" u="none">
              <a:solidFill>
                <a:srgbClr val="ffffcc"/>
              </a:solidFill>
              <a:effectLst/>
              <a:uFillTx/>
              <a:latin typeface="Times New Roman"/>
            </a:endParaRPr>
          </a:p>
        </p:txBody>
      </p:sp>
      <p:sp>
        <p:nvSpPr>
          <p:cNvPr id="274" name=""/>
          <p:cNvSpPr/>
          <p:nvPr/>
        </p:nvSpPr>
        <p:spPr>
          <a:xfrm>
            <a:off x="496800" y="1657440"/>
            <a:ext cx="8190000" cy="4174920"/>
          </a:xfrm>
          <a:prstGeom prst="rect">
            <a:avLst/>
          </a:prstGeom>
          <a:noFill/>
          <a:ln w="41400">
            <a:solidFill>
              <a:srgbClr val="ffffcc"/>
            </a:solidFill>
            <a:miter/>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275" name=""/>
          <p:cNvSpPr/>
          <p:nvPr/>
        </p:nvSpPr>
        <p:spPr>
          <a:xfrm>
            <a:off x="457200" y="1600200"/>
            <a:ext cx="8153280" cy="4175280"/>
          </a:xfrm>
          <a:prstGeom prst="rect">
            <a:avLst/>
          </a:prstGeom>
          <a:noFill/>
          <a:ln w="414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276" name=""/>
          <p:cNvSpPr/>
          <p:nvPr/>
        </p:nvSpPr>
        <p:spPr>
          <a:xfrm>
            <a:off x="457200" y="5867280"/>
            <a:ext cx="1523880" cy="510120"/>
          </a:xfrm>
          <a:prstGeom prst="rect">
            <a:avLst/>
          </a:prstGeom>
          <a:noFill/>
          <a:ln w="0">
            <a:noFill/>
          </a:ln>
        </p:spPr>
        <p:style>
          <a:lnRef idx="0"/>
          <a:fillRef idx="0"/>
          <a:effectRef idx="0"/>
          <a:fontRef idx="minor"/>
        </p:style>
        <p:txBody>
          <a:bodyPr lIns="90000" rIns="90000" tIns="46800" bIns="46800" anchor="t">
            <a:spAutoFit/>
          </a:bodyPr>
          <a:p>
            <a:pPr>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ffffcc"/>
                </a:solidFill>
                <a:effectLst/>
                <a:uFillTx/>
                <a:latin typeface="Times New Roman"/>
              </a:rPr>
              <a:t>NEW ITEMS:  </a:t>
            </a:r>
            <a:endParaRPr b="0" lang="en-US" sz="800" strike="noStrike" u="none">
              <a:solidFill>
                <a:srgbClr val="ffffcc"/>
              </a:solidFill>
              <a:effectLst/>
              <a:uFillTx/>
              <a:latin typeface="Times New Roman"/>
            </a:endParaRPr>
          </a:p>
          <a:p>
            <a:pPr>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cc"/>
                </a:solidFill>
                <a:effectLst/>
                <a:uFillTx/>
                <a:latin typeface="Times New Roman"/>
              </a:rPr>
              <a:t>(1) Stmt D/T</a:t>
            </a:r>
            <a:endParaRPr b="0" lang="en-US" sz="800" strike="noStrike" u="none">
              <a:solidFill>
                <a:srgbClr val="ffffcc"/>
              </a:solidFill>
              <a:effectLst/>
              <a:uFillTx/>
              <a:latin typeface="Times New Roman"/>
            </a:endParaRPr>
          </a:p>
          <a:p>
            <a:pPr>
              <a:spcBef>
                <a:spcPts val="2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ffffcc"/>
                </a:solidFill>
                <a:effectLst/>
                <a:uFillTx/>
                <a:latin typeface="Times New Roman"/>
              </a:rPr>
              <a:t>(2) Payee</a:t>
            </a:r>
            <a:endParaRPr b="0" lang="en-US" sz="800" strike="noStrike" u="none">
              <a:solidFill>
                <a:srgbClr val="ffffcc"/>
              </a:solidFill>
              <a:effectLst/>
              <a:uFillTx/>
              <a:latin typeface="Times New Roman"/>
            </a:endParaRPr>
          </a:p>
        </p:txBody>
      </p:sp>
      <p:sp>
        <p:nvSpPr>
          <p:cNvPr id="277" name=""/>
          <p:cNvSpPr/>
          <p:nvPr/>
        </p:nvSpPr>
        <p:spPr>
          <a:xfrm>
            <a:off x="685800" y="380880"/>
            <a:ext cx="7772400" cy="1143000"/>
          </a:xfrm>
          <a:prstGeom prst="rect">
            <a:avLst/>
          </a:prstGeom>
          <a:noFill/>
          <a:ln w="0">
            <a:noFill/>
          </a:ln>
        </p:spPr>
        <p:style>
          <a:lnRef idx="0"/>
          <a:fillRef idx="0"/>
          <a:effectRef idx="0"/>
          <a:fontRef idx="minor"/>
        </p:style>
        <p:txBody>
          <a:bodyPr lIns="92160" rIns="92160" tIns="46080" bIns="46080" anchor="b">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Sample Invoice</a:t>
            </a:r>
            <a:endParaRPr b="0" lang="en-US" sz="4400" strike="noStrike" u="none">
              <a:solidFill>
                <a:srgbClr val="ffffcc"/>
              </a:solidFill>
              <a:effectLst/>
              <a:uFillTx/>
              <a:latin typeface="Times New Roman"/>
            </a:endParaRPr>
          </a:p>
        </p:txBody>
      </p:sp>
      <p:sp>
        <p:nvSpPr>
          <p:cNvPr id="2" name="PlaceHolder 1"/>
          <p:cNvSpPr>
            <a:spLocks noGrp="1"/>
          </p:cNvSpPr>
          <p:nvPr>
            <p:ph type="sldNum" idx="3"/>
          </p:nvPr>
        </p:nvSpPr>
        <p:spPr/>
        <p:txBody>
          <a:bodyPr/>
          <a:p>
            <a:fld id="{B5D48C50-DF91-4162-A8CB-494CF8CE3D2D}" type="slidenum">
              <a:t>22</a:t>
            </a:fld>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78"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Order 637 reports</a:t>
            </a:r>
            <a:endParaRPr b="0" i="1" lang="en-US" sz="4400" strike="noStrike" u="none">
              <a:solidFill>
                <a:srgbClr val="ffcc66"/>
              </a:solidFill>
              <a:effectLst/>
              <a:uFillTx/>
              <a:latin typeface="Times New Roman"/>
            </a:endParaRPr>
          </a:p>
        </p:txBody>
      </p:sp>
      <p:sp>
        <p:nvSpPr>
          <p:cNvPr id="279" name=""/>
          <p:cNvSpPr/>
          <p:nvPr/>
        </p:nvSpPr>
        <p:spPr>
          <a:xfrm>
            <a:off x="609480" y="2057400"/>
            <a:ext cx="7772400" cy="2299320"/>
          </a:xfrm>
          <a:prstGeom prst="rect">
            <a:avLst/>
          </a:prstGeom>
          <a:noFill/>
          <a:ln w="0">
            <a:noFill/>
          </a:ln>
        </p:spPr>
        <p:style>
          <a:lnRef idx="0"/>
          <a:fillRef idx="0"/>
          <a:effectRef idx="0"/>
          <a:fontRef idx="minor"/>
        </p:style>
        <p:txBody>
          <a:bodyPr lIns="90000" rIns="90000" tIns="46800" bIns="46800" anchor="t">
            <a:spAutoFit/>
          </a:bodyPr>
          <a:p>
            <a:pPr marL="457200" indent="-457200">
              <a:spcBef>
                <a:spcPts val="2001"/>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Implemented Order 637 reporting effective September 1, 2000</a:t>
            </a:r>
            <a:endParaRPr b="0" lang="en-US" sz="3200" strike="noStrike" u="none">
              <a:solidFill>
                <a:srgbClr val="ffffcc"/>
              </a:solidFill>
              <a:effectLst/>
              <a:uFillTx/>
              <a:latin typeface="Times New Roman"/>
            </a:endParaRPr>
          </a:p>
          <a:p>
            <a:pPr marL="457200" indent="-457200">
              <a:spcBef>
                <a:spcPts val="2001"/>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Posted on Internet under Informational Postings</a:t>
            </a:r>
            <a:endParaRPr b="0" lang="en-US" sz="3200" strike="noStrike" u="none">
              <a:solidFill>
                <a:srgbClr val="ffffcc"/>
              </a:solidFill>
              <a:effectLst/>
              <a:uFillTx/>
              <a:latin typeface="Times New Roman"/>
            </a:endParaRPr>
          </a:p>
        </p:txBody>
      </p:sp>
      <p:sp>
        <p:nvSpPr>
          <p:cNvPr id="3" name="PlaceHolder 2"/>
          <p:cNvSpPr>
            <a:spLocks noGrp="1"/>
          </p:cNvSpPr>
          <p:nvPr>
            <p:ph type="sldNum" idx="3"/>
          </p:nvPr>
        </p:nvSpPr>
        <p:spPr/>
        <p:txBody>
          <a:bodyPr/>
          <a:p>
            <a:fld id="{3FED92C1-1113-4EE8-ABC1-B37745D337FF}" type="slidenum">
              <a:t>23</a:t>
            </a:fld>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80" name="PlaceHolder 1"/>
          <p:cNvSpPr>
            <a:spLocks noGrp="1"/>
          </p:cNvSpPr>
          <p:nvPr>
            <p:ph type="title"/>
          </p:nvPr>
        </p:nvSpPr>
        <p:spPr>
          <a:xfrm>
            <a:off x="533160" y="838080"/>
            <a:ext cx="7924680" cy="79056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000" strike="noStrike" u="none">
                <a:solidFill>
                  <a:srgbClr val="ffcc66"/>
                </a:solidFill>
                <a:effectLst/>
                <a:uFillTx/>
                <a:latin typeface="Times New Roman"/>
              </a:rPr>
              <a:t>Operator Confirmation Process</a:t>
            </a:r>
            <a:endParaRPr b="0" i="1" lang="en-US" sz="4000" strike="noStrike" u="none">
              <a:solidFill>
                <a:srgbClr val="ffcc66"/>
              </a:solidFill>
              <a:effectLst/>
              <a:uFillTx/>
              <a:latin typeface="Times New Roman"/>
            </a:endParaRPr>
          </a:p>
        </p:txBody>
      </p:sp>
      <p:sp>
        <p:nvSpPr>
          <p:cNvPr id="281" name="PlaceHolder 2"/>
          <p:cNvSpPr>
            <a:spLocks noGrp="1"/>
          </p:cNvSpPr>
          <p:nvPr>
            <p:ph/>
          </p:nvPr>
        </p:nvSpPr>
        <p:spPr>
          <a:xfrm>
            <a:off x="533520" y="1905120"/>
            <a:ext cx="7772400" cy="4419360"/>
          </a:xfrm>
          <a:prstGeom prst="rect">
            <a:avLst/>
          </a:prstGeom>
          <a:noFill/>
          <a:ln w="0">
            <a:noFill/>
          </a:ln>
        </p:spPr>
        <p:txBody>
          <a:bodyPr lIns="92160" rIns="92160" tIns="46080" bIns="46080" anchor="t">
            <a:normAutofit/>
          </a:bodyPr>
          <a:p>
            <a:pPr marL="466560" indent="-46656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Current Process</a:t>
            </a:r>
            <a:endParaRPr b="0" lang="en-US" sz="3200" strike="noStrike" u="none">
              <a:solidFill>
                <a:srgbClr val="ffffcc"/>
              </a:solidFill>
              <a:effectLst/>
              <a:uFillTx/>
              <a:latin typeface="Times New Roman"/>
            </a:endParaRPr>
          </a:p>
          <a:p>
            <a:pPr marL="466560" indent="-466560">
              <a:spcBef>
                <a:spcPts val="700"/>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cc"/>
                </a:solidFill>
                <a:effectLst/>
                <a:uFillTx/>
                <a:latin typeface="Times New Roman"/>
              </a:rPr>
              <a:t>Active</a:t>
            </a:r>
            <a:endParaRPr b="0" lang="en-US" sz="2800" strike="noStrike" u="none">
              <a:solidFill>
                <a:srgbClr val="ffffcc"/>
              </a:solidFill>
              <a:effectLst/>
              <a:uFillTx/>
              <a:latin typeface="Times New Roman"/>
            </a:endParaRPr>
          </a:p>
          <a:p>
            <a:pPr lvl="1" marL="973080" indent="-392040">
              <a:spcBef>
                <a:spcPts val="601"/>
              </a:spcBef>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Confirmation actively performed for every cycle</a:t>
            </a:r>
            <a:endParaRPr b="0" lang="en-US" sz="2400" strike="noStrike" u="none">
              <a:solidFill>
                <a:srgbClr val="ffffcc"/>
              </a:solidFill>
              <a:effectLst/>
              <a:uFillTx/>
              <a:latin typeface="Times New Roman"/>
            </a:endParaRPr>
          </a:p>
          <a:p>
            <a:pPr lvl="1" marL="973080" indent="-392040">
              <a:spcBef>
                <a:spcPts val="601"/>
              </a:spcBef>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Confirmations do not “roll” from cycle to cycle</a:t>
            </a:r>
            <a:endParaRPr b="0" lang="en-US" sz="2400" strike="noStrike" u="none">
              <a:solidFill>
                <a:srgbClr val="ffffcc"/>
              </a:solidFill>
              <a:effectLst/>
              <a:uFillTx/>
              <a:latin typeface="Times New Roman"/>
            </a:endParaRPr>
          </a:p>
          <a:p>
            <a:pPr lvl="1" marL="973080" indent="-392040">
              <a:spcBef>
                <a:spcPts val="601"/>
              </a:spcBef>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If an operator does not confirm in the timely process, previous on-time scheduled quantity is used</a:t>
            </a:r>
            <a:endParaRPr b="0" lang="en-US" sz="2400" strike="noStrike" u="none">
              <a:solidFill>
                <a:srgbClr val="ffffcc"/>
              </a:solidFill>
              <a:effectLst/>
              <a:uFillTx/>
              <a:latin typeface="Times New Roman"/>
            </a:endParaRPr>
          </a:p>
        </p:txBody>
      </p:sp>
      <p:sp>
        <p:nvSpPr>
          <p:cNvPr id="4" name="PlaceHolder 3"/>
          <p:cNvSpPr>
            <a:spLocks noGrp="1"/>
          </p:cNvSpPr>
          <p:nvPr>
            <p:ph type="sldNum" idx="3"/>
          </p:nvPr>
        </p:nvSpPr>
        <p:spPr/>
        <p:txBody>
          <a:bodyPr/>
          <a:p>
            <a:fld id="{E8FD5C3C-BC5D-482B-971B-E7B5C19DDD23}" type="slidenum">
              <a:t>24</a:t>
            </a:fld>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82" name="PlaceHolder 1"/>
          <p:cNvSpPr>
            <a:spLocks noGrp="1"/>
          </p:cNvSpPr>
          <p:nvPr>
            <p:ph type="title"/>
          </p:nvPr>
        </p:nvSpPr>
        <p:spPr>
          <a:xfrm>
            <a:off x="456840" y="837720"/>
            <a:ext cx="8288280" cy="77148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000" strike="noStrike" u="none">
                <a:solidFill>
                  <a:srgbClr val="ffcc66"/>
                </a:solidFill>
                <a:effectLst/>
                <a:uFillTx/>
                <a:latin typeface="Times New Roman"/>
              </a:rPr>
              <a:t>Operator Confirmation Process Cont’d</a:t>
            </a:r>
            <a:endParaRPr b="0" i="1" lang="en-US" sz="4000" strike="noStrike" u="none">
              <a:solidFill>
                <a:srgbClr val="ffcc66"/>
              </a:solidFill>
              <a:effectLst/>
              <a:uFillTx/>
              <a:latin typeface="Times New Roman"/>
            </a:endParaRPr>
          </a:p>
        </p:txBody>
      </p:sp>
      <p:sp>
        <p:nvSpPr>
          <p:cNvPr id="283" name="PlaceHolder 2"/>
          <p:cNvSpPr>
            <a:spLocks noGrp="1"/>
          </p:cNvSpPr>
          <p:nvPr>
            <p:ph/>
          </p:nvPr>
        </p:nvSpPr>
        <p:spPr>
          <a:xfrm>
            <a:off x="685800" y="2057040"/>
            <a:ext cx="7772400" cy="4267080"/>
          </a:xfrm>
          <a:prstGeom prst="rect">
            <a:avLst/>
          </a:prstGeom>
          <a:noFill/>
          <a:ln w="0">
            <a:noFill/>
          </a:ln>
        </p:spPr>
        <p:txBody>
          <a:bodyPr lIns="92160" rIns="92160" tIns="46080" bIns="46080" anchor="t">
            <a:normAutofit/>
          </a:bodyPr>
          <a:p>
            <a:pPr marL="466560" indent="-466560">
              <a:lnSpc>
                <a:spcPct val="90000"/>
              </a:lnSpc>
              <a:spcBef>
                <a:spcPts val="700"/>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cc"/>
                </a:solidFill>
                <a:effectLst/>
                <a:uFillTx/>
                <a:latin typeface="Times New Roman"/>
              </a:rPr>
              <a:t>Passive</a:t>
            </a:r>
            <a:endParaRPr b="0" lang="en-US" sz="2800" strike="noStrike" u="none">
              <a:solidFill>
                <a:srgbClr val="ffffcc"/>
              </a:solidFill>
              <a:effectLst/>
              <a:uFillTx/>
              <a:latin typeface="Times New Roman"/>
            </a:endParaRPr>
          </a:p>
          <a:p>
            <a:pPr lvl="1" marL="1033560" indent="-412920">
              <a:lnSpc>
                <a:spcPct val="90000"/>
              </a:lnSpc>
              <a:spcBef>
                <a:spcPts val="601"/>
              </a:spcBef>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Operator required to confirm in the timely process</a:t>
            </a:r>
            <a:endParaRPr b="0" lang="en-US" sz="2400" strike="noStrike" u="none">
              <a:solidFill>
                <a:srgbClr val="ffffcc"/>
              </a:solidFill>
              <a:effectLst/>
              <a:uFillTx/>
              <a:latin typeface="Times New Roman"/>
            </a:endParaRPr>
          </a:p>
          <a:p>
            <a:pPr lvl="1" marL="1033560" indent="-412920">
              <a:lnSpc>
                <a:spcPct val="90000"/>
              </a:lnSpc>
              <a:spcBef>
                <a:spcPts val="601"/>
              </a:spcBef>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Confirmations “roll” from cycle to cycle; incremental increases are </a:t>
            </a:r>
            <a:r>
              <a:rPr b="0" lang="en-US" sz="2400" strike="noStrike" u="sng">
                <a:solidFill>
                  <a:srgbClr val="ffffcc"/>
                </a:solidFill>
                <a:effectLst/>
                <a:uFillTx/>
                <a:latin typeface="Times New Roman"/>
              </a:rPr>
              <a:t>NOT</a:t>
            </a:r>
            <a:r>
              <a:rPr b="0" lang="en-US" sz="2400" strike="noStrike" u="none">
                <a:solidFill>
                  <a:srgbClr val="ffffcc"/>
                </a:solidFill>
                <a:effectLst/>
                <a:uFillTx/>
                <a:latin typeface="Times New Roman"/>
              </a:rPr>
              <a:t> confirmed</a:t>
            </a:r>
            <a:endParaRPr b="0" lang="en-US" sz="2400" strike="noStrike" u="none">
              <a:solidFill>
                <a:srgbClr val="ffffcc"/>
              </a:solidFill>
              <a:effectLst/>
              <a:uFillTx/>
              <a:latin typeface="Times New Roman"/>
            </a:endParaRPr>
          </a:p>
          <a:p>
            <a:pPr lvl="1" marL="1033560" indent="-412920">
              <a:lnSpc>
                <a:spcPct val="90000"/>
              </a:lnSpc>
              <a:spcBef>
                <a:spcPts val="601"/>
              </a:spcBef>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If an operator does not confirm the timely process, previous on-time scheduled quantity is  used</a:t>
            </a:r>
            <a:endParaRPr b="0" lang="en-US" sz="2400" strike="noStrike" u="none">
              <a:solidFill>
                <a:srgbClr val="ffffcc"/>
              </a:solidFill>
              <a:effectLst/>
              <a:uFillTx/>
              <a:latin typeface="Times New Roman"/>
            </a:endParaRPr>
          </a:p>
          <a:p>
            <a:pPr marL="466560" indent="-466560">
              <a:lnSpc>
                <a:spcPct val="90000"/>
              </a:lnSpc>
              <a:spcBef>
                <a:spcPts val="700"/>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cc"/>
                </a:solidFill>
                <a:effectLst/>
                <a:uFillTx/>
                <a:latin typeface="Times New Roman"/>
              </a:rPr>
              <a:t>Auto Confirmation</a:t>
            </a:r>
            <a:endParaRPr b="0" lang="en-US" sz="2800" strike="noStrike" u="none">
              <a:solidFill>
                <a:srgbClr val="ffffcc"/>
              </a:solidFill>
              <a:effectLst/>
              <a:uFillTx/>
              <a:latin typeface="Times New Roman"/>
            </a:endParaRPr>
          </a:p>
          <a:p>
            <a:pPr lvl="1" marL="1033560" indent="-412920">
              <a:lnSpc>
                <a:spcPct val="90000"/>
              </a:lnSpc>
              <a:spcBef>
                <a:spcPts val="601"/>
              </a:spcBef>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When the shipper is an operator, shipper nominations are automatically confirmed</a:t>
            </a:r>
            <a:endParaRPr b="0" lang="en-US" sz="2400" strike="noStrike" u="none">
              <a:solidFill>
                <a:srgbClr val="ffffcc"/>
              </a:solidFill>
              <a:effectLst/>
              <a:uFillTx/>
              <a:latin typeface="Times New Roman"/>
            </a:endParaRPr>
          </a:p>
          <a:p>
            <a:pPr lvl="1" marL="1033560" indent="-412920">
              <a:lnSpc>
                <a:spcPct val="90000"/>
              </a:lnSpc>
              <a:spcBef>
                <a:spcPts val="601"/>
              </a:spcBef>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Applies for all cycles</a:t>
            </a:r>
            <a:endParaRPr b="0" lang="en-US" sz="2400" strike="noStrike" u="none">
              <a:solidFill>
                <a:srgbClr val="ffffcc"/>
              </a:solidFill>
              <a:effectLst/>
              <a:uFillTx/>
              <a:latin typeface="Times New Roman"/>
            </a:endParaRPr>
          </a:p>
        </p:txBody>
      </p:sp>
      <p:sp>
        <p:nvSpPr>
          <p:cNvPr id="4" name="PlaceHolder 3"/>
          <p:cNvSpPr>
            <a:spLocks noGrp="1"/>
          </p:cNvSpPr>
          <p:nvPr>
            <p:ph type="sldNum" idx="3"/>
          </p:nvPr>
        </p:nvSpPr>
        <p:spPr/>
        <p:txBody>
          <a:bodyPr/>
          <a:p>
            <a:fld id="{60D0C32E-0BA1-4DAE-A05E-97D4B0E124A0}" type="slidenum">
              <a:t>25</a:t>
            </a:fld>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84" name="PlaceHolder 1"/>
          <p:cNvSpPr>
            <a:spLocks noGrp="1"/>
          </p:cNvSpPr>
          <p:nvPr>
            <p:ph type="title"/>
          </p:nvPr>
        </p:nvSpPr>
        <p:spPr>
          <a:xfrm>
            <a:off x="228600" y="685440"/>
            <a:ext cx="8686800" cy="106668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New Operator Confirmation Option</a:t>
            </a:r>
            <a:endParaRPr b="0" i="1" lang="en-US" sz="4400" strike="noStrike" u="none">
              <a:solidFill>
                <a:srgbClr val="ffcc66"/>
              </a:solidFill>
              <a:effectLst/>
              <a:uFillTx/>
              <a:latin typeface="Times New Roman"/>
            </a:endParaRPr>
          </a:p>
        </p:txBody>
      </p:sp>
      <p:sp>
        <p:nvSpPr>
          <p:cNvPr id="285" name="PlaceHolder 2"/>
          <p:cNvSpPr>
            <a:spLocks noGrp="1"/>
          </p:cNvSpPr>
          <p:nvPr>
            <p:ph/>
          </p:nvPr>
        </p:nvSpPr>
        <p:spPr>
          <a:xfrm>
            <a:off x="382680" y="2209320"/>
            <a:ext cx="8369280" cy="3962520"/>
          </a:xfrm>
          <a:prstGeom prst="rect">
            <a:avLst/>
          </a:prstGeom>
          <a:noFill/>
          <a:ln w="0">
            <a:noFill/>
          </a:ln>
        </p:spPr>
        <p:txBody>
          <a:bodyPr lIns="92160" rIns="92160" tIns="46080" bIns="46080" anchor="t">
            <a:normAutofit/>
          </a:bodyPr>
          <a:p>
            <a:pPr marL="466560" indent="-466560">
              <a:spcBef>
                <a:spcPts val="649"/>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600" strike="noStrike" u="none">
                <a:solidFill>
                  <a:srgbClr val="ffffcc"/>
                </a:solidFill>
                <a:effectLst/>
                <a:uFillTx/>
                <a:latin typeface="Times New Roman"/>
              </a:rPr>
              <a:t>Confirmation by Exception (Added Option)</a:t>
            </a:r>
            <a:endParaRPr b="0" lang="en-US" sz="2600" strike="noStrike" u="none">
              <a:solidFill>
                <a:srgbClr val="ffffcc"/>
              </a:solidFill>
              <a:effectLst/>
              <a:uFillTx/>
              <a:latin typeface="Times New Roman"/>
            </a:endParaRPr>
          </a:p>
          <a:p>
            <a:pPr lvl="1" marL="1033560" indent="-452520">
              <a:spcBef>
                <a:spcPts val="601"/>
              </a:spcBef>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All nominations confirmed every cycle</a:t>
            </a:r>
            <a:endParaRPr b="0" lang="en-US" sz="2400" strike="noStrike" u="none">
              <a:solidFill>
                <a:srgbClr val="ffffcc"/>
              </a:solidFill>
              <a:effectLst/>
              <a:uFillTx/>
              <a:latin typeface="Times New Roman"/>
            </a:endParaRPr>
          </a:p>
          <a:p>
            <a:pPr lvl="1" marL="1033560" indent="-452520">
              <a:spcBef>
                <a:spcPts val="601"/>
              </a:spcBef>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Confirmations can be overridden for any cycle and will roll from cycle to cycle within the gas day</a:t>
            </a:r>
            <a:endParaRPr b="0" lang="en-US" sz="2400" strike="noStrike" u="none">
              <a:solidFill>
                <a:srgbClr val="ffffcc"/>
              </a:solidFill>
              <a:effectLst/>
              <a:uFillTx/>
              <a:latin typeface="Times New Roman"/>
            </a:endParaRPr>
          </a:p>
          <a:p>
            <a:pPr lvl="1" marL="1033560" indent="-452520">
              <a:spcBef>
                <a:spcPts val="601"/>
              </a:spcBef>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Estimated effective date December 1, 2000</a:t>
            </a:r>
            <a:endParaRPr b="0" lang="en-US" sz="2400" strike="noStrike" u="none">
              <a:solidFill>
                <a:srgbClr val="ffffcc"/>
              </a:solidFill>
              <a:effectLst/>
              <a:uFillTx/>
              <a:latin typeface="Times New Roman"/>
            </a:endParaRPr>
          </a:p>
          <a:p>
            <a:pPr marL="46656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cc"/>
              </a:solidFill>
              <a:effectLst/>
              <a:uFillTx/>
              <a:latin typeface="Times New Roman"/>
            </a:endParaRPr>
          </a:p>
        </p:txBody>
      </p:sp>
      <p:sp>
        <p:nvSpPr>
          <p:cNvPr id="4" name="PlaceHolder 3"/>
          <p:cNvSpPr>
            <a:spLocks noGrp="1"/>
          </p:cNvSpPr>
          <p:nvPr>
            <p:ph type="sldNum" idx="3"/>
          </p:nvPr>
        </p:nvSpPr>
        <p:spPr/>
        <p:txBody>
          <a:bodyPr/>
          <a:p>
            <a:fld id="{CA864089-94B0-4E64-8AEE-DA81FF3C9955}" type="slidenum">
              <a:t>26</a:t>
            </a:fld>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86"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7am Intraday Cycle Proposal</a:t>
            </a:r>
            <a:endParaRPr b="0" i="1" lang="en-US" sz="4400" strike="noStrike" u="none">
              <a:solidFill>
                <a:srgbClr val="ffcc66"/>
              </a:solidFill>
              <a:effectLst/>
              <a:uFillTx/>
              <a:latin typeface="Times New Roman"/>
            </a:endParaRPr>
          </a:p>
        </p:txBody>
      </p:sp>
      <p:sp>
        <p:nvSpPr>
          <p:cNvPr id="287" name=""/>
          <p:cNvSpPr/>
          <p:nvPr/>
        </p:nvSpPr>
        <p:spPr>
          <a:xfrm>
            <a:off x="609480" y="2057400"/>
            <a:ext cx="7391520" cy="1069560"/>
          </a:xfrm>
          <a:prstGeom prst="rect">
            <a:avLst/>
          </a:prstGeom>
          <a:noFill/>
          <a:ln w="0">
            <a:noFill/>
          </a:ln>
        </p:spPr>
        <p:style>
          <a:lnRef idx="0"/>
          <a:fillRef idx="0"/>
          <a:effectRef idx="0"/>
          <a:fontRef idx="minor"/>
        </p:style>
        <p:txBody>
          <a:bodyPr lIns="90000" rIns="90000" tIns="46800" bIns="46800" anchor="t">
            <a:spAutoFit/>
          </a:bodyPr>
          <a:p>
            <a:pPr marL="457200" indent="-457200">
              <a:spcBef>
                <a:spcPts val="2001"/>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ffffcc"/>
                </a:solidFill>
                <a:effectLst/>
                <a:uFillTx/>
                <a:latin typeface="Times New Roman"/>
              </a:rPr>
              <a:t>Removal of the 7am cycle planned for December 1, 2000</a:t>
            </a:r>
            <a:endParaRPr b="0" lang="en-US" sz="3200" strike="noStrike" u="none">
              <a:solidFill>
                <a:srgbClr val="ffffcc"/>
              </a:solidFill>
              <a:effectLst/>
              <a:uFillTx/>
              <a:latin typeface="Times New Roman"/>
            </a:endParaRPr>
          </a:p>
        </p:txBody>
      </p:sp>
      <p:sp>
        <p:nvSpPr>
          <p:cNvPr id="3" name="PlaceHolder 2"/>
          <p:cNvSpPr>
            <a:spLocks noGrp="1"/>
          </p:cNvSpPr>
          <p:nvPr>
            <p:ph type="sldNum" idx="3"/>
          </p:nvPr>
        </p:nvSpPr>
        <p:spPr/>
        <p:txBody>
          <a:bodyPr/>
          <a:p>
            <a:fld id="{277609AE-146F-4861-B08C-C90FAC8DCA34}" type="slidenum">
              <a:t>27</a:t>
            </a:fld>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88" name="PlaceHolder 1"/>
          <p:cNvSpPr>
            <a:spLocks noGrp="1"/>
          </p:cNvSpPr>
          <p:nvPr>
            <p:ph type="title"/>
          </p:nvPr>
        </p:nvSpPr>
        <p:spPr>
          <a:xfrm>
            <a:off x="685800" y="380880"/>
            <a:ext cx="5627520" cy="79056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Helpful Hints…..</a:t>
            </a:r>
            <a:endParaRPr b="0" i="1" lang="en-US" sz="4400" strike="noStrike" u="none">
              <a:solidFill>
                <a:srgbClr val="ffcc66"/>
              </a:solidFill>
              <a:effectLst/>
              <a:uFillTx/>
              <a:latin typeface="Times New Roman"/>
            </a:endParaRPr>
          </a:p>
        </p:txBody>
      </p:sp>
      <p:pic>
        <p:nvPicPr>
          <p:cNvPr id="289" name="Keyboard_on_Fire_FGT_380758" descr=""/>
          <p:cNvPicPr/>
          <p:nvPr/>
        </p:nvPicPr>
        <p:blipFill>
          <a:blip r:embed="rId1"/>
          <a:stretch/>
        </p:blipFill>
        <p:spPr>
          <a:xfrm>
            <a:off x="652320" y="1447920"/>
            <a:ext cx="7983720" cy="4800600"/>
          </a:xfrm>
          <a:prstGeom prst="rect">
            <a:avLst/>
          </a:prstGeom>
          <a:noFill/>
          <a:ln w="0">
            <a:noFill/>
          </a:ln>
        </p:spPr>
      </p:pic>
      <p:sp>
        <p:nvSpPr>
          <p:cNvPr id="3" name="PlaceHolder 2"/>
          <p:cNvSpPr>
            <a:spLocks noGrp="1"/>
          </p:cNvSpPr>
          <p:nvPr>
            <p:ph type="sldNum" idx="3"/>
          </p:nvPr>
        </p:nvSpPr>
        <p:spPr/>
        <p:txBody>
          <a:bodyPr/>
          <a:p>
            <a:fld id="{8AF6116A-7D19-4B0F-A701-6E939432A41B}" type="slidenum">
              <a:t>28</a:t>
            </a:fld>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90" name="PlaceHolder 1"/>
          <p:cNvSpPr>
            <a:spLocks noGrp="1"/>
          </p:cNvSpPr>
          <p:nvPr>
            <p:ph type="title"/>
          </p:nvPr>
        </p:nvSpPr>
        <p:spPr>
          <a:xfrm>
            <a:off x="2209680" y="762120"/>
            <a:ext cx="6174000" cy="79056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Helpful Hints</a:t>
            </a:r>
            <a:endParaRPr b="0" i="1" lang="en-US" sz="4400" strike="noStrike" u="none">
              <a:solidFill>
                <a:srgbClr val="ffcc66"/>
              </a:solidFill>
              <a:effectLst/>
              <a:uFillTx/>
              <a:latin typeface="Times New Roman"/>
            </a:endParaRPr>
          </a:p>
        </p:txBody>
      </p:sp>
      <p:sp>
        <p:nvSpPr>
          <p:cNvPr id="291" name="PlaceHolder 2"/>
          <p:cNvSpPr>
            <a:spLocks noGrp="1"/>
          </p:cNvSpPr>
          <p:nvPr>
            <p:ph/>
          </p:nvPr>
        </p:nvSpPr>
        <p:spPr>
          <a:xfrm>
            <a:off x="609480" y="1905120"/>
            <a:ext cx="7772400" cy="4495680"/>
          </a:xfrm>
          <a:prstGeom prst="rect">
            <a:avLst/>
          </a:prstGeom>
          <a:noFill/>
          <a:ln w="0">
            <a:noFill/>
          </a:ln>
        </p:spPr>
        <p:txBody>
          <a:bodyPr lIns="92160" rIns="92160" tIns="46080" bIns="46080" anchor="t">
            <a:normAutofit/>
          </a:bodyPr>
          <a:p>
            <a:pPr marL="466560" indent="-466560">
              <a:lnSpc>
                <a:spcPct val="90000"/>
              </a:lnSpc>
              <a:spcBef>
                <a:spcPts val="700"/>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cc"/>
                </a:solidFill>
                <a:effectLst/>
                <a:uFillTx/>
                <a:latin typeface="Times New Roman"/>
              </a:rPr>
              <a:t>Did you know…..</a:t>
            </a:r>
            <a:endParaRPr b="0" lang="en-US" sz="2800" strike="noStrike" u="none">
              <a:solidFill>
                <a:srgbClr val="ffffcc"/>
              </a:solidFill>
              <a:effectLst/>
              <a:uFillTx/>
              <a:latin typeface="Times New Roman"/>
            </a:endParaRPr>
          </a:p>
          <a:p>
            <a:pPr lvl="1" marL="973080" indent="-392040">
              <a:lnSpc>
                <a:spcPct val="90000"/>
              </a:lnSpc>
              <a:spcBef>
                <a:spcPts val="601"/>
              </a:spcBef>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that on the Nominations Maintenance and Scheduled Quality Screen views, you can access rate information by either clicking on the rates icon in the toolbar or highlight a path and right click under the transportation rate selection</a:t>
            </a:r>
            <a:endParaRPr b="0" lang="en-US" sz="2400" strike="noStrike" u="none">
              <a:solidFill>
                <a:srgbClr val="ffffcc"/>
              </a:solidFill>
              <a:effectLst/>
              <a:uFillTx/>
              <a:latin typeface="Times New Roman"/>
            </a:endParaRPr>
          </a:p>
          <a:p>
            <a:pPr lvl="1" marL="973080" indent="-392040">
              <a:lnSpc>
                <a:spcPct val="90000"/>
              </a:lnSpc>
              <a:spcBef>
                <a:spcPts val="601"/>
              </a:spcBef>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that by using the nomination reconciliation screen, you can determine if your buy/sells match or if a nomination has been confirmed</a:t>
            </a:r>
            <a:endParaRPr b="0" lang="en-US" sz="2400" strike="noStrike" u="none">
              <a:solidFill>
                <a:srgbClr val="ffffcc"/>
              </a:solidFill>
              <a:effectLst/>
              <a:uFillTx/>
              <a:latin typeface="Times New Roman"/>
            </a:endParaRPr>
          </a:p>
          <a:p>
            <a:pPr lvl="1" marL="973080" indent="-392040">
              <a:lnSpc>
                <a:spcPct val="90000"/>
              </a:lnSpc>
              <a:spcBef>
                <a:spcPts val="601"/>
              </a:spcBef>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that using the Path Detective tool can help you analyze your scheduling cuts.</a:t>
            </a:r>
            <a:endParaRPr b="0" lang="en-US" sz="2400" strike="noStrike" u="none">
              <a:solidFill>
                <a:srgbClr val="ffffcc"/>
              </a:solidFill>
              <a:effectLst/>
              <a:uFillTx/>
              <a:latin typeface="Times New Roman"/>
            </a:endParaRPr>
          </a:p>
          <a:p>
            <a:pPr lvl="1" marL="973080" indent="0">
              <a:lnSpc>
                <a:spcPct val="90000"/>
              </a:lnSpc>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cc"/>
              </a:solidFill>
              <a:effectLst/>
              <a:uFillTx/>
              <a:latin typeface="Times New Roman"/>
            </a:endParaRPr>
          </a:p>
        </p:txBody>
      </p:sp>
      <p:sp>
        <p:nvSpPr>
          <p:cNvPr id="4" name="PlaceHolder 3"/>
          <p:cNvSpPr>
            <a:spLocks noGrp="1"/>
          </p:cNvSpPr>
          <p:nvPr>
            <p:ph type="sldNum" idx="3"/>
          </p:nvPr>
        </p:nvSpPr>
        <p:spPr/>
        <p:txBody>
          <a:bodyPr/>
          <a:p>
            <a:fld id="{5FA84E54-B990-439A-8F49-12E7AF36699D}" type="slidenum">
              <a:t>29</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62"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000" strike="noStrike" u="none">
                <a:solidFill>
                  <a:srgbClr val="ffcc66"/>
                </a:solidFill>
                <a:effectLst/>
                <a:uFillTx/>
                <a:latin typeface="Times New Roman"/>
              </a:rPr>
              <a:t>Transwestern Pipeline Company</a:t>
            </a:r>
            <a:endParaRPr b="0" i="1" lang="en-US" sz="4000" strike="noStrike" u="none">
              <a:solidFill>
                <a:srgbClr val="ffcc66"/>
              </a:solidFill>
              <a:effectLst/>
              <a:uFillTx/>
              <a:latin typeface="Times New Roman"/>
            </a:endParaRPr>
          </a:p>
        </p:txBody>
      </p:sp>
      <p:graphicFrame>
        <p:nvGraphicFramePr>
          <p:cNvPr id="63" name=""/>
          <p:cNvGraphicFramePr/>
          <p:nvPr/>
        </p:nvGraphicFramePr>
        <p:xfrm>
          <a:off x="839880" y="2444760"/>
          <a:ext cx="7486560" cy="3130560"/>
        </p:xfrm>
        <a:graphic>
          <a:graphicData uri="http://schemas.openxmlformats.org/presentationml/2006/ole">
            <p:oleObj r:id="rId1" spid="">
              <p:embed/>
              <p:pic>
                <p:nvPicPr>
                  <p:cNvPr id="64" name="" descr=""/>
                  <p:cNvPicPr/>
                  <p:nvPr/>
                </p:nvPicPr>
                <p:blipFill>
                  <a:blip r:embed="rId2"/>
                  <a:stretch/>
                </p:blipFill>
                <p:spPr>
                  <a:xfrm>
                    <a:off x="839880" y="2444760"/>
                    <a:ext cx="7486560" cy="3130560"/>
                  </a:xfrm>
                  <a:prstGeom prst="rect">
                    <a:avLst/>
                  </a:prstGeom>
                  <a:noFill/>
                  <a:ln w="0">
                    <a:noFill/>
                  </a:ln>
                </p:spPr>
              </p:pic>
            </p:oleObj>
          </a:graphicData>
        </a:graphic>
      </p:graphicFrame>
      <p:sp>
        <p:nvSpPr>
          <p:cNvPr id="65" name=""/>
          <p:cNvSpPr/>
          <p:nvPr/>
        </p:nvSpPr>
        <p:spPr>
          <a:xfrm>
            <a:off x="304920" y="6095880"/>
            <a:ext cx="3200400" cy="245160"/>
          </a:xfrm>
          <a:prstGeom prst="rect">
            <a:avLst/>
          </a:prstGeom>
          <a:noFill/>
          <a:ln w="0">
            <a:noFill/>
          </a:ln>
        </p:spPr>
        <p:style>
          <a:lnRef idx="0"/>
          <a:fillRef idx="0"/>
          <a:effectRef idx="0"/>
          <a:fontRef idx="minor"/>
        </p:style>
        <p:txBody>
          <a:bodyPr lIns="92160" rIns="92160" tIns="46080" bIns="4608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ffffcc"/>
                </a:solidFill>
                <a:effectLst/>
                <a:uFillTx/>
                <a:latin typeface="Times New Roman"/>
              </a:rPr>
              <a:t>* Shared with Southwest Markets</a:t>
            </a:r>
            <a:endParaRPr b="0" lang="en-US" sz="1000" strike="noStrike" u="none">
              <a:solidFill>
                <a:srgbClr val="ffffcc"/>
              </a:solidFill>
              <a:effectLst/>
              <a:uFillTx/>
              <a:latin typeface="Times New Roman"/>
            </a:endParaRPr>
          </a:p>
        </p:txBody>
      </p:sp>
      <p:sp>
        <p:nvSpPr>
          <p:cNvPr id="3" name="PlaceHolder 2"/>
          <p:cNvSpPr>
            <a:spLocks noGrp="1"/>
          </p:cNvSpPr>
          <p:nvPr>
            <p:ph type="sldNum" idx="3"/>
          </p:nvPr>
        </p:nvSpPr>
        <p:spPr/>
        <p:txBody>
          <a:bodyPr/>
          <a:p>
            <a:fld id="{D4461542-325E-43AB-A723-A2333FB7F226}" type="slidenum">
              <a:t>3</a:t>
            </a:fld>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92" name="PlaceHolder 1"/>
          <p:cNvSpPr>
            <a:spLocks noGrp="1"/>
          </p:cNvSpPr>
          <p:nvPr>
            <p:ph type="title"/>
          </p:nvPr>
        </p:nvSpPr>
        <p:spPr>
          <a:xfrm>
            <a:off x="2590560" y="914040"/>
            <a:ext cx="6018120" cy="61596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How to contact us</a:t>
            </a:r>
            <a:endParaRPr b="0" i="1" lang="en-US" sz="4400" strike="noStrike" u="none">
              <a:solidFill>
                <a:srgbClr val="ffcc66"/>
              </a:solidFill>
              <a:effectLst/>
              <a:uFillTx/>
              <a:latin typeface="Times New Roman"/>
            </a:endParaRPr>
          </a:p>
        </p:txBody>
      </p:sp>
      <p:sp>
        <p:nvSpPr>
          <p:cNvPr id="293" name="PlaceHolder 2"/>
          <p:cNvSpPr>
            <a:spLocks noGrp="1"/>
          </p:cNvSpPr>
          <p:nvPr>
            <p:ph/>
          </p:nvPr>
        </p:nvSpPr>
        <p:spPr>
          <a:xfrm>
            <a:off x="685800" y="1752480"/>
            <a:ext cx="7772400" cy="4724640"/>
          </a:xfrm>
          <a:prstGeom prst="rect">
            <a:avLst/>
          </a:prstGeom>
          <a:noFill/>
          <a:ln w="0">
            <a:noFill/>
          </a:ln>
        </p:spPr>
        <p:txBody>
          <a:bodyPr lIns="92160" rIns="92160" tIns="46080" bIns="46080" anchor="t">
            <a:normAutofit/>
          </a:bodyPr>
          <a:p>
            <a:pPr marL="343080" indent="-343080">
              <a:spcBef>
                <a:spcPts val="499"/>
              </a:spcBef>
              <a:buNone/>
              <a:tabLst>
                <a:tab algn="l" pos="0"/>
                <a:tab algn="l" pos="406440"/>
                <a:tab algn="l" pos="609480"/>
                <a:tab algn="l" pos="812880"/>
                <a:tab algn="l" pos="1015920"/>
                <a:tab algn="l" pos="1219320"/>
                <a:tab algn="l" pos="1422360"/>
                <a:tab algn="l" pos="1625760"/>
                <a:tab algn="l" pos="1828800"/>
                <a:tab algn="l" pos="2031840"/>
                <a:tab algn="l" pos="2235240"/>
                <a:tab algn="l" pos="2438280"/>
                <a:tab algn="l" pos="2641680"/>
                <a:tab algn="l" pos="2844720"/>
                <a:tab algn="l" pos="3048120"/>
                <a:tab algn="l" pos="3251160"/>
                <a:tab algn="l" pos="3454560"/>
                <a:tab algn="l" pos="3657600"/>
                <a:tab algn="l" pos="3860640"/>
                <a:tab algn="l" pos="4064040"/>
                <a:tab algn="l" pos="4267080"/>
              </a:tabLst>
            </a:pPr>
            <a:r>
              <a:rPr b="1" lang="en-US" sz="2000" strike="noStrike" u="none">
                <a:solidFill>
                  <a:srgbClr val="ffffcc"/>
                </a:solidFill>
                <a:effectLst/>
                <a:uFillTx/>
                <a:latin typeface="Times New Roman"/>
              </a:rPr>
              <a:t>Old Internet Address:</a:t>
            </a:r>
            <a:r>
              <a:rPr b="1" lang="en-US" sz="2000" strike="noStrike" u="none">
                <a:solidFill>
                  <a:srgbClr val="ffffcc"/>
                </a:solidFill>
                <a:effectLst/>
                <a:uFillTx/>
                <a:latin typeface="Times New Roman"/>
              </a:rPr>
              <a:t>	</a:t>
            </a:r>
            <a:r>
              <a:rPr b="1" lang="en-US" sz="2000" strike="noStrike" u="none">
                <a:solidFill>
                  <a:srgbClr val="ffffcc"/>
                </a:solidFill>
                <a:effectLst/>
                <a:uFillTx/>
                <a:latin typeface="Times New Roman"/>
              </a:rPr>
              <a:t>	</a:t>
            </a:r>
            <a:r>
              <a:rPr b="1" lang="en-US" sz="2000" strike="noStrike" u="none">
                <a:solidFill>
                  <a:srgbClr val="ffffcc"/>
                </a:solidFill>
                <a:effectLst/>
                <a:uFillTx/>
                <a:latin typeface="Times New Roman"/>
              </a:rPr>
              <a:t>	</a:t>
            </a:r>
            <a:r>
              <a:rPr b="1" lang="en-US" sz="2000" strike="noStrike" u="sng">
                <a:solidFill>
                  <a:srgbClr val="cc00cc"/>
                </a:solidFill>
                <a:effectLst/>
                <a:uFillTx/>
                <a:latin typeface="Times New Roman"/>
                <a:hlinkClick r:id="rId1"/>
              </a:rPr>
              <a:t>http://www.ets.enron.com</a:t>
            </a:r>
            <a:endParaRPr b="0" lang="en-US" sz="2000" strike="noStrike" u="none">
              <a:solidFill>
                <a:srgbClr val="ffffcc"/>
              </a:solidFill>
              <a:effectLst/>
              <a:uFillTx/>
              <a:latin typeface="Times New Roman"/>
            </a:endParaRPr>
          </a:p>
          <a:p>
            <a:pPr lvl="1" marL="743040" indent="-285840">
              <a:spcBef>
                <a:spcPts val="499"/>
              </a:spcBef>
              <a:buNone/>
              <a:tabLst>
                <a:tab algn="l" pos="0"/>
                <a:tab algn="l" pos="812880"/>
                <a:tab algn="l" pos="1015920"/>
                <a:tab algn="l" pos="1219320"/>
                <a:tab algn="l" pos="1422360"/>
                <a:tab algn="l" pos="1625760"/>
                <a:tab algn="l" pos="1828800"/>
                <a:tab algn="l" pos="2031840"/>
                <a:tab algn="l" pos="2235240"/>
                <a:tab algn="l" pos="2438280"/>
                <a:tab algn="l" pos="2641680"/>
                <a:tab algn="l" pos="2844720"/>
                <a:tab algn="l" pos="3048120"/>
                <a:tab algn="l" pos="3251160"/>
                <a:tab algn="l" pos="3454560"/>
                <a:tab algn="l" pos="3657600"/>
                <a:tab algn="l" pos="3860640"/>
                <a:tab algn="l" pos="4064040"/>
                <a:tab algn="l" pos="4267080"/>
                <a:tab algn="l" pos="4470480"/>
                <a:tab algn="l" pos="4673520"/>
              </a:tabLst>
            </a:pP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E-Mail:</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sng">
                <a:solidFill>
                  <a:srgbClr val="cc00cc"/>
                </a:solidFill>
                <a:effectLst/>
                <a:uFillTx/>
                <a:latin typeface="Times New Roman"/>
                <a:hlinkClick r:id="rId2"/>
              </a:rPr>
              <a:t>ets</a:t>
            </a:r>
            <a:r>
              <a:rPr b="0" lang="en-US" sz="2000" strike="noStrike" u="sng">
                <a:solidFill>
                  <a:srgbClr val="cc00cc"/>
                </a:solidFill>
                <a:effectLst/>
                <a:uFillTx/>
                <a:latin typeface="Times New Roman"/>
                <a:hlinkClick r:id="rId3"/>
              </a:rPr>
              <a:t>@enron.com</a:t>
            </a:r>
            <a:endParaRPr b="0" lang="en-US" sz="2000" strike="noStrike" u="none">
              <a:solidFill>
                <a:srgbClr val="ffffcc"/>
              </a:solidFill>
              <a:effectLst/>
              <a:uFillTx/>
              <a:latin typeface="Times New Roman"/>
            </a:endParaRPr>
          </a:p>
          <a:p>
            <a:pPr lvl="1" marL="743040" indent="-285840">
              <a:spcBef>
                <a:spcPts val="499"/>
              </a:spcBef>
              <a:buNone/>
              <a:tabLst>
                <a:tab algn="l" pos="0"/>
                <a:tab algn="l" pos="812880"/>
                <a:tab algn="l" pos="1015920"/>
                <a:tab algn="l" pos="1219320"/>
                <a:tab algn="l" pos="1422360"/>
                <a:tab algn="l" pos="1625760"/>
                <a:tab algn="l" pos="1828800"/>
                <a:tab algn="l" pos="2031840"/>
                <a:tab algn="l" pos="2235240"/>
                <a:tab algn="l" pos="2438280"/>
                <a:tab algn="l" pos="2641680"/>
                <a:tab algn="l" pos="2844720"/>
                <a:tab algn="l" pos="3048120"/>
                <a:tab algn="l" pos="3251160"/>
                <a:tab algn="l" pos="3454560"/>
                <a:tab algn="l" pos="3657600"/>
                <a:tab algn="l" pos="3860640"/>
                <a:tab algn="l" pos="4064040"/>
                <a:tab algn="l" pos="4267080"/>
                <a:tab algn="l" pos="4470480"/>
                <a:tab algn="l" pos="4673520"/>
              </a:tabLst>
            </a:pPr>
            <a:endParaRPr b="0" lang="en-US" sz="2000" strike="noStrike" u="none">
              <a:solidFill>
                <a:srgbClr val="ffffcc"/>
              </a:solidFill>
              <a:effectLst/>
              <a:uFillTx/>
              <a:latin typeface="Times New Roman"/>
            </a:endParaRPr>
          </a:p>
          <a:p>
            <a:pPr marL="343080" indent="-343080">
              <a:spcBef>
                <a:spcPts val="499"/>
              </a:spcBef>
              <a:buNone/>
              <a:tabLst>
                <a:tab algn="l" pos="0"/>
                <a:tab algn="l" pos="406440"/>
                <a:tab algn="l" pos="609480"/>
                <a:tab algn="l" pos="812880"/>
                <a:tab algn="l" pos="1015920"/>
                <a:tab algn="l" pos="1219320"/>
                <a:tab algn="l" pos="1422360"/>
                <a:tab algn="l" pos="1625760"/>
                <a:tab algn="l" pos="1828800"/>
                <a:tab algn="l" pos="2031840"/>
                <a:tab algn="l" pos="2235240"/>
                <a:tab algn="l" pos="2438280"/>
                <a:tab algn="l" pos="2641680"/>
                <a:tab algn="l" pos="2844720"/>
                <a:tab algn="l" pos="3048120"/>
                <a:tab algn="l" pos="3251160"/>
                <a:tab algn="l" pos="3454560"/>
                <a:tab algn="l" pos="3657600"/>
                <a:tab algn="l" pos="3860640"/>
                <a:tab algn="l" pos="4064040"/>
                <a:tab algn="l" pos="4267080"/>
              </a:tabLst>
            </a:pPr>
            <a:r>
              <a:rPr b="1" lang="en-US" sz="2000" strike="noStrike" u="none">
                <a:solidFill>
                  <a:srgbClr val="ffffcc"/>
                </a:solidFill>
                <a:effectLst/>
                <a:uFillTx/>
                <a:latin typeface="Times New Roman"/>
              </a:rPr>
              <a:t>HotTap Help Desk: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http://www.hottap.enron.com</a:t>
            </a:r>
            <a:endParaRPr b="0" lang="en-US" sz="2000" strike="noStrike" u="none">
              <a:solidFill>
                <a:srgbClr val="ffffcc"/>
              </a:solidFill>
              <a:effectLst/>
              <a:uFillTx/>
              <a:latin typeface="Times New Roman"/>
            </a:endParaRPr>
          </a:p>
          <a:p>
            <a:pPr lvl="1" marL="743040" indent="-285840">
              <a:spcBef>
                <a:spcPts val="499"/>
              </a:spcBef>
              <a:buNone/>
              <a:tabLst>
                <a:tab algn="l" pos="0"/>
                <a:tab algn="l" pos="812880"/>
                <a:tab algn="l" pos="1015920"/>
                <a:tab algn="l" pos="1219320"/>
                <a:tab algn="l" pos="1422360"/>
                <a:tab algn="l" pos="1625760"/>
                <a:tab algn="l" pos="1828800"/>
                <a:tab algn="l" pos="2031840"/>
                <a:tab algn="l" pos="2235240"/>
                <a:tab algn="l" pos="2438280"/>
                <a:tab algn="l" pos="2641680"/>
                <a:tab algn="l" pos="2844720"/>
                <a:tab algn="l" pos="3048120"/>
                <a:tab algn="l" pos="3251160"/>
                <a:tab algn="l" pos="3454560"/>
                <a:tab algn="l" pos="3657600"/>
                <a:tab algn="l" pos="3860640"/>
                <a:tab algn="l" pos="4064040"/>
                <a:tab algn="l" pos="4267080"/>
                <a:tab algn="l" pos="4470480"/>
                <a:tab algn="l" pos="4673520"/>
              </a:tabLst>
            </a:pP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E-Mail:</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hottap@enron.com</a:t>
            </a:r>
            <a:endParaRPr b="0" lang="en-US" sz="2000" strike="noStrike" u="none">
              <a:solidFill>
                <a:srgbClr val="ffffcc"/>
              </a:solidFill>
              <a:effectLst/>
              <a:uFillTx/>
              <a:latin typeface="Times New Roman"/>
            </a:endParaRPr>
          </a:p>
          <a:p>
            <a:pPr lvl="1" marL="743040" indent="-285840">
              <a:spcBef>
                <a:spcPts val="499"/>
              </a:spcBef>
              <a:buNone/>
              <a:tabLst>
                <a:tab algn="l" pos="0"/>
                <a:tab algn="l" pos="812880"/>
                <a:tab algn="l" pos="1015920"/>
                <a:tab algn="l" pos="1219320"/>
                <a:tab algn="l" pos="1422360"/>
                <a:tab algn="l" pos="1625760"/>
                <a:tab algn="l" pos="1828800"/>
                <a:tab algn="l" pos="2031840"/>
                <a:tab algn="l" pos="2235240"/>
                <a:tab algn="l" pos="2438280"/>
                <a:tab algn="l" pos="2641680"/>
                <a:tab algn="l" pos="2844720"/>
                <a:tab algn="l" pos="3048120"/>
                <a:tab algn="l" pos="3251160"/>
                <a:tab algn="l" pos="3454560"/>
                <a:tab algn="l" pos="3657600"/>
                <a:tab algn="l" pos="3860640"/>
                <a:tab algn="l" pos="4064040"/>
                <a:tab algn="l" pos="4267080"/>
                <a:tab algn="l" pos="4470480"/>
                <a:tab algn="l" pos="4673520"/>
              </a:tabLst>
            </a:pPr>
            <a:r>
              <a:rPr b="0" lang="en-US" sz="2000" strike="noStrike" u="none">
                <a:solidFill>
                  <a:srgbClr val="ffffcc"/>
                </a:solidFill>
                <a:effectLst/>
                <a:uFillTx/>
                <a:latin typeface="Times New Roman"/>
              </a:rPr>
              <a:t>          Phone number:</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(800) 421-6221</a:t>
            </a:r>
            <a:endParaRPr b="0" lang="en-US" sz="2000" strike="noStrike" u="none">
              <a:solidFill>
                <a:srgbClr val="ffffcc"/>
              </a:solidFill>
              <a:effectLst/>
              <a:uFillTx/>
              <a:latin typeface="Times New Roman"/>
            </a:endParaRPr>
          </a:p>
          <a:p>
            <a:pPr marL="343080" indent="-343080">
              <a:spcBef>
                <a:spcPts val="499"/>
              </a:spcBef>
              <a:buNone/>
              <a:tabLst>
                <a:tab algn="l" pos="0"/>
                <a:tab algn="l" pos="406440"/>
                <a:tab algn="l" pos="609480"/>
                <a:tab algn="l" pos="812880"/>
                <a:tab algn="l" pos="1015920"/>
                <a:tab algn="l" pos="1219320"/>
                <a:tab algn="l" pos="1422360"/>
                <a:tab algn="l" pos="1625760"/>
                <a:tab algn="l" pos="1828800"/>
                <a:tab algn="l" pos="2031840"/>
                <a:tab algn="l" pos="2235240"/>
                <a:tab algn="l" pos="2438280"/>
                <a:tab algn="l" pos="2641680"/>
                <a:tab algn="l" pos="2844720"/>
                <a:tab algn="l" pos="3048120"/>
                <a:tab algn="l" pos="3251160"/>
                <a:tab algn="l" pos="3454560"/>
                <a:tab algn="l" pos="3657600"/>
                <a:tab algn="l" pos="3860640"/>
                <a:tab algn="l" pos="4064040"/>
                <a:tab algn="l" pos="4267080"/>
              </a:tabLst>
            </a:pPr>
            <a:endParaRPr b="0" lang="en-US" sz="2000" strike="noStrike" u="none">
              <a:solidFill>
                <a:srgbClr val="ffffcc"/>
              </a:solidFill>
              <a:effectLst/>
              <a:uFillTx/>
              <a:latin typeface="Times New Roman"/>
            </a:endParaRPr>
          </a:p>
          <a:p>
            <a:pPr marL="343080" indent="-343080">
              <a:spcBef>
                <a:spcPts val="499"/>
              </a:spcBef>
              <a:buNone/>
              <a:tabLst>
                <a:tab algn="l" pos="0"/>
                <a:tab algn="l" pos="406440"/>
                <a:tab algn="l" pos="609480"/>
                <a:tab algn="l" pos="812880"/>
                <a:tab algn="l" pos="1015920"/>
                <a:tab algn="l" pos="1219320"/>
                <a:tab algn="l" pos="1422360"/>
                <a:tab algn="l" pos="1625760"/>
                <a:tab algn="l" pos="1828800"/>
                <a:tab algn="l" pos="2031840"/>
                <a:tab algn="l" pos="2235240"/>
                <a:tab algn="l" pos="2438280"/>
                <a:tab algn="l" pos="2641680"/>
                <a:tab algn="l" pos="2844720"/>
                <a:tab algn="l" pos="3048120"/>
                <a:tab algn="l" pos="3251160"/>
                <a:tab algn="l" pos="3454560"/>
                <a:tab algn="l" pos="3657600"/>
                <a:tab algn="l" pos="3860640"/>
                <a:tab algn="l" pos="4064040"/>
                <a:tab algn="l" pos="4267080"/>
              </a:tabLst>
            </a:pPr>
            <a:r>
              <a:rPr b="1" lang="en-US" sz="2000" strike="noStrike" u="sng">
                <a:solidFill>
                  <a:srgbClr val="ffffcc"/>
                </a:solidFill>
                <a:effectLst/>
                <a:uFillTx/>
                <a:latin typeface="Times New Roman"/>
              </a:rPr>
              <a:t>Effective October 15, 2000</a:t>
            </a:r>
            <a:endParaRPr b="0" lang="en-US" sz="2000" strike="noStrike" u="none">
              <a:solidFill>
                <a:srgbClr val="ffffcc"/>
              </a:solidFill>
              <a:effectLst/>
              <a:uFillTx/>
              <a:latin typeface="Times New Roman"/>
            </a:endParaRPr>
          </a:p>
          <a:p>
            <a:pPr lvl="1" marL="743040" indent="-285840">
              <a:spcBef>
                <a:spcPts val="499"/>
              </a:spcBef>
              <a:buNone/>
              <a:tabLst>
                <a:tab algn="l" pos="0"/>
                <a:tab algn="l" pos="812880"/>
                <a:tab algn="l" pos="1015920"/>
                <a:tab algn="l" pos="1219320"/>
                <a:tab algn="l" pos="1422360"/>
                <a:tab algn="l" pos="1625760"/>
                <a:tab algn="l" pos="1828800"/>
                <a:tab algn="l" pos="2031840"/>
                <a:tab algn="l" pos="2235240"/>
                <a:tab algn="l" pos="2438280"/>
                <a:tab algn="l" pos="2641680"/>
                <a:tab algn="l" pos="2844720"/>
                <a:tab algn="l" pos="3048120"/>
                <a:tab algn="l" pos="3251160"/>
                <a:tab algn="l" pos="3454560"/>
                <a:tab algn="l" pos="3657600"/>
                <a:tab algn="l" pos="3860640"/>
                <a:tab algn="l" pos="4064040"/>
                <a:tab algn="l" pos="4267080"/>
                <a:tab algn="l" pos="4470480"/>
                <a:tab algn="l" pos="4673520"/>
              </a:tabLst>
            </a:pPr>
            <a:r>
              <a:rPr b="0" lang="en-US" sz="2000" strike="noStrike" u="none">
                <a:solidFill>
                  <a:srgbClr val="ffffcc"/>
                </a:solidFill>
                <a:effectLst/>
                <a:uFillTx/>
                <a:latin typeface="Times New Roman"/>
              </a:rPr>
              <a:t>TW’s new Internet address:    http://www.tw.enron.com</a:t>
            </a:r>
            <a:endParaRPr b="0" lang="en-US" sz="2000" strike="noStrike" u="none">
              <a:solidFill>
                <a:srgbClr val="ffffcc"/>
              </a:solidFill>
              <a:effectLst/>
              <a:uFillTx/>
              <a:latin typeface="Times New Roman"/>
            </a:endParaRPr>
          </a:p>
          <a:p>
            <a:pPr lvl="1" marL="743040" indent="-285840">
              <a:spcBef>
                <a:spcPts val="499"/>
              </a:spcBef>
              <a:buNone/>
              <a:tabLst>
                <a:tab algn="l" pos="0"/>
                <a:tab algn="l" pos="812880"/>
                <a:tab algn="l" pos="1015920"/>
                <a:tab algn="l" pos="1219320"/>
                <a:tab algn="l" pos="1422360"/>
                <a:tab algn="l" pos="1625760"/>
                <a:tab algn="l" pos="1828800"/>
                <a:tab algn="l" pos="2031840"/>
                <a:tab algn="l" pos="2235240"/>
                <a:tab algn="l" pos="2438280"/>
                <a:tab algn="l" pos="2641680"/>
                <a:tab algn="l" pos="2844720"/>
                <a:tab algn="l" pos="3048120"/>
                <a:tab algn="l" pos="3251160"/>
                <a:tab algn="l" pos="3454560"/>
                <a:tab algn="l" pos="3657600"/>
                <a:tab algn="l" pos="3860640"/>
                <a:tab algn="l" pos="4064040"/>
                <a:tab algn="l" pos="4267080"/>
                <a:tab algn="l" pos="4470480"/>
                <a:tab algn="l" pos="4673520"/>
              </a:tabLst>
            </a:pP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E-Mail Address: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tw@enron.com</a:t>
            </a:r>
            <a:endParaRPr b="0" lang="en-US" sz="2000" strike="noStrike" u="none">
              <a:solidFill>
                <a:srgbClr val="ffffcc"/>
              </a:solidFill>
              <a:effectLst/>
              <a:uFillTx/>
              <a:latin typeface="Times New Roman"/>
            </a:endParaRPr>
          </a:p>
          <a:p>
            <a:pPr lvl="1" marL="743040" indent="-285840">
              <a:spcBef>
                <a:spcPts val="499"/>
              </a:spcBef>
              <a:buNone/>
              <a:tabLst>
                <a:tab algn="l" pos="0"/>
                <a:tab algn="l" pos="812880"/>
                <a:tab algn="l" pos="1015920"/>
                <a:tab algn="l" pos="1219320"/>
                <a:tab algn="l" pos="1422360"/>
                <a:tab algn="l" pos="1625760"/>
                <a:tab algn="l" pos="1828800"/>
                <a:tab algn="l" pos="2031840"/>
                <a:tab algn="l" pos="2235240"/>
                <a:tab algn="l" pos="2438280"/>
                <a:tab algn="l" pos="2641680"/>
                <a:tab algn="l" pos="2844720"/>
                <a:tab algn="l" pos="3048120"/>
                <a:tab algn="l" pos="3251160"/>
                <a:tab algn="l" pos="3454560"/>
                <a:tab algn="l" pos="3657600"/>
                <a:tab algn="l" pos="3860640"/>
                <a:tab algn="l" pos="4064040"/>
                <a:tab algn="l" pos="4267080"/>
                <a:tab algn="l" pos="4470480"/>
                <a:tab algn="l" pos="4673520"/>
              </a:tabLst>
            </a:pPr>
            <a:r>
              <a:rPr b="0" lang="en-US" sz="2000" strike="noStrike" u="none">
                <a:solidFill>
                  <a:srgbClr val="ffffcc"/>
                </a:solidFill>
                <a:effectLst/>
                <a:uFillTx/>
                <a:latin typeface="Times New Roman"/>
              </a:rPr>
              <a:t>NNG’s new Internet address:  http://www.nng.enron.com</a:t>
            </a:r>
            <a:endParaRPr b="0" lang="en-US" sz="2000" strike="noStrike" u="none">
              <a:solidFill>
                <a:srgbClr val="ffffcc"/>
              </a:solidFill>
              <a:effectLst/>
              <a:uFillTx/>
              <a:latin typeface="Times New Roman"/>
            </a:endParaRPr>
          </a:p>
          <a:p>
            <a:pPr lvl="1" marL="743040" indent="-285840">
              <a:spcBef>
                <a:spcPts val="499"/>
              </a:spcBef>
              <a:buNone/>
              <a:tabLst>
                <a:tab algn="l" pos="0"/>
                <a:tab algn="l" pos="812880"/>
                <a:tab algn="l" pos="1015920"/>
                <a:tab algn="l" pos="1219320"/>
                <a:tab algn="l" pos="1422360"/>
                <a:tab algn="l" pos="1625760"/>
                <a:tab algn="l" pos="1828800"/>
                <a:tab algn="l" pos="2031840"/>
                <a:tab algn="l" pos="2235240"/>
                <a:tab algn="l" pos="2438280"/>
                <a:tab algn="l" pos="2641680"/>
                <a:tab algn="l" pos="2844720"/>
                <a:tab algn="l" pos="3048120"/>
                <a:tab algn="l" pos="3251160"/>
                <a:tab algn="l" pos="3454560"/>
                <a:tab algn="l" pos="3657600"/>
                <a:tab algn="l" pos="3860640"/>
                <a:tab algn="l" pos="4064040"/>
                <a:tab algn="l" pos="4267080"/>
                <a:tab algn="l" pos="4470480"/>
                <a:tab algn="l" pos="4673520"/>
              </a:tabLst>
            </a:pP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E-Mail Address:</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	</a:t>
            </a:r>
            <a:r>
              <a:rPr b="0" lang="en-US" sz="2000" strike="noStrike" u="none">
                <a:solidFill>
                  <a:srgbClr val="ffffcc"/>
                </a:solidFill>
                <a:effectLst/>
                <a:uFillTx/>
                <a:latin typeface="Times New Roman"/>
              </a:rPr>
              <a:t>nng@enron.com</a:t>
            </a:r>
            <a:endParaRPr b="0" lang="en-US" sz="2000" strike="noStrike" u="none">
              <a:solidFill>
                <a:srgbClr val="ffffcc"/>
              </a:solidFill>
              <a:effectLst/>
              <a:uFillTx/>
              <a:latin typeface="Times New Roman"/>
            </a:endParaRPr>
          </a:p>
        </p:txBody>
      </p:sp>
      <p:sp>
        <p:nvSpPr>
          <p:cNvPr id="4" name="PlaceHolder 3"/>
          <p:cNvSpPr>
            <a:spLocks noGrp="1"/>
          </p:cNvSpPr>
          <p:nvPr>
            <p:ph type="sldNum" idx="3"/>
          </p:nvPr>
        </p:nvSpPr>
        <p:spPr/>
        <p:txBody>
          <a:bodyPr/>
          <a:p>
            <a:fld id="{FFA6FE9C-292D-4084-BE73-5A68C6A70267}" type="slidenum">
              <a:t>30</a:t>
            </a:fld>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94" name="PlaceHolder 1"/>
          <p:cNvSpPr>
            <a:spLocks noGrp="1"/>
          </p:cNvSpPr>
          <p:nvPr>
            <p:ph/>
          </p:nvPr>
        </p:nvSpPr>
        <p:spPr>
          <a:xfrm>
            <a:off x="533520" y="1981080"/>
            <a:ext cx="8153280" cy="4191120"/>
          </a:xfrm>
          <a:prstGeom prst="rect">
            <a:avLst/>
          </a:prstGeom>
          <a:noFill/>
          <a:ln w="0">
            <a:noFill/>
          </a:ln>
        </p:spPr>
        <p:txBody>
          <a:bodyPr lIns="92160" rIns="92160" tIns="46080" bIns="46080" anchor="t">
            <a:normAutofit fontScale="85000" lnSpcReduction="9999"/>
          </a:bodyPr>
          <a:p>
            <a:pPr marL="343080" indent="-343080">
              <a:spcBef>
                <a:spcPts val="300"/>
              </a:spcBef>
              <a:buNone/>
              <a:tabLst>
                <a:tab algn="l" pos="0"/>
                <a:tab algn="l" pos="519120"/>
                <a:tab algn="ctr" pos="3141720"/>
                <a:tab algn="ctr" pos="5208480"/>
                <a:tab algn="ctr" pos="7199280"/>
                <a:tab algn="l" pos="7315200"/>
                <a:tab algn="l" pos="8229600"/>
                <a:tab algn="l" pos="9144000"/>
                <a:tab algn="l" pos="10058400"/>
              </a:tabLst>
            </a:pPr>
            <a:r>
              <a:rPr b="1" lang="en-US" sz="1200" strike="noStrike" u="none">
                <a:solidFill>
                  <a:srgbClr val="ffffcc"/>
                </a:solidFill>
                <a:effectLst/>
                <a:uFillTx/>
                <a:latin typeface="Times New Roman"/>
              </a:rPr>
              <a:t>         </a:t>
            </a:r>
            <a:r>
              <a:rPr b="1" lang="en-US" sz="1200" strike="noStrike" u="sng">
                <a:solidFill>
                  <a:srgbClr val="ffffcc"/>
                </a:solidFill>
                <a:effectLst/>
                <a:uFillTx/>
                <a:latin typeface="Times New Roman"/>
              </a:rPr>
              <a:t>Name</a:t>
            </a:r>
            <a:r>
              <a:rPr b="1" lang="en-US" sz="1200" strike="noStrike" u="none">
                <a:solidFill>
                  <a:srgbClr val="ffffcc"/>
                </a:solidFill>
                <a:effectLst/>
                <a:uFillTx/>
                <a:latin typeface="Times New Roman"/>
              </a:rPr>
              <a:t>	</a:t>
            </a:r>
            <a:r>
              <a:rPr b="1" lang="en-US" sz="1200" strike="noStrike" u="none">
                <a:solidFill>
                  <a:srgbClr val="ffffcc"/>
                </a:solidFill>
                <a:effectLst/>
                <a:uFillTx/>
                <a:latin typeface="Times New Roman"/>
              </a:rPr>
              <a:t>	</a:t>
            </a:r>
            <a:r>
              <a:rPr b="1" lang="en-US" sz="1200" strike="noStrike" u="sng">
                <a:solidFill>
                  <a:srgbClr val="ffffcc"/>
                </a:solidFill>
                <a:effectLst/>
                <a:uFillTx/>
                <a:latin typeface="Times New Roman"/>
              </a:rPr>
              <a:t>Office</a:t>
            </a:r>
            <a:r>
              <a:rPr b="1" lang="en-US" sz="1200" strike="noStrike" u="none">
                <a:solidFill>
                  <a:srgbClr val="ffffcc"/>
                </a:solidFill>
                <a:effectLst/>
                <a:uFillTx/>
                <a:latin typeface="Times New Roman"/>
              </a:rPr>
              <a:t>	</a:t>
            </a:r>
            <a:r>
              <a:rPr b="1" lang="en-US" sz="1200" strike="noStrike" u="sng">
                <a:solidFill>
                  <a:srgbClr val="ffffcc"/>
                </a:solidFill>
                <a:effectLst/>
                <a:uFillTx/>
                <a:latin typeface="Times New Roman"/>
              </a:rPr>
              <a:t>Pager</a:t>
            </a:r>
            <a:endParaRPr b="0" lang="en-US" sz="1200" strike="noStrike" u="none">
              <a:solidFill>
                <a:srgbClr val="ffffcc"/>
              </a:solidFill>
              <a:effectLst/>
              <a:uFillTx/>
              <a:latin typeface="Times New Roman"/>
            </a:endParaRPr>
          </a:p>
          <a:p>
            <a:pPr marL="343080" indent="-343080">
              <a:spcBef>
                <a:spcPts val="300"/>
              </a:spcBef>
              <a:buNone/>
              <a:tabLst>
                <a:tab algn="l" pos="0"/>
                <a:tab algn="l" pos="519120"/>
                <a:tab algn="ctr" pos="3141720"/>
                <a:tab algn="ctr" pos="5208480"/>
                <a:tab algn="ctr" pos="7199280"/>
                <a:tab algn="l" pos="7315200"/>
                <a:tab algn="l" pos="8229600"/>
                <a:tab algn="l" pos="9144000"/>
                <a:tab algn="l" pos="10058400"/>
              </a:tabLst>
            </a:pPr>
            <a:r>
              <a:rPr b="0" lang="en-US" sz="1200" strike="noStrike" u="none">
                <a:solidFill>
                  <a:srgbClr val="ffffcc"/>
                </a:solidFill>
                <a:effectLst/>
                <a:uFillTx/>
                <a:latin typeface="Times New Roman"/>
              </a:rPr>
              <a:t>Julia White, VP, Mkt. Svcs.</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(713) 853-6815</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(800) 759-7243</a:t>
            </a:r>
            <a:endParaRPr b="0" lang="en-US" sz="1200" strike="noStrike" u="none">
              <a:solidFill>
                <a:srgbClr val="ffffcc"/>
              </a:solidFill>
              <a:effectLst/>
              <a:uFillTx/>
              <a:latin typeface="Times New Roman"/>
            </a:endParaRPr>
          </a:p>
          <a:p>
            <a:pPr marL="343080" indent="-343080">
              <a:spcBef>
                <a:spcPts val="300"/>
              </a:spcBef>
              <a:buNone/>
              <a:tabLst>
                <a:tab algn="l" pos="0"/>
                <a:tab algn="l" pos="519120"/>
                <a:tab algn="ctr" pos="3141720"/>
                <a:tab algn="ctr" pos="5208480"/>
                <a:tab algn="ctr" pos="7199280"/>
                <a:tab algn="l" pos="7315200"/>
                <a:tab algn="l" pos="8229600"/>
                <a:tab algn="l" pos="9144000"/>
                <a:tab algn="l" pos="10058400"/>
              </a:tabLst>
            </a:pP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Pin #5672964</a:t>
            </a:r>
            <a:endParaRPr b="0" lang="en-US" sz="1200" strike="noStrike" u="none">
              <a:solidFill>
                <a:srgbClr val="ffffcc"/>
              </a:solidFill>
              <a:effectLst/>
              <a:uFillTx/>
              <a:latin typeface="Times New Roman"/>
            </a:endParaRPr>
          </a:p>
          <a:p>
            <a:pPr marL="343080" indent="-343080">
              <a:spcBef>
                <a:spcPts val="300"/>
              </a:spcBef>
              <a:buNone/>
              <a:tabLst>
                <a:tab algn="l" pos="0"/>
                <a:tab algn="l" pos="519120"/>
                <a:tab algn="ctr" pos="3141720"/>
                <a:tab algn="ctr" pos="5208480"/>
                <a:tab algn="ctr" pos="7199280"/>
                <a:tab algn="l" pos="7315200"/>
                <a:tab algn="l" pos="8229600"/>
                <a:tab algn="l" pos="9144000"/>
                <a:tab algn="l" pos="10058400"/>
              </a:tabLst>
            </a:pPr>
            <a:r>
              <a:rPr b="1" lang="en-US" sz="1200" strike="noStrike" u="sng">
                <a:solidFill>
                  <a:srgbClr val="cc00cc"/>
                </a:solidFill>
                <a:effectLst/>
                <a:uFillTx/>
                <a:latin typeface="Times New Roman"/>
              </a:rPr>
              <a:t>Gas Control:</a:t>
            </a:r>
            <a:endParaRPr b="0" lang="en-US" sz="1200" strike="noStrike" u="none">
              <a:solidFill>
                <a:srgbClr val="ffffcc"/>
              </a:solidFill>
              <a:effectLst/>
              <a:uFillTx/>
              <a:latin typeface="Times New Roman"/>
            </a:endParaRPr>
          </a:p>
          <a:p>
            <a:pPr marL="343080" indent="-343080">
              <a:spcBef>
                <a:spcPts val="300"/>
              </a:spcBef>
              <a:buNone/>
              <a:tabLst>
                <a:tab algn="l" pos="0"/>
                <a:tab algn="l" pos="519120"/>
                <a:tab algn="ctr" pos="3141720"/>
                <a:tab algn="ctr" pos="5208480"/>
                <a:tab algn="ctr" pos="7199280"/>
                <a:tab algn="l" pos="7315200"/>
                <a:tab algn="l" pos="8229600"/>
                <a:tab algn="l" pos="9144000"/>
                <a:tab algn="l" pos="10058400"/>
              </a:tabLst>
            </a:pPr>
            <a:r>
              <a:rPr b="0" lang="en-US" sz="1200" strike="noStrike" u="none">
                <a:solidFill>
                  <a:srgbClr val="ffffcc"/>
                </a:solidFill>
                <a:effectLst/>
                <a:uFillTx/>
                <a:latin typeface="Times New Roman"/>
              </a:rPr>
              <a:t>Steve January, Dir., Gas Control</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(713) 853-5659</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(800) 504-6210</a:t>
            </a:r>
            <a:endParaRPr b="0" lang="en-US" sz="1200" strike="noStrike" u="none">
              <a:solidFill>
                <a:srgbClr val="ffffcc"/>
              </a:solidFill>
              <a:effectLst/>
              <a:uFillTx/>
              <a:latin typeface="Times New Roman"/>
            </a:endParaRPr>
          </a:p>
          <a:p>
            <a:pPr marL="343080" indent="-343080">
              <a:spcBef>
                <a:spcPts val="300"/>
              </a:spcBef>
              <a:buNone/>
              <a:tabLst>
                <a:tab algn="l" pos="0"/>
                <a:tab algn="l" pos="519120"/>
                <a:tab algn="ctr" pos="3141720"/>
                <a:tab algn="ctr" pos="5208480"/>
                <a:tab algn="ctr" pos="7199280"/>
                <a:tab algn="l" pos="7315200"/>
                <a:tab algn="l" pos="8229600"/>
                <a:tab algn="l" pos="9144000"/>
                <a:tab algn="l" pos="10058400"/>
              </a:tabLst>
            </a:pPr>
            <a:r>
              <a:rPr b="0" lang="en-US" sz="1200" strike="noStrike" u="none">
                <a:solidFill>
                  <a:srgbClr val="ffffcc"/>
                </a:solidFill>
                <a:effectLst/>
                <a:uFillTx/>
                <a:latin typeface="Times New Roman"/>
              </a:rPr>
              <a:t>Darrell Schoolcraft</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(713) 853-4299</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(888) 381-1743</a:t>
            </a:r>
            <a:endParaRPr b="0" lang="en-US" sz="1200" strike="noStrike" u="none">
              <a:solidFill>
                <a:srgbClr val="ffffcc"/>
              </a:solidFill>
              <a:effectLst/>
              <a:uFillTx/>
              <a:latin typeface="Times New Roman"/>
            </a:endParaRPr>
          </a:p>
          <a:p>
            <a:pPr marL="343080" indent="-343080">
              <a:spcBef>
                <a:spcPts val="300"/>
              </a:spcBef>
              <a:buNone/>
              <a:tabLst>
                <a:tab algn="l" pos="0"/>
                <a:tab algn="l" pos="519120"/>
                <a:tab algn="ctr" pos="3141720"/>
                <a:tab algn="ctr" pos="5208480"/>
                <a:tab algn="ctr" pos="7199280"/>
                <a:tab algn="l" pos="7315200"/>
                <a:tab algn="l" pos="8229600"/>
                <a:tab algn="l" pos="9144000"/>
                <a:tab algn="l" pos="10058400"/>
              </a:tabLst>
            </a:pPr>
            <a:r>
              <a:rPr b="0" lang="en-US" sz="1200" strike="noStrike" u="none">
                <a:solidFill>
                  <a:srgbClr val="ffffcc"/>
                </a:solidFill>
                <a:effectLst/>
                <a:uFillTx/>
                <a:latin typeface="Times New Roman"/>
              </a:rPr>
              <a:t>Gary Spraggins</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(713) 853-5661</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(800) 973-5990</a:t>
            </a:r>
            <a:endParaRPr b="0" lang="en-US" sz="1200" strike="noStrike" u="none">
              <a:solidFill>
                <a:srgbClr val="ffffcc"/>
              </a:solidFill>
              <a:effectLst/>
              <a:uFillTx/>
              <a:latin typeface="Times New Roman"/>
            </a:endParaRPr>
          </a:p>
          <a:p>
            <a:pPr marL="343080" indent="-343080">
              <a:spcBef>
                <a:spcPts val="300"/>
              </a:spcBef>
              <a:buNone/>
              <a:tabLst>
                <a:tab algn="l" pos="0"/>
                <a:tab algn="l" pos="519120"/>
                <a:tab algn="ctr" pos="3141720"/>
                <a:tab algn="ctr" pos="5208480"/>
                <a:tab algn="ctr" pos="7199280"/>
                <a:tab algn="l" pos="7315200"/>
                <a:tab algn="l" pos="8229600"/>
                <a:tab algn="l" pos="9144000"/>
                <a:tab algn="l" pos="10058400"/>
              </a:tabLst>
            </a:pPr>
            <a:r>
              <a:rPr b="1" lang="en-US" sz="1200" strike="noStrike" u="sng">
                <a:solidFill>
                  <a:srgbClr val="cc00cc"/>
                </a:solidFill>
                <a:effectLst/>
                <a:uFillTx/>
                <a:latin typeface="Times New Roman"/>
              </a:rPr>
              <a:t>Scheduling:</a:t>
            </a:r>
            <a:endParaRPr b="0" lang="en-US" sz="1200" strike="noStrike" u="none">
              <a:solidFill>
                <a:srgbClr val="ffffcc"/>
              </a:solidFill>
              <a:effectLst/>
              <a:uFillTx/>
              <a:latin typeface="Times New Roman"/>
            </a:endParaRPr>
          </a:p>
          <a:p>
            <a:pPr marL="343080" indent="-343080">
              <a:spcBef>
                <a:spcPts val="300"/>
              </a:spcBef>
              <a:buNone/>
              <a:tabLst>
                <a:tab algn="l" pos="0"/>
                <a:tab algn="l" pos="519120"/>
                <a:tab algn="ctr" pos="3141720"/>
                <a:tab algn="ctr" pos="5208480"/>
                <a:tab algn="ctr" pos="7199280"/>
                <a:tab algn="l" pos="7315200"/>
                <a:tab algn="l" pos="8229600"/>
                <a:tab algn="l" pos="9144000"/>
                <a:tab algn="l" pos="10058400"/>
              </a:tabLst>
            </a:pPr>
            <a:r>
              <a:rPr b="0" lang="en-US" sz="1200" strike="noStrike" u="none">
                <a:solidFill>
                  <a:srgbClr val="ffffcc"/>
                </a:solidFill>
                <a:effectLst/>
                <a:uFillTx/>
                <a:latin typeface="Times New Roman"/>
              </a:rPr>
              <a:t>Lynn Blair, Dir., Scheduling</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(713) 853-7637</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(800) 504-6138</a:t>
            </a:r>
            <a:endParaRPr b="0" lang="en-US" sz="1200" strike="noStrike" u="none">
              <a:solidFill>
                <a:srgbClr val="ffffcc"/>
              </a:solidFill>
              <a:effectLst/>
              <a:uFillTx/>
              <a:latin typeface="Times New Roman"/>
            </a:endParaRPr>
          </a:p>
          <a:p>
            <a:pPr marL="343080" indent="-343080">
              <a:spcBef>
                <a:spcPts val="300"/>
              </a:spcBef>
              <a:buNone/>
              <a:tabLst>
                <a:tab algn="l" pos="0"/>
                <a:tab algn="l" pos="519120"/>
                <a:tab algn="ctr" pos="3141720"/>
                <a:tab algn="ctr" pos="5208480"/>
                <a:tab algn="ctr" pos="7199280"/>
                <a:tab algn="l" pos="7315200"/>
                <a:tab algn="l" pos="8229600"/>
                <a:tab algn="l" pos="9144000"/>
                <a:tab algn="l" pos="10058400"/>
              </a:tabLst>
            </a:pPr>
            <a:r>
              <a:rPr b="0" lang="en-US" sz="1200" strike="noStrike" u="none">
                <a:solidFill>
                  <a:srgbClr val="ffffcc"/>
                </a:solidFill>
                <a:effectLst/>
                <a:uFillTx/>
                <a:latin typeface="Times New Roman"/>
              </a:rPr>
              <a:t>John Buchanan</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(713) 853-7429</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(888) 377-1073</a:t>
            </a:r>
            <a:endParaRPr b="0" lang="en-US" sz="1200" strike="noStrike" u="none">
              <a:solidFill>
                <a:srgbClr val="ffffcc"/>
              </a:solidFill>
              <a:effectLst/>
              <a:uFillTx/>
              <a:latin typeface="Times New Roman"/>
            </a:endParaRPr>
          </a:p>
          <a:p>
            <a:pPr marL="343080" indent="-343080">
              <a:spcBef>
                <a:spcPts val="300"/>
              </a:spcBef>
              <a:buNone/>
              <a:tabLst>
                <a:tab algn="l" pos="0"/>
                <a:tab algn="l" pos="519120"/>
                <a:tab algn="ctr" pos="3141720"/>
                <a:tab algn="ctr" pos="5208480"/>
                <a:tab algn="ctr" pos="7199280"/>
                <a:tab algn="l" pos="7315200"/>
                <a:tab algn="l" pos="8229600"/>
                <a:tab algn="l" pos="9144000"/>
                <a:tab algn="l" pos="10058400"/>
              </a:tabLst>
            </a:pPr>
            <a:r>
              <a:rPr b="1" lang="en-US" sz="1200" strike="noStrike" u="sng">
                <a:solidFill>
                  <a:srgbClr val="cc00cc"/>
                </a:solidFill>
                <a:effectLst/>
                <a:uFillTx/>
                <a:latin typeface="Times New Roman"/>
              </a:rPr>
              <a:t>Contracts:</a:t>
            </a:r>
            <a:endParaRPr b="0" lang="en-US" sz="1200" strike="noStrike" u="none">
              <a:solidFill>
                <a:srgbClr val="ffffcc"/>
              </a:solidFill>
              <a:effectLst/>
              <a:uFillTx/>
              <a:latin typeface="Times New Roman"/>
            </a:endParaRPr>
          </a:p>
          <a:p>
            <a:pPr marL="343080" indent="-343080">
              <a:spcBef>
                <a:spcPts val="300"/>
              </a:spcBef>
              <a:buNone/>
              <a:tabLst>
                <a:tab algn="l" pos="0"/>
                <a:tab algn="l" pos="519120"/>
                <a:tab algn="ctr" pos="3141720"/>
                <a:tab algn="ctr" pos="5208480"/>
                <a:tab algn="ctr" pos="7199280"/>
                <a:tab algn="l" pos="7315200"/>
                <a:tab algn="l" pos="8229600"/>
                <a:tab algn="l" pos="9144000"/>
                <a:tab algn="l" pos="10058400"/>
              </a:tabLst>
            </a:pPr>
            <a:r>
              <a:rPr b="0" lang="en-US" sz="1200" strike="noStrike" u="none">
                <a:solidFill>
                  <a:srgbClr val="ffffcc"/>
                </a:solidFill>
                <a:effectLst/>
                <a:uFillTx/>
                <a:latin typeface="Times New Roman"/>
              </a:rPr>
              <a:t>Rick Dietz, Dir., Contract Admin.</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(713) 853-5691</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(800) 609-6967</a:t>
            </a:r>
            <a:endParaRPr b="0" lang="en-US" sz="1200" strike="noStrike" u="none">
              <a:solidFill>
                <a:srgbClr val="ffffcc"/>
              </a:solidFill>
              <a:effectLst/>
              <a:uFillTx/>
              <a:latin typeface="Times New Roman"/>
            </a:endParaRPr>
          </a:p>
          <a:p>
            <a:pPr marL="343080" indent="-343080">
              <a:spcBef>
                <a:spcPts val="300"/>
              </a:spcBef>
              <a:buNone/>
              <a:tabLst>
                <a:tab algn="l" pos="0"/>
                <a:tab algn="l" pos="519120"/>
                <a:tab algn="ctr" pos="3141720"/>
                <a:tab algn="ctr" pos="5208480"/>
                <a:tab algn="ctr" pos="7199280"/>
                <a:tab algn="l" pos="7315200"/>
                <a:tab algn="l" pos="8229600"/>
                <a:tab algn="l" pos="9144000"/>
                <a:tab algn="l" pos="10058400"/>
              </a:tabLst>
            </a:pPr>
            <a:r>
              <a:rPr b="0" lang="en-US" sz="1200" strike="noStrike" u="none">
                <a:solidFill>
                  <a:srgbClr val="ffffcc"/>
                </a:solidFill>
                <a:effectLst/>
                <a:uFillTx/>
                <a:latin typeface="Times New Roman"/>
              </a:rPr>
              <a:t>Linda Trevino</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(713) 853-5413</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(888) 381-1757</a:t>
            </a:r>
            <a:endParaRPr b="0" lang="en-US" sz="1200" strike="noStrike" u="none">
              <a:solidFill>
                <a:srgbClr val="ffffcc"/>
              </a:solidFill>
              <a:effectLst/>
              <a:uFillTx/>
              <a:latin typeface="Times New Roman"/>
            </a:endParaRPr>
          </a:p>
          <a:p>
            <a:pPr marL="343080" indent="-343080">
              <a:spcBef>
                <a:spcPts val="300"/>
              </a:spcBef>
              <a:buNone/>
              <a:tabLst>
                <a:tab algn="l" pos="0"/>
                <a:tab algn="l" pos="519120"/>
                <a:tab algn="ctr" pos="3141720"/>
                <a:tab algn="ctr" pos="5208480"/>
                <a:tab algn="ctr" pos="7199280"/>
                <a:tab algn="l" pos="7315200"/>
                <a:tab algn="l" pos="8229600"/>
                <a:tab algn="l" pos="9144000"/>
                <a:tab algn="l" pos="10058400"/>
              </a:tabLst>
            </a:pPr>
            <a:r>
              <a:rPr b="1" lang="en-US" sz="1200" strike="noStrike" u="sng">
                <a:solidFill>
                  <a:srgbClr val="cc00cc"/>
                </a:solidFill>
                <a:effectLst/>
                <a:uFillTx/>
                <a:latin typeface="Times New Roman"/>
              </a:rPr>
              <a:t>Electronic Business Development:</a:t>
            </a:r>
            <a:endParaRPr b="0" lang="en-US" sz="1200" strike="noStrike" u="none">
              <a:solidFill>
                <a:srgbClr val="ffffcc"/>
              </a:solidFill>
              <a:effectLst/>
              <a:uFillTx/>
              <a:latin typeface="Times New Roman"/>
            </a:endParaRPr>
          </a:p>
          <a:p>
            <a:pPr marL="343080" indent="-343080">
              <a:spcBef>
                <a:spcPts val="300"/>
              </a:spcBef>
              <a:buNone/>
              <a:tabLst>
                <a:tab algn="l" pos="0"/>
                <a:tab algn="l" pos="519120"/>
                <a:tab algn="ctr" pos="3141720"/>
                <a:tab algn="ctr" pos="5208480"/>
                <a:tab algn="ctr" pos="7199280"/>
                <a:tab algn="l" pos="7315200"/>
                <a:tab algn="l" pos="8229600"/>
                <a:tab algn="l" pos="9144000"/>
                <a:tab algn="l" pos="10058400"/>
              </a:tabLst>
            </a:pPr>
            <a:r>
              <a:rPr b="0" lang="en-US" sz="1200" strike="noStrike" u="none">
                <a:solidFill>
                  <a:srgbClr val="ffffcc"/>
                </a:solidFill>
                <a:effectLst/>
                <a:uFillTx/>
                <a:latin typeface="Times New Roman"/>
              </a:rPr>
              <a:t>Sheila Nacey, Dir., Bus Dev.</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(713) 853-5146</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(800) 985-8330</a:t>
            </a:r>
            <a:endParaRPr b="0" lang="en-US" sz="1200" strike="noStrike" u="none">
              <a:solidFill>
                <a:srgbClr val="ffffcc"/>
              </a:solidFill>
              <a:effectLst/>
              <a:uFillTx/>
              <a:latin typeface="Times New Roman"/>
            </a:endParaRPr>
          </a:p>
          <a:p>
            <a:pPr marL="343080" indent="-343080">
              <a:spcBef>
                <a:spcPts val="300"/>
              </a:spcBef>
              <a:buNone/>
              <a:tabLst>
                <a:tab algn="l" pos="0"/>
                <a:tab algn="l" pos="519120"/>
                <a:tab algn="ctr" pos="3141720"/>
                <a:tab algn="ctr" pos="5208480"/>
                <a:tab algn="ctr" pos="7199280"/>
                <a:tab algn="l" pos="7315200"/>
                <a:tab algn="l" pos="8229600"/>
                <a:tab algn="l" pos="9144000"/>
                <a:tab algn="l" pos="10058400"/>
              </a:tabLst>
            </a:pPr>
            <a:endParaRPr b="0" lang="en-US" sz="1200" strike="noStrike" u="none">
              <a:solidFill>
                <a:srgbClr val="ffffcc"/>
              </a:solidFill>
              <a:effectLst/>
              <a:uFillTx/>
              <a:latin typeface="Times New Roman"/>
            </a:endParaRPr>
          </a:p>
          <a:p>
            <a:pPr marL="343080" indent="-343080">
              <a:spcBef>
                <a:spcPts val="300"/>
              </a:spcBef>
              <a:buNone/>
              <a:tabLst>
                <a:tab algn="l" pos="0"/>
                <a:tab algn="l" pos="519120"/>
                <a:tab algn="ctr" pos="3141720"/>
                <a:tab algn="ctr" pos="5208480"/>
                <a:tab algn="ctr" pos="7199280"/>
                <a:tab algn="l" pos="7315200"/>
                <a:tab algn="l" pos="8229600"/>
                <a:tab algn="l" pos="9144000"/>
                <a:tab algn="l" pos="10058400"/>
              </a:tabLst>
            </a:pPr>
            <a:r>
              <a:rPr b="0" lang="en-US" sz="1200" strike="noStrike" u="none">
                <a:solidFill>
                  <a:srgbClr val="ffffcc"/>
                </a:solidFill>
                <a:effectLst/>
                <a:uFillTx/>
                <a:latin typeface="Times New Roman"/>
              </a:rPr>
              <a:t>HotTap Help Desk</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(800) 421-6221</a:t>
            </a:r>
            <a:endParaRPr b="0" lang="en-US" sz="1200" strike="noStrike" u="none">
              <a:solidFill>
                <a:srgbClr val="ffffcc"/>
              </a:solidFill>
              <a:effectLst/>
              <a:uFillTx/>
              <a:latin typeface="Times New Roman"/>
            </a:endParaRPr>
          </a:p>
          <a:p>
            <a:pPr marL="343080" indent="-343080">
              <a:spcBef>
                <a:spcPts val="300"/>
              </a:spcBef>
              <a:buNone/>
              <a:tabLst>
                <a:tab algn="l" pos="0"/>
                <a:tab algn="l" pos="519120"/>
                <a:tab algn="ctr" pos="3141720"/>
                <a:tab algn="ctr" pos="5208480"/>
                <a:tab algn="ctr" pos="7199280"/>
                <a:tab algn="l" pos="7315200"/>
                <a:tab algn="l" pos="8229600"/>
                <a:tab algn="l" pos="9144000"/>
                <a:tab algn="l" pos="10058400"/>
              </a:tabLst>
            </a:pPr>
            <a:endParaRPr b="0" lang="en-US" sz="1200" strike="noStrike" u="none">
              <a:solidFill>
                <a:srgbClr val="ffffcc"/>
              </a:solidFill>
              <a:effectLst/>
              <a:uFillTx/>
              <a:latin typeface="Times New Roman"/>
            </a:endParaRPr>
          </a:p>
          <a:p>
            <a:pPr marL="343080" indent="-343080">
              <a:spcBef>
                <a:spcPts val="300"/>
              </a:spcBef>
              <a:buNone/>
              <a:tabLst>
                <a:tab algn="l" pos="0"/>
                <a:tab algn="l" pos="519120"/>
                <a:tab algn="ctr" pos="3141720"/>
                <a:tab algn="ctr" pos="5208480"/>
                <a:tab algn="ctr" pos="7199280"/>
                <a:tab algn="l" pos="7315200"/>
                <a:tab algn="l" pos="8229600"/>
                <a:tab algn="l" pos="9144000"/>
                <a:tab algn="l" pos="10058400"/>
              </a:tabLst>
            </a:pPr>
            <a:r>
              <a:rPr b="0" lang="en-US" sz="1200" strike="noStrike" u="none">
                <a:solidFill>
                  <a:srgbClr val="ffffcc"/>
                </a:solidFill>
                <a:effectLst/>
                <a:uFillTx/>
                <a:latin typeface="Times New Roman"/>
              </a:rPr>
              <a:t>Gas Control</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	</a:t>
            </a:r>
            <a:r>
              <a:rPr b="0" lang="en-US" sz="1200" strike="noStrike" u="none">
                <a:solidFill>
                  <a:srgbClr val="ffffcc"/>
                </a:solidFill>
                <a:effectLst/>
                <a:uFillTx/>
                <a:latin typeface="Times New Roman"/>
              </a:rPr>
              <a:t>(713) 853-5544</a:t>
            </a:r>
            <a:endParaRPr b="0" lang="en-US" sz="1200" strike="noStrike" u="none">
              <a:solidFill>
                <a:srgbClr val="ffffcc"/>
              </a:solidFill>
              <a:effectLst/>
              <a:uFillTx/>
              <a:latin typeface="Times New Roman"/>
            </a:endParaRPr>
          </a:p>
        </p:txBody>
      </p:sp>
      <p:sp>
        <p:nvSpPr>
          <p:cNvPr id="295" name="PlaceHolder 2"/>
          <p:cNvSpPr>
            <a:spLocks noGrp="1"/>
          </p:cNvSpPr>
          <p:nvPr>
            <p:ph type="title"/>
          </p:nvPr>
        </p:nvSpPr>
        <p:spPr>
          <a:xfrm>
            <a:off x="685800" y="380520"/>
            <a:ext cx="7772400" cy="114300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000" strike="noStrike" u="none">
                <a:solidFill>
                  <a:srgbClr val="ffcc66"/>
                </a:solidFill>
                <a:effectLst/>
                <a:uFillTx/>
                <a:latin typeface="Times New Roman"/>
              </a:rPr>
              <a:t>Market Services</a:t>
            </a:r>
            <a:endParaRPr b="0" i="1" lang="en-US" sz="4000" strike="noStrike" u="none">
              <a:solidFill>
                <a:srgbClr val="ffcc66"/>
              </a:solidFill>
              <a:effectLst/>
              <a:uFillTx/>
              <a:latin typeface="Times New Roman"/>
            </a:endParaRPr>
          </a:p>
        </p:txBody>
      </p:sp>
      <p:sp>
        <p:nvSpPr>
          <p:cNvPr id="4" name="PlaceHolder 3"/>
          <p:cNvSpPr>
            <a:spLocks noGrp="1"/>
          </p:cNvSpPr>
          <p:nvPr>
            <p:ph type="sldNum" idx="3"/>
          </p:nvPr>
        </p:nvSpPr>
        <p:spPr/>
        <p:txBody>
          <a:bodyPr/>
          <a:p>
            <a:fld id="{DDF60C25-1BBF-4C97-9854-383C46D812B2}" type="slidenum">
              <a:t>31</a:t>
            </a:fld>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296" name="PlaceHolder 1"/>
          <p:cNvSpPr>
            <a:spLocks noGrp="1"/>
          </p:cNvSpPr>
          <p:nvPr>
            <p:ph type="title"/>
          </p:nvPr>
        </p:nvSpPr>
        <p:spPr>
          <a:xfrm>
            <a:off x="685800" y="380520"/>
            <a:ext cx="7772400" cy="1143000"/>
          </a:xfrm>
          <a:prstGeom prst="rect">
            <a:avLst/>
          </a:prstGeom>
          <a:noFill/>
          <a:ln w="0">
            <a:noFill/>
          </a:ln>
        </p:spPr>
        <p:txBody>
          <a:bodyPr lIns="92160" rIns="92160" tIns="46080" bIns="46080" anchor="ctr">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200" strike="noStrike" u="none">
                <a:solidFill>
                  <a:srgbClr val="ffcc66"/>
                </a:solidFill>
                <a:effectLst/>
                <a:uFillTx/>
                <a:latin typeface="Times New Roman"/>
              </a:rPr>
              <a:t>Major Areas of Focus-Year 2000 and Beyond</a:t>
            </a:r>
            <a:endParaRPr b="0" i="1" lang="en-US" sz="3200" strike="noStrike" u="none">
              <a:solidFill>
                <a:srgbClr val="ffcc66"/>
              </a:solidFill>
              <a:effectLst/>
              <a:uFillTx/>
              <a:latin typeface="Times New Roman"/>
            </a:endParaRPr>
          </a:p>
        </p:txBody>
      </p:sp>
      <p:sp>
        <p:nvSpPr>
          <p:cNvPr id="297" name="PlaceHolder 2"/>
          <p:cNvSpPr>
            <a:spLocks noGrp="1"/>
          </p:cNvSpPr>
          <p:nvPr>
            <p:ph/>
          </p:nvPr>
        </p:nvSpPr>
        <p:spPr>
          <a:xfrm>
            <a:off x="1752120" y="1905120"/>
            <a:ext cx="6248520" cy="3200400"/>
          </a:xfrm>
          <a:prstGeom prst="rect">
            <a:avLst/>
          </a:prstGeom>
          <a:noFill/>
          <a:ln w="0">
            <a:noFill/>
          </a:ln>
        </p:spPr>
        <p:txBody>
          <a:bodyPr lIns="92160" rIns="92160" tIns="46080" bIns="46080" anchor="t">
            <a:normAutofit fontScale="85000" lnSpcReduction="19999"/>
          </a:bodyPr>
          <a:p>
            <a:pPr marL="343080" indent="-343080">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ffffcc"/>
              </a:solidFill>
              <a:effectLst/>
              <a:uFillTx/>
              <a:latin typeface="Times New Roman"/>
            </a:endParaRPr>
          </a:p>
          <a:p>
            <a:pPr marL="343080" indent="-343080">
              <a:spcBef>
                <a:spcPts val="700"/>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cc"/>
                </a:solidFill>
                <a:effectLst/>
                <a:uFillTx/>
                <a:latin typeface="Times New Roman"/>
              </a:rPr>
              <a:t>New supply &amp; delivery interconnects</a:t>
            </a:r>
            <a:endParaRPr b="0" lang="en-US" sz="2800" strike="noStrike" u="none">
              <a:solidFill>
                <a:srgbClr val="ffffcc"/>
              </a:solidFill>
              <a:effectLst/>
              <a:uFillTx/>
              <a:latin typeface="Times New Roman"/>
            </a:endParaRPr>
          </a:p>
          <a:p>
            <a:pPr marL="343080" indent="-343080">
              <a:spcBef>
                <a:spcPts val="700"/>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cc"/>
                </a:solidFill>
                <a:effectLst/>
                <a:uFillTx/>
                <a:latin typeface="Times New Roman"/>
              </a:rPr>
              <a:t>Pipeline expansions</a:t>
            </a:r>
            <a:endParaRPr b="0" lang="en-US" sz="2800" strike="noStrike" u="none">
              <a:solidFill>
                <a:srgbClr val="ffffcc"/>
              </a:solidFill>
              <a:effectLst/>
              <a:uFillTx/>
              <a:latin typeface="Times New Roman"/>
            </a:endParaRPr>
          </a:p>
          <a:p>
            <a:pPr marL="343080" indent="-343080">
              <a:spcBef>
                <a:spcPts val="700"/>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cc"/>
                </a:solidFill>
                <a:effectLst/>
                <a:uFillTx/>
                <a:latin typeface="Times New Roman"/>
              </a:rPr>
              <a:t>Electric generation loads</a:t>
            </a:r>
            <a:endParaRPr b="0" lang="en-US" sz="2800" strike="noStrike" u="none">
              <a:solidFill>
                <a:srgbClr val="ffffcc"/>
              </a:solidFill>
              <a:effectLst/>
              <a:uFillTx/>
              <a:latin typeface="Times New Roman"/>
            </a:endParaRPr>
          </a:p>
          <a:p>
            <a:pPr marL="343080" indent="-343080">
              <a:spcBef>
                <a:spcPts val="700"/>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cc"/>
                </a:solidFill>
                <a:effectLst/>
                <a:uFillTx/>
                <a:latin typeface="Times New Roman"/>
              </a:rPr>
              <a:t>Las Vegas market</a:t>
            </a:r>
            <a:endParaRPr b="0" lang="en-US" sz="2800" strike="noStrike" u="none">
              <a:solidFill>
                <a:srgbClr val="ffffcc"/>
              </a:solidFill>
              <a:effectLst/>
              <a:uFillTx/>
              <a:latin typeface="Times New Roman"/>
            </a:endParaRPr>
          </a:p>
          <a:p>
            <a:pPr marL="343080" indent="-343080">
              <a:spcBef>
                <a:spcPts val="700"/>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cc"/>
                </a:solidFill>
                <a:effectLst/>
                <a:uFillTx/>
                <a:latin typeface="Times New Roman"/>
              </a:rPr>
              <a:t>Unbundled markets in California</a:t>
            </a:r>
            <a:endParaRPr b="0" lang="en-US" sz="2800" strike="noStrike" u="none">
              <a:solidFill>
                <a:srgbClr val="ffffcc"/>
              </a:solidFill>
              <a:effectLst/>
              <a:uFillTx/>
              <a:latin typeface="Times New Roman"/>
            </a:endParaRPr>
          </a:p>
          <a:p>
            <a:pPr marL="343080" indent="-343080">
              <a:spcBef>
                <a:spcPts val="700"/>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cc"/>
                </a:solidFill>
                <a:effectLst/>
                <a:uFillTx/>
                <a:latin typeface="Times New Roman"/>
              </a:rPr>
              <a:t>eCommerce product/service delivery</a:t>
            </a:r>
            <a:endParaRPr b="0" lang="en-US" sz="2800" strike="noStrike" u="none">
              <a:solidFill>
                <a:srgbClr val="ffffcc"/>
              </a:solidFill>
              <a:effectLst/>
              <a:uFillTx/>
              <a:latin typeface="Times New Roman"/>
            </a:endParaRPr>
          </a:p>
        </p:txBody>
      </p:sp>
      <p:sp>
        <p:nvSpPr>
          <p:cNvPr id="4" name="PlaceHolder 3"/>
          <p:cNvSpPr>
            <a:spLocks noGrp="1"/>
          </p:cNvSpPr>
          <p:nvPr>
            <p:ph type="sldNum" idx="3"/>
          </p:nvPr>
        </p:nvSpPr>
        <p:spPr/>
        <p:txBody>
          <a:bodyPr/>
          <a:p>
            <a:fld id="{4C6A8904-B964-4D1C-844A-C8485754EEF8}" type="slidenum">
              <a:t>32</a:t>
            </a:fld>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685800" y="1066320"/>
            <a:ext cx="7772400" cy="1143000"/>
          </a:xfrm>
          <a:prstGeom prst="rect">
            <a:avLst/>
          </a:prstGeom>
          <a:noFill/>
          <a:ln w="0">
            <a:noFill/>
          </a:ln>
        </p:spPr>
        <p:txBody>
          <a:bodyPr lIns="92160" rIns="92160" tIns="46080" bIns="460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Transwestern Pipeline Company</a:t>
            </a:r>
            <a:endParaRPr b="0" i="1" lang="en-US" sz="4400" strike="noStrike" u="none">
              <a:solidFill>
                <a:srgbClr val="ffcc66"/>
              </a:solidFill>
              <a:effectLst/>
              <a:uFillTx/>
              <a:latin typeface="Times New Roman"/>
            </a:endParaRPr>
          </a:p>
        </p:txBody>
      </p:sp>
      <p:sp>
        <p:nvSpPr>
          <p:cNvPr id="67" name="PlaceHolder 2"/>
          <p:cNvSpPr>
            <a:spLocks noGrp="1"/>
          </p:cNvSpPr>
          <p:nvPr>
            <p:ph type="subTitle"/>
          </p:nvPr>
        </p:nvSpPr>
        <p:spPr>
          <a:xfrm>
            <a:off x="1371600" y="3733920"/>
            <a:ext cx="6400800" cy="1752480"/>
          </a:xfrm>
          <a:prstGeom prst="rect">
            <a:avLst/>
          </a:prstGeom>
          <a:noFill/>
          <a:ln w="0">
            <a:noFill/>
          </a:ln>
        </p:spPr>
        <p:txBody>
          <a:bodyPr lIns="92160" rIns="92160" tIns="46080" bIns="46080" anchor="t">
            <a:noAutofit/>
          </a:bodyPr>
          <a:p>
            <a:pPr indent="0" algn="ctr">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ffcc"/>
                </a:solidFill>
                <a:effectLst/>
                <a:uFillTx/>
                <a:latin typeface="Times New Roman"/>
              </a:rPr>
              <a:t>Expansions and Interconnects</a:t>
            </a:r>
            <a:endParaRPr b="0" lang="en-US" sz="3600" strike="noStrike" u="none">
              <a:solidFill>
                <a:srgbClr val="ffffcc"/>
              </a:solidFill>
              <a:effectLst/>
              <a:uFillTx/>
              <a:latin typeface="Times New Roman"/>
            </a:endParaRPr>
          </a:p>
        </p:txBody>
      </p:sp>
      <p:sp>
        <p:nvSpPr>
          <p:cNvPr id="4" name="PlaceHolder 3"/>
          <p:cNvSpPr>
            <a:spLocks noGrp="1"/>
          </p:cNvSpPr>
          <p:nvPr>
            <p:ph type="sldNum" idx="3"/>
          </p:nvPr>
        </p:nvSpPr>
        <p:spPr/>
        <p:txBody>
          <a:bodyPr/>
          <a:p>
            <a:fld id="{09321721-2CDC-4FDE-BFE1-E22805CDC5BE}"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000000"/>
        </a:solidFill>
      </p:bgPr>
    </p:bg>
    <p:spTree>
      <p:nvGrpSpPr>
        <p:cNvPr id="1" name=""/>
        <p:cNvGrpSpPr/>
        <p:nvPr/>
      </p:nvGrpSpPr>
      <p:grpSpPr>
        <a:xfrm>
          <a:off x="0" y="0"/>
          <a:ext cx="0" cy="0"/>
          <a:chOff x="0" y="0"/>
          <a:chExt cx="0" cy="0"/>
        </a:xfrm>
      </p:grpSpPr>
      <p:sp>
        <p:nvSpPr>
          <p:cNvPr id="68" name="PlaceHolder 1"/>
          <p:cNvSpPr>
            <a:spLocks noGrp="1"/>
          </p:cNvSpPr>
          <p:nvPr>
            <p:ph type="title"/>
          </p:nvPr>
        </p:nvSpPr>
        <p:spPr>
          <a:xfrm>
            <a:off x="685800" y="304920"/>
            <a:ext cx="7772400" cy="761760"/>
          </a:xfrm>
          <a:prstGeom prst="rect">
            <a:avLst/>
          </a:prstGeom>
          <a:noFill/>
          <a:ln w="0">
            <a:noFill/>
          </a:ln>
        </p:spPr>
        <p:txBody>
          <a:bodyPr lIns="90360" rIns="90360" tIns="44280" bIns="44280" anchor="t">
            <a:noAutofit/>
          </a:bodyPr>
          <a:p>
            <a:pPr indent="0" algn="r">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400" strike="noStrike" u="none">
                <a:solidFill>
                  <a:srgbClr val="ffcc66"/>
                </a:solidFill>
                <a:effectLst/>
                <a:uFillTx/>
                <a:latin typeface="Times New Roman"/>
              </a:rPr>
              <a:t>Transwestern Pipeline Company</a:t>
            </a:r>
            <a:endParaRPr b="0" i="1" lang="en-US" sz="4400" strike="noStrike" u="none">
              <a:solidFill>
                <a:srgbClr val="ffcc66"/>
              </a:solidFill>
              <a:effectLst/>
              <a:uFillTx/>
              <a:latin typeface="Times New Roman"/>
            </a:endParaRPr>
          </a:p>
        </p:txBody>
      </p:sp>
      <p:sp>
        <p:nvSpPr>
          <p:cNvPr id="69" name=""/>
          <p:cNvSpPr/>
          <p:nvPr/>
        </p:nvSpPr>
        <p:spPr>
          <a:xfrm>
            <a:off x="457200" y="1219320"/>
            <a:ext cx="4343400" cy="360828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876"/>
              </a:spcBef>
              <a:buClr>
                <a:srgbClr val="ffffcc"/>
              </a:buClr>
              <a:buFont typeface="Arial"/>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fffcc"/>
                </a:solidFill>
                <a:effectLst/>
                <a:uFillTx/>
                <a:latin typeface="Arial"/>
              </a:rPr>
              <a:t>Gallup Expansion</a:t>
            </a:r>
            <a:endParaRPr b="0" lang="en-US" sz="2000" strike="noStrike" u="none">
              <a:solidFill>
                <a:srgbClr val="ffffcc"/>
              </a:solidFill>
              <a:effectLst/>
              <a:uFillTx/>
              <a:latin typeface="Times New Roman"/>
            </a:endParaRPr>
          </a:p>
          <a:p>
            <a:pPr lvl="1" marL="461880" indent="-168120">
              <a:lnSpc>
                <a:spcPct val="100000"/>
              </a:lnSpc>
              <a:spcBef>
                <a:spcPts val="788"/>
              </a:spcBef>
              <a:buClr>
                <a:srgbClr val="ffffcc"/>
              </a:buClr>
              <a:buFont typeface="Arial"/>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cc"/>
                </a:solidFill>
                <a:effectLst/>
                <a:uFillTx/>
                <a:latin typeface="Arial"/>
              </a:rPr>
              <a:t>140,000 MMBtu/d to California</a:t>
            </a:r>
            <a:endParaRPr b="0" lang="en-US" sz="1800" strike="noStrike" u="none">
              <a:solidFill>
                <a:srgbClr val="ffffcc"/>
              </a:solidFill>
              <a:effectLst/>
              <a:uFillTx/>
              <a:latin typeface="Times New Roman"/>
            </a:endParaRPr>
          </a:p>
          <a:p>
            <a:pPr lvl="1" marL="461880" indent="-168120">
              <a:lnSpc>
                <a:spcPct val="100000"/>
              </a:lnSpc>
              <a:spcBef>
                <a:spcPts val="788"/>
              </a:spcBef>
              <a:buClr>
                <a:srgbClr val="ffffcc"/>
              </a:buClr>
              <a:buFont typeface="Arial"/>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cc"/>
                </a:solidFill>
                <a:effectLst/>
                <a:uFillTx/>
                <a:latin typeface="Arial"/>
              </a:rPr>
              <a:t>In service - May 1, 2000</a:t>
            </a:r>
            <a:endParaRPr b="0" lang="en-US" sz="1800" strike="noStrike" u="none">
              <a:solidFill>
                <a:srgbClr val="ffffcc"/>
              </a:solidFill>
              <a:effectLst/>
              <a:uFillTx/>
              <a:latin typeface="Times New Roman"/>
            </a:endParaRPr>
          </a:p>
          <a:p>
            <a:pPr>
              <a:lnSpc>
                <a:spcPct val="100000"/>
              </a:lnSpc>
              <a:spcBef>
                <a:spcPts val="876"/>
              </a:spcBef>
              <a:buClr>
                <a:srgbClr val="ffffcc"/>
              </a:buClr>
              <a:buFont typeface="Arial"/>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sng">
                <a:solidFill>
                  <a:srgbClr val="ffffcc"/>
                </a:solidFill>
                <a:effectLst/>
                <a:uFillTx/>
                <a:latin typeface="Arial"/>
              </a:rPr>
              <a:t>New Interconnects</a:t>
            </a:r>
            <a:endParaRPr b="0" lang="en-US" sz="2000" strike="noStrike" u="none">
              <a:solidFill>
                <a:srgbClr val="ffffcc"/>
              </a:solidFill>
              <a:effectLst/>
              <a:uFillTx/>
              <a:latin typeface="Times New Roman"/>
            </a:endParaRPr>
          </a:p>
          <a:p>
            <a:pPr lvl="1" marL="461880" indent="-168120">
              <a:lnSpc>
                <a:spcPct val="100000"/>
              </a:lnSpc>
              <a:spcBef>
                <a:spcPts val="788"/>
              </a:spcBef>
              <a:buClr>
                <a:srgbClr val="ffffcc"/>
              </a:buClr>
              <a:buFont typeface="Arial"/>
              <a:buChar char="–"/>
              <a:tabLst>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cc"/>
                </a:solidFill>
                <a:effectLst/>
                <a:uFillTx/>
                <a:latin typeface="Arial"/>
              </a:rPr>
              <a:t>Power plant markets East of California </a:t>
            </a:r>
            <a:endParaRPr b="0" lang="en-US" sz="1800" strike="noStrike" u="none">
              <a:solidFill>
                <a:srgbClr val="ffffcc"/>
              </a:solidFill>
              <a:effectLst/>
              <a:uFillTx/>
              <a:latin typeface="Times New Roman"/>
            </a:endParaRPr>
          </a:p>
          <a:p>
            <a:pPr lvl="2" marL="914400">
              <a:lnSpc>
                <a:spcPct val="100000"/>
              </a:lnSpc>
              <a:spcBef>
                <a:spcPts val="524"/>
              </a:spcBef>
              <a:tabLst>
                <a:tab algn="l" pos="0"/>
                <a:tab algn="l" pos="4572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cc"/>
                </a:solidFill>
                <a:effectLst/>
                <a:uFillTx/>
                <a:latin typeface="Arial"/>
              </a:rPr>
              <a:t>Calpine  500 MW </a:t>
            </a:r>
            <a:r>
              <a:rPr b="0" lang="en-US" sz="1200" strike="noStrike" u="none">
                <a:solidFill>
                  <a:srgbClr val="ffffcc"/>
                </a:solidFill>
                <a:effectLst/>
                <a:uFillTx/>
                <a:latin typeface="Arial"/>
              </a:rPr>
              <a:t>(Q1 2001)</a:t>
            </a:r>
            <a:endParaRPr b="0" lang="en-US" sz="1200" strike="noStrike" u="none">
              <a:solidFill>
                <a:srgbClr val="ffffcc"/>
              </a:solidFill>
              <a:effectLst/>
              <a:uFillTx/>
              <a:latin typeface="Times New Roman"/>
            </a:endParaRPr>
          </a:p>
          <a:p>
            <a:pPr lvl="2" marL="914400">
              <a:lnSpc>
                <a:spcPct val="100000"/>
              </a:lnSpc>
              <a:spcBef>
                <a:spcPts val="524"/>
              </a:spcBef>
              <a:tabLst>
                <a:tab algn="l" pos="0"/>
                <a:tab algn="l" pos="4572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cc"/>
                </a:solidFill>
                <a:effectLst/>
                <a:uFillTx/>
                <a:latin typeface="Arial"/>
              </a:rPr>
              <a:t>Griffith Energy  650 MW </a:t>
            </a:r>
            <a:r>
              <a:rPr b="0" lang="en-US" sz="1200" strike="noStrike" u="none">
                <a:solidFill>
                  <a:srgbClr val="ffffcc"/>
                </a:solidFill>
                <a:effectLst/>
                <a:uFillTx/>
                <a:latin typeface="Arial"/>
              </a:rPr>
              <a:t>(Q2 2001)</a:t>
            </a:r>
            <a:endParaRPr b="0" lang="en-US" sz="1200" strike="noStrike" u="none">
              <a:solidFill>
                <a:srgbClr val="ffffcc"/>
              </a:solidFill>
              <a:effectLst/>
              <a:uFillTx/>
              <a:latin typeface="Times New Roman"/>
            </a:endParaRPr>
          </a:p>
          <a:p>
            <a:pPr lvl="2" marL="914400">
              <a:lnSpc>
                <a:spcPct val="100000"/>
              </a:lnSpc>
              <a:spcBef>
                <a:spcPts val="788"/>
              </a:spcBef>
              <a:tabLst>
                <a:tab algn="l" pos="0"/>
                <a:tab algn="l" pos="4572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cc"/>
                </a:solidFill>
                <a:effectLst/>
                <a:uFillTx/>
                <a:latin typeface="Arial"/>
              </a:rPr>
              <a:t>Southwest Gas Interconnect</a:t>
            </a:r>
            <a:endParaRPr b="0" lang="en-US" sz="1800" strike="noStrike" u="none">
              <a:solidFill>
                <a:srgbClr val="ffffcc"/>
              </a:solidFill>
              <a:effectLst/>
              <a:uFillTx/>
              <a:latin typeface="Times New Roman"/>
            </a:endParaRPr>
          </a:p>
          <a:p>
            <a:pPr lvl="1" marL="461880" indent="-168120">
              <a:lnSpc>
                <a:spcPct val="100000"/>
              </a:lnSpc>
              <a:spcBef>
                <a:spcPts val="524"/>
              </a:spcBef>
              <a:tabLst>
                <a:tab algn="l" pos="0"/>
                <a:tab algn="l" pos="45720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ffffcc"/>
                </a:solidFill>
                <a:effectLst/>
                <a:uFillTx/>
                <a:latin typeface="Arial"/>
              </a:rPr>
              <a:t>   100,000 MMBtu/day </a:t>
            </a:r>
            <a:r>
              <a:rPr b="0" lang="en-US" sz="1200" strike="noStrike" u="none">
                <a:solidFill>
                  <a:srgbClr val="ffffcc"/>
                </a:solidFill>
                <a:effectLst/>
                <a:uFillTx/>
                <a:latin typeface="Arial"/>
              </a:rPr>
              <a:t>(Mid-November 2000)</a:t>
            </a:r>
            <a:endParaRPr b="0" lang="en-US" sz="1200" strike="noStrike" u="none">
              <a:solidFill>
                <a:srgbClr val="ffffcc"/>
              </a:solidFill>
              <a:effectLst/>
              <a:uFillTx/>
              <a:latin typeface="Times New Roman"/>
            </a:endParaRPr>
          </a:p>
        </p:txBody>
      </p:sp>
      <p:pic>
        <p:nvPicPr>
          <p:cNvPr id="70" name="" descr=""/>
          <p:cNvPicPr/>
          <p:nvPr/>
        </p:nvPicPr>
        <p:blipFill>
          <a:blip r:embed="rId1"/>
          <a:stretch/>
        </p:blipFill>
        <p:spPr>
          <a:xfrm>
            <a:off x="1143000" y="3476520"/>
            <a:ext cx="474840" cy="474840"/>
          </a:xfrm>
          <a:prstGeom prst="rect">
            <a:avLst/>
          </a:prstGeom>
          <a:noFill/>
          <a:ln w="0">
            <a:noFill/>
          </a:ln>
        </p:spPr>
      </p:pic>
      <p:sp>
        <p:nvSpPr>
          <p:cNvPr id="71" name=""/>
          <p:cNvSpPr/>
          <p:nvPr/>
        </p:nvSpPr>
        <p:spPr>
          <a:xfrm>
            <a:off x="1143000" y="4205160"/>
            <a:ext cx="247680" cy="247680"/>
          </a:xfrm>
          <a:custGeom>
            <a:avLst/>
            <a:gdLst/>
            <a:ahLst/>
            <a:rect l="l" t="t" r="r" b="b"/>
            <a:pathLst>
              <a:path w="156" h="156">
                <a:moveTo>
                  <a:pt x="155" y="77"/>
                </a:moveTo>
                <a:lnTo>
                  <a:pt x="91" y="64"/>
                </a:lnTo>
                <a:lnTo>
                  <a:pt x="77" y="0"/>
                </a:lnTo>
                <a:lnTo>
                  <a:pt x="64" y="64"/>
                </a:lnTo>
                <a:lnTo>
                  <a:pt x="0" y="77"/>
                </a:lnTo>
                <a:lnTo>
                  <a:pt x="64" y="91"/>
                </a:lnTo>
                <a:lnTo>
                  <a:pt x="77" y="155"/>
                </a:lnTo>
                <a:lnTo>
                  <a:pt x="91" y="91"/>
                </a:lnTo>
                <a:lnTo>
                  <a:pt x="155" y="77"/>
                </a:lnTo>
              </a:path>
            </a:pathLst>
          </a:custGeom>
          <a:solidFill>
            <a:srgbClr val="ff5050"/>
          </a:solidFill>
          <a:ln cap="rnd" w="12600">
            <a:solidFill>
              <a:srgbClr val="ffffcc"/>
            </a:solidFill>
            <a:roun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grpSp>
        <p:nvGrpSpPr>
          <p:cNvPr id="72" name=""/>
          <p:cNvGrpSpPr/>
          <p:nvPr/>
        </p:nvGrpSpPr>
        <p:grpSpPr>
          <a:xfrm>
            <a:off x="1143000" y="3911760"/>
            <a:ext cx="166680" cy="166680"/>
            <a:chOff x="1143000" y="3911760"/>
            <a:chExt cx="166680" cy="166680"/>
          </a:xfrm>
        </p:grpSpPr>
        <p:sp>
          <p:nvSpPr>
            <p:cNvPr id="73" name=""/>
            <p:cNvSpPr/>
            <p:nvPr/>
          </p:nvSpPr>
          <p:spPr>
            <a:xfrm>
              <a:off x="1143000" y="3911760"/>
              <a:ext cx="166680" cy="166680"/>
            </a:xfrm>
            <a:custGeom>
              <a:avLst/>
              <a:gdLst/>
              <a:ahLst/>
              <a:rect l="l" t="t" r="r" b="b"/>
              <a:pathLst>
                <a:path w="105" h="105">
                  <a:moveTo>
                    <a:pt x="104" y="104"/>
                  </a:moveTo>
                  <a:lnTo>
                    <a:pt x="0" y="104"/>
                  </a:lnTo>
                  <a:lnTo>
                    <a:pt x="104" y="0"/>
                  </a:lnTo>
                  <a:lnTo>
                    <a:pt x="0" y="0"/>
                  </a:lnTo>
                  <a:lnTo>
                    <a:pt x="104" y="104"/>
                  </a:lnTo>
                </a:path>
              </a:pathLst>
            </a:custGeom>
            <a:solidFill>
              <a:srgbClr val="3333ff"/>
            </a:solidFill>
            <a:ln cap="rnd" w="12600">
              <a:solidFill>
                <a:srgbClr val="ffffcc"/>
              </a:solidFill>
              <a:roun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74" name=""/>
            <p:cNvSpPr/>
            <p:nvPr/>
          </p:nvSpPr>
          <p:spPr>
            <a:xfrm>
              <a:off x="1225440" y="3978360"/>
              <a:ext cx="360" cy="31680"/>
            </a:xfrm>
            <a:prstGeom prst="rect">
              <a:avLst/>
            </a:prstGeom>
            <a:noFill/>
            <a:ln w="0">
              <a:noFill/>
            </a:ln>
          </p:spPr>
          <p:style>
            <a:lnRef idx="0"/>
            <a:fillRef idx="0"/>
            <a:effectRef idx="0"/>
            <a:fontRef idx="minor"/>
          </p:style>
          <p:txBody>
            <a:bodyPr wrap="none" lIns="92160" rIns="92160" tIns="-14400" bIns="-144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ffffcc"/>
                </a:solidFill>
                <a:effectLst/>
                <a:uFillTx/>
                <a:latin typeface="Times New Roman"/>
              </a:endParaRPr>
            </a:p>
          </p:txBody>
        </p:sp>
      </p:grpSp>
      <p:grpSp>
        <p:nvGrpSpPr>
          <p:cNvPr id="75" name=""/>
          <p:cNvGrpSpPr/>
          <p:nvPr/>
        </p:nvGrpSpPr>
        <p:grpSpPr>
          <a:xfrm>
            <a:off x="4302000" y="1752480"/>
            <a:ext cx="4314960" cy="4164120"/>
            <a:chOff x="4302000" y="1752480"/>
            <a:chExt cx="4314960" cy="4164120"/>
          </a:xfrm>
        </p:grpSpPr>
        <p:sp>
          <p:nvSpPr>
            <p:cNvPr id="76" name=""/>
            <p:cNvSpPr/>
            <p:nvPr/>
          </p:nvSpPr>
          <p:spPr>
            <a:xfrm>
              <a:off x="4302000" y="1752480"/>
              <a:ext cx="1101960" cy="1676520"/>
            </a:xfrm>
            <a:custGeom>
              <a:avLst/>
              <a:gdLst/>
              <a:ahLst/>
              <a:rect l="l" t="t" r="r" b="b"/>
              <a:pathLst>
                <a:path w="694" h="1056">
                  <a:moveTo>
                    <a:pt x="88" y="0"/>
                  </a:moveTo>
                  <a:lnTo>
                    <a:pt x="0" y="416"/>
                  </a:lnTo>
                  <a:lnTo>
                    <a:pt x="472" y="1055"/>
                  </a:lnTo>
                  <a:lnTo>
                    <a:pt x="501" y="1027"/>
                  </a:lnTo>
                  <a:lnTo>
                    <a:pt x="499" y="900"/>
                  </a:lnTo>
                  <a:lnTo>
                    <a:pt x="558" y="910"/>
                  </a:lnTo>
                  <a:lnTo>
                    <a:pt x="619" y="524"/>
                  </a:lnTo>
                  <a:lnTo>
                    <a:pt x="660" y="260"/>
                  </a:lnTo>
                  <a:lnTo>
                    <a:pt x="671" y="180"/>
                  </a:lnTo>
                  <a:lnTo>
                    <a:pt x="693" y="109"/>
                  </a:lnTo>
                  <a:lnTo>
                    <a:pt x="382" y="63"/>
                  </a:lnTo>
                  <a:lnTo>
                    <a:pt x="88" y="0"/>
                  </a:lnTo>
                </a:path>
              </a:pathLst>
            </a:custGeom>
            <a:solidFill>
              <a:srgbClr val="66ff99"/>
            </a:solidFill>
            <a:ln cap="rnd" w="1260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77" name=""/>
            <p:cNvSpPr/>
            <p:nvPr/>
          </p:nvSpPr>
          <p:spPr>
            <a:xfrm>
              <a:off x="5186520" y="1962000"/>
              <a:ext cx="903240" cy="1195560"/>
            </a:xfrm>
            <a:custGeom>
              <a:avLst/>
              <a:gdLst/>
              <a:ahLst/>
              <a:rect l="l" t="t" r="r" b="b"/>
              <a:pathLst>
                <a:path w="569" h="753">
                  <a:moveTo>
                    <a:pt x="107" y="0"/>
                  </a:moveTo>
                  <a:lnTo>
                    <a:pt x="403" y="45"/>
                  </a:lnTo>
                  <a:lnTo>
                    <a:pt x="381" y="186"/>
                  </a:lnTo>
                  <a:lnTo>
                    <a:pt x="568" y="208"/>
                  </a:lnTo>
                  <a:lnTo>
                    <a:pt x="512" y="752"/>
                  </a:lnTo>
                  <a:lnTo>
                    <a:pt x="0" y="670"/>
                  </a:lnTo>
                  <a:lnTo>
                    <a:pt x="107" y="0"/>
                  </a:lnTo>
                </a:path>
              </a:pathLst>
            </a:custGeom>
            <a:solidFill>
              <a:srgbClr val="83ff9b"/>
            </a:solidFill>
            <a:ln cap="rnd" w="12600">
              <a:solidFill>
                <a:srgbClr val="aaabab"/>
              </a:solidFill>
              <a:roun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78" name=""/>
            <p:cNvSpPr/>
            <p:nvPr/>
          </p:nvSpPr>
          <p:spPr>
            <a:xfrm>
              <a:off x="6726240" y="4232160"/>
              <a:ext cx="1585800" cy="795600"/>
            </a:xfrm>
            <a:prstGeom prst="ellipse">
              <a:avLst/>
            </a:prstGeom>
            <a:solidFill>
              <a:srgbClr val="83ff9b"/>
            </a:solidFill>
            <a:ln w="0">
              <a:noFill/>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79" name=""/>
            <p:cNvSpPr/>
            <p:nvPr/>
          </p:nvSpPr>
          <p:spPr>
            <a:xfrm>
              <a:off x="4952880" y="2967120"/>
              <a:ext cx="1071720" cy="1485720"/>
            </a:xfrm>
            <a:custGeom>
              <a:avLst/>
              <a:gdLst/>
              <a:ahLst/>
              <a:rect l="l" t="t" r="r" b="b"/>
              <a:pathLst>
                <a:path w="675" h="936">
                  <a:moveTo>
                    <a:pt x="166" y="0"/>
                  </a:moveTo>
                  <a:lnTo>
                    <a:pt x="146" y="126"/>
                  </a:lnTo>
                  <a:lnTo>
                    <a:pt x="146" y="128"/>
                  </a:lnTo>
                  <a:lnTo>
                    <a:pt x="145" y="131"/>
                  </a:lnTo>
                  <a:lnTo>
                    <a:pt x="144" y="133"/>
                  </a:lnTo>
                  <a:lnTo>
                    <a:pt x="143" y="136"/>
                  </a:lnTo>
                  <a:lnTo>
                    <a:pt x="142" y="138"/>
                  </a:lnTo>
                  <a:lnTo>
                    <a:pt x="141" y="140"/>
                  </a:lnTo>
                  <a:lnTo>
                    <a:pt x="139" y="142"/>
                  </a:lnTo>
                  <a:lnTo>
                    <a:pt x="138" y="143"/>
                  </a:lnTo>
                  <a:lnTo>
                    <a:pt x="135" y="144"/>
                  </a:lnTo>
                  <a:lnTo>
                    <a:pt x="133" y="145"/>
                  </a:lnTo>
                  <a:lnTo>
                    <a:pt x="132" y="145"/>
                  </a:lnTo>
                  <a:lnTo>
                    <a:pt x="130" y="145"/>
                  </a:lnTo>
                  <a:lnTo>
                    <a:pt x="127" y="144"/>
                  </a:lnTo>
                  <a:lnTo>
                    <a:pt x="125" y="143"/>
                  </a:lnTo>
                  <a:lnTo>
                    <a:pt x="123" y="141"/>
                  </a:lnTo>
                  <a:lnTo>
                    <a:pt x="121" y="139"/>
                  </a:lnTo>
                  <a:lnTo>
                    <a:pt x="120" y="138"/>
                  </a:lnTo>
                  <a:lnTo>
                    <a:pt x="118" y="135"/>
                  </a:lnTo>
                  <a:lnTo>
                    <a:pt x="117" y="133"/>
                  </a:lnTo>
                  <a:lnTo>
                    <a:pt x="116" y="131"/>
                  </a:lnTo>
                  <a:lnTo>
                    <a:pt x="113" y="129"/>
                  </a:lnTo>
                  <a:lnTo>
                    <a:pt x="111" y="127"/>
                  </a:lnTo>
                  <a:lnTo>
                    <a:pt x="108" y="125"/>
                  </a:lnTo>
                  <a:lnTo>
                    <a:pt x="105" y="124"/>
                  </a:lnTo>
                  <a:lnTo>
                    <a:pt x="102" y="122"/>
                  </a:lnTo>
                  <a:lnTo>
                    <a:pt x="99" y="121"/>
                  </a:lnTo>
                  <a:lnTo>
                    <a:pt x="94" y="121"/>
                  </a:lnTo>
                  <a:lnTo>
                    <a:pt x="90" y="121"/>
                  </a:lnTo>
                  <a:lnTo>
                    <a:pt x="85" y="121"/>
                  </a:lnTo>
                  <a:lnTo>
                    <a:pt x="80" y="124"/>
                  </a:lnTo>
                  <a:lnTo>
                    <a:pt x="77" y="125"/>
                  </a:lnTo>
                  <a:lnTo>
                    <a:pt x="74" y="127"/>
                  </a:lnTo>
                  <a:lnTo>
                    <a:pt x="72" y="129"/>
                  </a:lnTo>
                  <a:lnTo>
                    <a:pt x="69" y="131"/>
                  </a:lnTo>
                  <a:lnTo>
                    <a:pt x="68" y="134"/>
                  </a:lnTo>
                  <a:lnTo>
                    <a:pt x="68" y="137"/>
                  </a:lnTo>
                  <a:lnTo>
                    <a:pt x="67" y="140"/>
                  </a:lnTo>
                  <a:lnTo>
                    <a:pt x="66" y="143"/>
                  </a:lnTo>
                  <a:lnTo>
                    <a:pt x="66" y="146"/>
                  </a:lnTo>
                  <a:lnTo>
                    <a:pt x="66" y="149"/>
                  </a:lnTo>
                  <a:lnTo>
                    <a:pt x="67" y="153"/>
                  </a:lnTo>
                  <a:lnTo>
                    <a:pt x="68" y="156"/>
                  </a:lnTo>
                  <a:lnTo>
                    <a:pt x="69" y="159"/>
                  </a:lnTo>
                  <a:lnTo>
                    <a:pt x="70" y="161"/>
                  </a:lnTo>
                  <a:lnTo>
                    <a:pt x="72" y="164"/>
                  </a:lnTo>
                  <a:lnTo>
                    <a:pt x="74" y="167"/>
                  </a:lnTo>
                  <a:lnTo>
                    <a:pt x="74" y="170"/>
                  </a:lnTo>
                  <a:lnTo>
                    <a:pt x="74" y="173"/>
                  </a:lnTo>
                  <a:lnTo>
                    <a:pt x="73" y="173"/>
                  </a:lnTo>
                  <a:lnTo>
                    <a:pt x="71" y="173"/>
                  </a:lnTo>
                  <a:lnTo>
                    <a:pt x="69" y="174"/>
                  </a:lnTo>
                  <a:lnTo>
                    <a:pt x="68" y="175"/>
                  </a:lnTo>
                  <a:lnTo>
                    <a:pt x="67" y="176"/>
                  </a:lnTo>
                  <a:lnTo>
                    <a:pt x="65" y="178"/>
                  </a:lnTo>
                  <a:lnTo>
                    <a:pt x="63" y="180"/>
                  </a:lnTo>
                  <a:lnTo>
                    <a:pt x="63" y="182"/>
                  </a:lnTo>
                  <a:lnTo>
                    <a:pt x="63" y="184"/>
                  </a:lnTo>
                  <a:lnTo>
                    <a:pt x="64" y="186"/>
                  </a:lnTo>
                  <a:lnTo>
                    <a:pt x="66" y="189"/>
                  </a:lnTo>
                  <a:lnTo>
                    <a:pt x="68" y="191"/>
                  </a:lnTo>
                  <a:lnTo>
                    <a:pt x="70" y="192"/>
                  </a:lnTo>
                  <a:lnTo>
                    <a:pt x="72" y="193"/>
                  </a:lnTo>
                  <a:lnTo>
                    <a:pt x="74" y="193"/>
                  </a:lnTo>
                  <a:lnTo>
                    <a:pt x="70" y="197"/>
                  </a:lnTo>
                  <a:lnTo>
                    <a:pt x="68" y="202"/>
                  </a:lnTo>
                  <a:lnTo>
                    <a:pt x="66" y="206"/>
                  </a:lnTo>
                  <a:lnTo>
                    <a:pt x="64" y="210"/>
                  </a:lnTo>
                  <a:lnTo>
                    <a:pt x="63" y="213"/>
                  </a:lnTo>
                  <a:lnTo>
                    <a:pt x="63" y="216"/>
                  </a:lnTo>
                  <a:lnTo>
                    <a:pt x="62" y="218"/>
                  </a:lnTo>
                  <a:lnTo>
                    <a:pt x="63" y="218"/>
                  </a:lnTo>
                  <a:lnTo>
                    <a:pt x="64" y="218"/>
                  </a:lnTo>
                  <a:lnTo>
                    <a:pt x="66" y="218"/>
                  </a:lnTo>
                  <a:lnTo>
                    <a:pt x="68" y="218"/>
                  </a:lnTo>
                  <a:lnTo>
                    <a:pt x="69" y="218"/>
                  </a:lnTo>
                  <a:lnTo>
                    <a:pt x="70" y="219"/>
                  </a:lnTo>
                  <a:lnTo>
                    <a:pt x="71" y="219"/>
                  </a:lnTo>
                  <a:lnTo>
                    <a:pt x="72" y="220"/>
                  </a:lnTo>
                  <a:lnTo>
                    <a:pt x="73" y="221"/>
                  </a:lnTo>
                  <a:lnTo>
                    <a:pt x="74" y="223"/>
                  </a:lnTo>
                  <a:lnTo>
                    <a:pt x="74" y="225"/>
                  </a:lnTo>
                  <a:lnTo>
                    <a:pt x="74" y="227"/>
                  </a:lnTo>
                  <a:lnTo>
                    <a:pt x="74" y="233"/>
                  </a:lnTo>
                  <a:lnTo>
                    <a:pt x="73" y="240"/>
                  </a:lnTo>
                  <a:lnTo>
                    <a:pt x="72" y="249"/>
                  </a:lnTo>
                  <a:lnTo>
                    <a:pt x="71" y="258"/>
                  </a:lnTo>
                  <a:lnTo>
                    <a:pt x="70" y="262"/>
                  </a:lnTo>
                  <a:lnTo>
                    <a:pt x="69" y="267"/>
                  </a:lnTo>
                  <a:lnTo>
                    <a:pt x="68" y="271"/>
                  </a:lnTo>
                  <a:lnTo>
                    <a:pt x="67" y="275"/>
                  </a:lnTo>
                  <a:lnTo>
                    <a:pt x="65" y="279"/>
                  </a:lnTo>
                  <a:lnTo>
                    <a:pt x="64" y="282"/>
                  </a:lnTo>
                  <a:lnTo>
                    <a:pt x="61" y="285"/>
                  </a:lnTo>
                  <a:lnTo>
                    <a:pt x="60" y="288"/>
                  </a:lnTo>
                  <a:lnTo>
                    <a:pt x="60" y="293"/>
                  </a:lnTo>
                  <a:lnTo>
                    <a:pt x="60" y="298"/>
                  </a:lnTo>
                  <a:lnTo>
                    <a:pt x="60" y="303"/>
                  </a:lnTo>
                  <a:lnTo>
                    <a:pt x="61" y="308"/>
                  </a:lnTo>
                  <a:lnTo>
                    <a:pt x="62" y="312"/>
                  </a:lnTo>
                  <a:lnTo>
                    <a:pt x="64" y="317"/>
                  </a:lnTo>
                  <a:lnTo>
                    <a:pt x="66" y="320"/>
                  </a:lnTo>
                  <a:lnTo>
                    <a:pt x="68" y="322"/>
                  </a:lnTo>
                  <a:lnTo>
                    <a:pt x="69" y="324"/>
                  </a:lnTo>
                  <a:lnTo>
                    <a:pt x="71" y="327"/>
                  </a:lnTo>
                  <a:lnTo>
                    <a:pt x="73" y="329"/>
                  </a:lnTo>
                  <a:lnTo>
                    <a:pt x="75" y="332"/>
                  </a:lnTo>
                  <a:lnTo>
                    <a:pt x="76" y="334"/>
                  </a:lnTo>
                  <a:lnTo>
                    <a:pt x="77" y="336"/>
                  </a:lnTo>
                  <a:lnTo>
                    <a:pt x="79" y="341"/>
                  </a:lnTo>
                  <a:lnTo>
                    <a:pt x="81" y="346"/>
                  </a:lnTo>
                  <a:lnTo>
                    <a:pt x="82" y="351"/>
                  </a:lnTo>
                  <a:lnTo>
                    <a:pt x="82" y="356"/>
                  </a:lnTo>
                  <a:lnTo>
                    <a:pt x="82" y="360"/>
                  </a:lnTo>
                  <a:lnTo>
                    <a:pt x="82" y="366"/>
                  </a:lnTo>
                  <a:lnTo>
                    <a:pt x="86" y="370"/>
                  </a:lnTo>
                  <a:lnTo>
                    <a:pt x="90" y="374"/>
                  </a:lnTo>
                  <a:lnTo>
                    <a:pt x="93" y="377"/>
                  </a:lnTo>
                  <a:lnTo>
                    <a:pt x="96" y="380"/>
                  </a:lnTo>
                  <a:lnTo>
                    <a:pt x="99" y="384"/>
                  </a:lnTo>
                  <a:lnTo>
                    <a:pt x="100" y="387"/>
                  </a:lnTo>
                  <a:lnTo>
                    <a:pt x="101" y="389"/>
                  </a:lnTo>
                  <a:lnTo>
                    <a:pt x="101" y="391"/>
                  </a:lnTo>
                  <a:lnTo>
                    <a:pt x="101" y="393"/>
                  </a:lnTo>
                  <a:lnTo>
                    <a:pt x="101" y="395"/>
                  </a:lnTo>
                  <a:lnTo>
                    <a:pt x="98" y="399"/>
                  </a:lnTo>
                  <a:lnTo>
                    <a:pt x="94" y="403"/>
                  </a:lnTo>
                  <a:lnTo>
                    <a:pt x="91" y="407"/>
                  </a:lnTo>
                  <a:lnTo>
                    <a:pt x="87" y="411"/>
                  </a:lnTo>
                  <a:lnTo>
                    <a:pt x="84" y="415"/>
                  </a:lnTo>
                  <a:lnTo>
                    <a:pt x="80" y="421"/>
                  </a:lnTo>
                  <a:lnTo>
                    <a:pt x="75" y="427"/>
                  </a:lnTo>
                  <a:lnTo>
                    <a:pt x="69" y="435"/>
                  </a:lnTo>
                  <a:lnTo>
                    <a:pt x="68" y="437"/>
                  </a:lnTo>
                  <a:lnTo>
                    <a:pt x="67" y="437"/>
                  </a:lnTo>
                  <a:lnTo>
                    <a:pt x="66" y="437"/>
                  </a:lnTo>
                  <a:lnTo>
                    <a:pt x="64" y="436"/>
                  </a:lnTo>
                  <a:lnTo>
                    <a:pt x="63" y="434"/>
                  </a:lnTo>
                  <a:lnTo>
                    <a:pt x="61" y="431"/>
                  </a:lnTo>
                  <a:lnTo>
                    <a:pt x="60" y="430"/>
                  </a:lnTo>
                  <a:lnTo>
                    <a:pt x="60" y="429"/>
                  </a:lnTo>
                  <a:lnTo>
                    <a:pt x="59" y="430"/>
                  </a:lnTo>
                  <a:lnTo>
                    <a:pt x="58" y="431"/>
                  </a:lnTo>
                  <a:lnTo>
                    <a:pt x="58" y="434"/>
                  </a:lnTo>
                  <a:lnTo>
                    <a:pt x="57" y="436"/>
                  </a:lnTo>
                  <a:lnTo>
                    <a:pt x="56" y="442"/>
                  </a:lnTo>
                  <a:lnTo>
                    <a:pt x="55" y="448"/>
                  </a:lnTo>
                  <a:lnTo>
                    <a:pt x="53" y="450"/>
                  </a:lnTo>
                  <a:lnTo>
                    <a:pt x="52" y="453"/>
                  </a:lnTo>
                  <a:lnTo>
                    <a:pt x="50" y="455"/>
                  </a:lnTo>
                  <a:lnTo>
                    <a:pt x="49" y="457"/>
                  </a:lnTo>
                  <a:lnTo>
                    <a:pt x="49" y="459"/>
                  </a:lnTo>
                  <a:lnTo>
                    <a:pt x="48" y="460"/>
                  </a:lnTo>
                  <a:lnTo>
                    <a:pt x="48" y="462"/>
                  </a:lnTo>
                  <a:lnTo>
                    <a:pt x="48" y="464"/>
                  </a:lnTo>
                  <a:lnTo>
                    <a:pt x="48" y="468"/>
                  </a:lnTo>
                  <a:lnTo>
                    <a:pt x="49" y="472"/>
                  </a:lnTo>
                  <a:lnTo>
                    <a:pt x="49" y="476"/>
                  </a:lnTo>
                  <a:lnTo>
                    <a:pt x="49" y="480"/>
                  </a:lnTo>
                  <a:lnTo>
                    <a:pt x="44" y="485"/>
                  </a:lnTo>
                  <a:lnTo>
                    <a:pt x="40" y="491"/>
                  </a:lnTo>
                  <a:lnTo>
                    <a:pt x="35" y="496"/>
                  </a:lnTo>
                  <a:lnTo>
                    <a:pt x="30" y="502"/>
                  </a:lnTo>
                  <a:lnTo>
                    <a:pt x="27" y="507"/>
                  </a:lnTo>
                  <a:lnTo>
                    <a:pt x="24" y="513"/>
                  </a:lnTo>
                  <a:lnTo>
                    <a:pt x="22" y="515"/>
                  </a:lnTo>
                  <a:lnTo>
                    <a:pt x="22" y="518"/>
                  </a:lnTo>
                  <a:lnTo>
                    <a:pt x="21" y="520"/>
                  </a:lnTo>
                  <a:lnTo>
                    <a:pt x="21" y="523"/>
                  </a:lnTo>
                  <a:lnTo>
                    <a:pt x="19" y="530"/>
                  </a:lnTo>
                  <a:lnTo>
                    <a:pt x="17" y="536"/>
                  </a:lnTo>
                  <a:lnTo>
                    <a:pt x="16" y="542"/>
                  </a:lnTo>
                  <a:lnTo>
                    <a:pt x="16" y="547"/>
                  </a:lnTo>
                  <a:lnTo>
                    <a:pt x="16" y="551"/>
                  </a:lnTo>
                  <a:lnTo>
                    <a:pt x="17" y="555"/>
                  </a:lnTo>
                  <a:lnTo>
                    <a:pt x="18" y="560"/>
                  </a:lnTo>
                  <a:lnTo>
                    <a:pt x="19" y="564"/>
                  </a:lnTo>
                  <a:lnTo>
                    <a:pt x="20" y="568"/>
                  </a:lnTo>
                  <a:lnTo>
                    <a:pt x="21" y="572"/>
                  </a:lnTo>
                  <a:lnTo>
                    <a:pt x="22" y="577"/>
                  </a:lnTo>
                  <a:lnTo>
                    <a:pt x="23" y="583"/>
                  </a:lnTo>
                  <a:lnTo>
                    <a:pt x="23" y="589"/>
                  </a:lnTo>
                  <a:lnTo>
                    <a:pt x="23" y="596"/>
                  </a:lnTo>
                  <a:lnTo>
                    <a:pt x="22" y="604"/>
                  </a:lnTo>
                  <a:lnTo>
                    <a:pt x="20" y="613"/>
                  </a:lnTo>
                  <a:lnTo>
                    <a:pt x="19" y="614"/>
                  </a:lnTo>
                  <a:lnTo>
                    <a:pt x="18" y="616"/>
                  </a:lnTo>
                  <a:lnTo>
                    <a:pt x="16" y="618"/>
                  </a:lnTo>
                  <a:lnTo>
                    <a:pt x="14" y="622"/>
                  </a:lnTo>
                  <a:lnTo>
                    <a:pt x="12" y="625"/>
                  </a:lnTo>
                  <a:lnTo>
                    <a:pt x="12" y="630"/>
                  </a:lnTo>
                  <a:lnTo>
                    <a:pt x="12" y="634"/>
                  </a:lnTo>
                  <a:lnTo>
                    <a:pt x="8" y="634"/>
                  </a:lnTo>
                  <a:lnTo>
                    <a:pt x="4" y="634"/>
                  </a:lnTo>
                  <a:lnTo>
                    <a:pt x="4" y="635"/>
                  </a:lnTo>
                  <a:lnTo>
                    <a:pt x="2" y="636"/>
                  </a:lnTo>
                  <a:lnTo>
                    <a:pt x="1" y="637"/>
                  </a:lnTo>
                  <a:lnTo>
                    <a:pt x="0" y="640"/>
                  </a:lnTo>
                  <a:lnTo>
                    <a:pt x="0" y="643"/>
                  </a:lnTo>
                  <a:lnTo>
                    <a:pt x="0" y="647"/>
                  </a:lnTo>
                  <a:lnTo>
                    <a:pt x="375" y="907"/>
                  </a:lnTo>
                  <a:lnTo>
                    <a:pt x="592" y="935"/>
                  </a:lnTo>
                  <a:lnTo>
                    <a:pt x="674" y="95"/>
                  </a:lnTo>
                  <a:lnTo>
                    <a:pt x="166" y="0"/>
                  </a:lnTo>
                </a:path>
              </a:pathLst>
            </a:custGeom>
            <a:solidFill>
              <a:srgbClr val="83ff9b"/>
            </a:solidFill>
            <a:ln cap="rnd" w="12600">
              <a:solidFill>
                <a:srgbClr val="aaabab"/>
              </a:solidFill>
              <a:roun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80" name=""/>
            <p:cNvSpPr/>
            <p:nvPr/>
          </p:nvSpPr>
          <p:spPr>
            <a:xfrm>
              <a:off x="6300720" y="3343320"/>
              <a:ext cx="2316240" cy="2573280"/>
            </a:xfrm>
            <a:custGeom>
              <a:avLst/>
              <a:gdLst/>
              <a:ahLst/>
              <a:rect l="l" t="t" r="r" b="b"/>
              <a:pathLst>
                <a:path w="1459" h="1621">
                  <a:moveTo>
                    <a:pt x="12" y="639"/>
                  </a:moveTo>
                  <a:lnTo>
                    <a:pt x="395" y="677"/>
                  </a:lnTo>
                  <a:lnTo>
                    <a:pt x="432" y="0"/>
                  </a:lnTo>
                  <a:lnTo>
                    <a:pt x="745" y="30"/>
                  </a:lnTo>
                  <a:lnTo>
                    <a:pt x="755" y="287"/>
                  </a:lnTo>
                  <a:lnTo>
                    <a:pt x="755" y="289"/>
                  </a:lnTo>
                  <a:lnTo>
                    <a:pt x="755" y="292"/>
                  </a:lnTo>
                  <a:lnTo>
                    <a:pt x="756" y="294"/>
                  </a:lnTo>
                  <a:lnTo>
                    <a:pt x="757" y="296"/>
                  </a:lnTo>
                  <a:lnTo>
                    <a:pt x="759" y="301"/>
                  </a:lnTo>
                  <a:lnTo>
                    <a:pt x="761" y="306"/>
                  </a:lnTo>
                  <a:lnTo>
                    <a:pt x="762" y="311"/>
                  </a:lnTo>
                  <a:lnTo>
                    <a:pt x="765" y="316"/>
                  </a:lnTo>
                  <a:lnTo>
                    <a:pt x="766" y="318"/>
                  </a:lnTo>
                  <a:lnTo>
                    <a:pt x="766" y="320"/>
                  </a:lnTo>
                  <a:lnTo>
                    <a:pt x="766" y="323"/>
                  </a:lnTo>
                  <a:lnTo>
                    <a:pt x="766" y="325"/>
                  </a:lnTo>
                  <a:lnTo>
                    <a:pt x="766" y="327"/>
                  </a:lnTo>
                  <a:lnTo>
                    <a:pt x="767" y="329"/>
                  </a:lnTo>
                  <a:lnTo>
                    <a:pt x="767" y="331"/>
                  </a:lnTo>
                  <a:lnTo>
                    <a:pt x="768" y="333"/>
                  </a:lnTo>
                  <a:lnTo>
                    <a:pt x="770" y="335"/>
                  </a:lnTo>
                  <a:lnTo>
                    <a:pt x="772" y="336"/>
                  </a:lnTo>
                  <a:lnTo>
                    <a:pt x="774" y="337"/>
                  </a:lnTo>
                  <a:lnTo>
                    <a:pt x="776" y="338"/>
                  </a:lnTo>
                  <a:lnTo>
                    <a:pt x="777" y="338"/>
                  </a:lnTo>
                  <a:lnTo>
                    <a:pt x="783" y="338"/>
                  </a:lnTo>
                  <a:lnTo>
                    <a:pt x="788" y="336"/>
                  </a:lnTo>
                  <a:lnTo>
                    <a:pt x="794" y="334"/>
                  </a:lnTo>
                  <a:lnTo>
                    <a:pt x="801" y="332"/>
                  </a:lnTo>
                  <a:lnTo>
                    <a:pt x="807" y="330"/>
                  </a:lnTo>
                  <a:lnTo>
                    <a:pt x="813" y="327"/>
                  </a:lnTo>
                  <a:lnTo>
                    <a:pt x="818" y="326"/>
                  </a:lnTo>
                  <a:lnTo>
                    <a:pt x="824" y="326"/>
                  </a:lnTo>
                  <a:lnTo>
                    <a:pt x="827" y="326"/>
                  </a:lnTo>
                  <a:lnTo>
                    <a:pt x="830" y="327"/>
                  </a:lnTo>
                  <a:lnTo>
                    <a:pt x="833" y="328"/>
                  </a:lnTo>
                  <a:lnTo>
                    <a:pt x="834" y="330"/>
                  </a:lnTo>
                  <a:lnTo>
                    <a:pt x="836" y="332"/>
                  </a:lnTo>
                  <a:lnTo>
                    <a:pt x="838" y="334"/>
                  </a:lnTo>
                  <a:lnTo>
                    <a:pt x="839" y="337"/>
                  </a:lnTo>
                  <a:lnTo>
                    <a:pt x="839" y="341"/>
                  </a:lnTo>
                  <a:lnTo>
                    <a:pt x="840" y="347"/>
                  </a:lnTo>
                  <a:lnTo>
                    <a:pt x="841" y="353"/>
                  </a:lnTo>
                  <a:lnTo>
                    <a:pt x="841" y="356"/>
                  </a:lnTo>
                  <a:lnTo>
                    <a:pt x="842" y="359"/>
                  </a:lnTo>
                  <a:lnTo>
                    <a:pt x="844" y="362"/>
                  </a:lnTo>
                  <a:lnTo>
                    <a:pt x="846" y="364"/>
                  </a:lnTo>
                  <a:lnTo>
                    <a:pt x="846" y="366"/>
                  </a:lnTo>
                  <a:lnTo>
                    <a:pt x="846" y="367"/>
                  </a:lnTo>
                  <a:lnTo>
                    <a:pt x="847" y="368"/>
                  </a:lnTo>
                  <a:lnTo>
                    <a:pt x="847" y="369"/>
                  </a:lnTo>
                  <a:lnTo>
                    <a:pt x="849" y="371"/>
                  </a:lnTo>
                  <a:lnTo>
                    <a:pt x="851" y="372"/>
                  </a:lnTo>
                  <a:lnTo>
                    <a:pt x="854" y="373"/>
                  </a:lnTo>
                  <a:lnTo>
                    <a:pt x="857" y="374"/>
                  </a:lnTo>
                  <a:lnTo>
                    <a:pt x="861" y="375"/>
                  </a:lnTo>
                  <a:lnTo>
                    <a:pt x="865" y="376"/>
                  </a:lnTo>
                  <a:lnTo>
                    <a:pt x="872" y="377"/>
                  </a:lnTo>
                  <a:lnTo>
                    <a:pt x="880" y="377"/>
                  </a:lnTo>
                  <a:lnTo>
                    <a:pt x="886" y="378"/>
                  </a:lnTo>
                  <a:lnTo>
                    <a:pt x="891" y="378"/>
                  </a:lnTo>
                  <a:lnTo>
                    <a:pt x="893" y="378"/>
                  </a:lnTo>
                  <a:lnTo>
                    <a:pt x="896" y="377"/>
                  </a:lnTo>
                  <a:lnTo>
                    <a:pt x="897" y="376"/>
                  </a:lnTo>
                  <a:lnTo>
                    <a:pt x="900" y="376"/>
                  </a:lnTo>
                  <a:lnTo>
                    <a:pt x="905" y="374"/>
                  </a:lnTo>
                  <a:lnTo>
                    <a:pt x="910" y="371"/>
                  </a:lnTo>
                  <a:lnTo>
                    <a:pt x="915" y="369"/>
                  </a:lnTo>
                  <a:lnTo>
                    <a:pt x="921" y="367"/>
                  </a:lnTo>
                  <a:lnTo>
                    <a:pt x="926" y="366"/>
                  </a:lnTo>
                  <a:lnTo>
                    <a:pt x="929" y="366"/>
                  </a:lnTo>
                  <a:lnTo>
                    <a:pt x="933" y="366"/>
                  </a:lnTo>
                  <a:lnTo>
                    <a:pt x="937" y="365"/>
                  </a:lnTo>
                  <a:lnTo>
                    <a:pt x="939" y="366"/>
                  </a:lnTo>
                  <a:lnTo>
                    <a:pt x="942" y="367"/>
                  </a:lnTo>
                  <a:lnTo>
                    <a:pt x="945" y="369"/>
                  </a:lnTo>
                  <a:lnTo>
                    <a:pt x="947" y="371"/>
                  </a:lnTo>
                  <a:lnTo>
                    <a:pt x="953" y="378"/>
                  </a:lnTo>
                  <a:lnTo>
                    <a:pt x="958" y="385"/>
                  </a:lnTo>
                  <a:lnTo>
                    <a:pt x="963" y="392"/>
                  </a:lnTo>
                  <a:lnTo>
                    <a:pt x="967" y="398"/>
                  </a:lnTo>
                  <a:lnTo>
                    <a:pt x="970" y="402"/>
                  </a:lnTo>
                  <a:lnTo>
                    <a:pt x="971" y="404"/>
                  </a:lnTo>
                  <a:lnTo>
                    <a:pt x="972" y="406"/>
                  </a:lnTo>
                  <a:lnTo>
                    <a:pt x="973" y="409"/>
                  </a:lnTo>
                  <a:lnTo>
                    <a:pt x="975" y="410"/>
                  </a:lnTo>
                  <a:lnTo>
                    <a:pt x="977" y="412"/>
                  </a:lnTo>
                  <a:lnTo>
                    <a:pt x="977" y="414"/>
                  </a:lnTo>
                  <a:lnTo>
                    <a:pt x="979" y="415"/>
                  </a:lnTo>
                  <a:lnTo>
                    <a:pt x="981" y="416"/>
                  </a:lnTo>
                  <a:lnTo>
                    <a:pt x="984" y="417"/>
                  </a:lnTo>
                  <a:lnTo>
                    <a:pt x="987" y="418"/>
                  </a:lnTo>
                  <a:lnTo>
                    <a:pt x="992" y="420"/>
                  </a:lnTo>
                  <a:lnTo>
                    <a:pt x="996" y="420"/>
                  </a:lnTo>
                  <a:lnTo>
                    <a:pt x="1001" y="420"/>
                  </a:lnTo>
                  <a:lnTo>
                    <a:pt x="1010" y="420"/>
                  </a:lnTo>
                  <a:lnTo>
                    <a:pt x="1021" y="419"/>
                  </a:lnTo>
                  <a:lnTo>
                    <a:pt x="1030" y="418"/>
                  </a:lnTo>
                  <a:lnTo>
                    <a:pt x="1040" y="418"/>
                  </a:lnTo>
                  <a:lnTo>
                    <a:pt x="1041" y="418"/>
                  </a:lnTo>
                  <a:lnTo>
                    <a:pt x="1043" y="418"/>
                  </a:lnTo>
                  <a:lnTo>
                    <a:pt x="1044" y="419"/>
                  </a:lnTo>
                  <a:lnTo>
                    <a:pt x="1046" y="420"/>
                  </a:lnTo>
                  <a:lnTo>
                    <a:pt x="1048" y="422"/>
                  </a:lnTo>
                  <a:lnTo>
                    <a:pt x="1051" y="425"/>
                  </a:lnTo>
                  <a:lnTo>
                    <a:pt x="1053" y="429"/>
                  </a:lnTo>
                  <a:lnTo>
                    <a:pt x="1056" y="434"/>
                  </a:lnTo>
                  <a:lnTo>
                    <a:pt x="1058" y="439"/>
                  </a:lnTo>
                  <a:lnTo>
                    <a:pt x="1062" y="443"/>
                  </a:lnTo>
                  <a:lnTo>
                    <a:pt x="1064" y="442"/>
                  </a:lnTo>
                  <a:lnTo>
                    <a:pt x="1067" y="439"/>
                  </a:lnTo>
                  <a:lnTo>
                    <a:pt x="1073" y="435"/>
                  </a:lnTo>
                  <a:lnTo>
                    <a:pt x="1080" y="431"/>
                  </a:lnTo>
                  <a:lnTo>
                    <a:pt x="1088" y="426"/>
                  </a:lnTo>
                  <a:lnTo>
                    <a:pt x="1096" y="422"/>
                  </a:lnTo>
                  <a:lnTo>
                    <a:pt x="1099" y="420"/>
                  </a:lnTo>
                  <a:lnTo>
                    <a:pt x="1103" y="419"/>
                  </a:lnTo>
                  <a:lnTo>
                    <a:pt x="1105" y="418"/>
                  </a:lnTo>
                  <a:lnTo>
                    <a:pt x="1108" y="418"/>
                  </a:lnTo>
                  <a:lnTo>
                    <a:pt x="1153" y="431"/>
                  </a:lnTo>
                  <a:lnTo>
                    <a:pt x="1158" y="432"/>
                  </a:lnTo>
                  <a:lnTo>
                    <a:pt x="1162" y="432"/>
                  </a:lnTo>
                  <a:lnTo>
                    <a:pt x="1167" y="431"/>
                  </a:lnTo>
                  <a:lnTo>
                    <a:pt x="1171" y="431"/>
                  </a:lnTo>
                  <a:lnTo>
                    <a:pt x="1179" y="429"/>
                  </a:lnTo>
                  <a:lnTo>
                    <a:pt x="1187" y="426"/>
                  </a:lnTo>
                  <a:lnTo>
                    <a:pt x="1193" y="423"/>
                  </a:lnTo>
                  <a:lnTo>
                    <a:pt x="1200" y="421"/>
                  </a:lnTo>
                  <a:lnTo>
                    <a:pt x="1203" y="420"/>
                  </a:lnTo>
                  <a:lnTo>
                    <a:pt x="1206" y="420"/>
                  </a:lnTo>
                  <a:lnTo>
                    <a:pt x="1208" y="419"/>
                  </a:lnTo>
                  <a:lnTo>
                    <a:pt x="1210" y="419"/>
                  </a:lnTo>
                  <a:lnTo>
                    <a:pt x="1214" y="419"/>
                  </a:lnTo>
                  <a:lnTo>
                    <a:pt x="1217" y="420"/>
                  </a:lnTo>
                  <a:lnTo>
                    <a:pt x="1221" y="420"/>
                  </a:lnTo>
                  <a:lnTo>
                    <a:pt x="1224" y="421"/>
                  </a:lnTo>
                  <a:lnTo>
                    <a:pt x="1228" y="423"/>
                  </a:lnTo>
                  <a:lnTo>
                    <a:pt x="1232" y="426"/>
                  </a:lnTo>
                  <a:lnTo>
                    <a:pt x="1234" y="428"/>
                  </a:lnTo>
                  <a:lnTo>
                    <a:pt x="1238" y="430"/>
                  </a:lnTo>
                  <a:lnTo>
                    <a:pt x="1239" y="431"/>
                  </a:lnTo>
                  <a:lnTo>
                    <a:pt x="1240" y="432"/>
                  </a:lnTo>
                  <a:lnTo>
                    <a:pt x="1242" y="432"/>
                  </a:lnTo>
                  <a:lnTo>
                    <a:pt x="1245" y="432"/>
                  </a:lnTo>
                  <a:lnTo>
                    <a:pt x="1247" y="432"/>
                  </a:lnTo>
                  <a:lnTo>
                    <a:pt x="1248" y="431"/>
                  </a:lnTo>
                  <a:lnTo>
                    <a:pt x="1249" y="430"/>
                  </a:lnTo>
                  <a:lnTo>
                    <a:pt x="1251" y="428"/>
                  </a:lnTo>
                  <a:lnTo>
                    <a:pt x="1255" y="424"/>
                  </a:lnTo>
                  <a:lnTo>
                    <a:pt x="1257" y="420"/>
                  </a:lnTo>
                  <a:lnTo>
                    <a:pt x="1259" y="417"/>
                  </a:lnTo>
                  <a:lnTo>
                    <a:pt x="1261" y="415"/>
                  </a:lnTo>
                  <a:lnTo>
                    <a:pt x="1264" y="413"/>
                  </a:lnTo>
                  <a:lnTo>
                    <a:pt x="1265" y="411"/>
                  </a:lnTo>
                  <a:lnTo>
                    <a:pt x="1268" y="409"/>
                  </a:lnTo>
                  <a:lnTo>
                    <a:pt x="1272" y="408"/>
                  </a:lnTo>
                  <a:lnTo>
                    <a:pt x="1275" y="407"/>
                  </a:lnTo>
                  <a:lnTo>
                    <a:pt x="1279" y="407"/>
                  </a:lnTo>
                  <a:lnTo>
                    <a:pt x="1281" y="407"/>
                  </a:lnTo>
                  <a:lnTo>
                    <a:pt x="1283" y="407"/>
                  </a:lnTo>
                  <a:lnTo>
                    <a:pt x="1286" y="408"/>
                  </a:lnTo>
                  <a:lnTo>
                    <a:pt x="1287" y="409"/>
                  </a:lnTo>
                  <a:lnTo>
                    <a:pt x="1289" y="411"/>
                  </a:lnTo>
                  <a:lnTo>
                    <a:pt x="1291" y="413"/>
                  </a:lnTo>
                  <a:lnTo>
                    <a:pt x="1293" y="415"/>
                  </a:lnTo>
                  <a:lnTo>
                    <a:pt x="1295" y="417"/>
                  </a:lnTo>
                  <a:lnTo>
                    <a:pt x="1296" y="419"/>
                  </a:lnTo>
                  <a:lnTo>
                    <a:pt x="1297" y="422"/>
                  </a:lnTo>
                  <a:lnTo>
                    <a:pt x="1298" y="425"/>
                  </a:lnTo>
                  <a:lnTo>
                    <a:pt x="1300" y="429"/>
                  </a:lnTo>
                  <a:lnTo>
                    <a:pt x="1301" y="432"/>
                  </a:lnTo>
                  <a:lnTo>
                    <a:pt x="1301" y="436"/>
                  </a:lnTo>
                  <a:lnTo>
                    <a:pt x="1301" y="441"/>
                  </a:lnTo>
                  <a:lnTo>
                    <a:pt x="1301" y="446"/>
                  </a:lnTo>
                  <a:lnTo>
                    <a:pt x="1335" y="446"/>
                  </a:lnTo>
                  <a:lnTo>
                    <a:pt x="1335" y="447"/>
                  </a:lnTo>
                  <a:lnTo>
                    <a:pt x="1335" y="448"/>
                  </a:lnTo>
                  <a:lnTo>
                    <a:pt x="1336" y="450"/>
                  </a:lnTo>
                  <a:lnTo>
                    <a:pt x="1337" y="453"/>
                  </a:lnTo>
                  <a:lnTo>
                    <a:pt x="1338" y="455"/>
                  </a:lnTo>
                  <a:lnTo>
                    <a:pt x="1340" y="457"/>
                  </a:lnTo>
                  <a:lnTo>
                    <a:pt x="1342" y="458"/>
                  </a:lnTo>
                  <a:lnTo>
                    <a:pt x="1343" y="458"/>
                  </a:lnTo>
                  <a:lnTo>
                    <a:pt x="1344" y="459"/>
                  </a:lnTo>
                  <a:lnTo>
                    <a:pt x="1347" y="459"/>
                  </a:lnTo>
                  <a:lnTo>
                    <a:pt x="1347" y="460"/>
                  </a:lnTo>
                  <a:lnTo>
                    <a:pt x="1347" y="461"/>
                  </a:lnTo>
                  <a:lnTo>
                    <a:pt x="1348" y="462"/>
                  </a:lnTo>
                  <a:lnTo>
                    <a:pt x="1349" y="462"/>
                  </a:lnTo>
                  <a:lnTo>
                    <a:pt x="1351" y="463"/>
                  </a:lnTo>
                  <a:lnTo>
                    <a:pt x="1354" y="463"/>
                  </a:lnTo>
                  <a:lnTo>
                    <a:pt x="1361" y="463"/>
                  </a:lnTo>
                  <a:lnTo>
                    <a:pt x="1369" y="462"/>
                  </a:lnTo>
                  <a:lnTo>
                    <a:pt x="1374" y="462"/>
                  </a:lnTo>
                  <a:lnTo>
                    <a:pt x="1378" y="463"/>
                  </a:lnTo>
                  <a:lnTo>
                    <a:pt x="1380" y="464"/>
                  </a:lnTo>
                  <a:lnTo>
                    <a:pt x="1382" y="464"/>
                  </a:lnTo>
                  <a:lnTo>
                    <a:pt x="1383" y="465"/>
                  </a:lnTo>
                  <a:lnTo>
                    <a:pt x="1385" y="466"/>
                  </a:lnTo>
                  <a:lnTo>
                    <a:pt x="1387" y="468"/>
                  </a:lnTo>
                  <a:lnTo>
                    <a:pt x="1388" y="469"/>
                  </a:lnTo>
                  <a:lnTo>
                    <a:pt x="1390" y="471"/>
                  </a:lnTo>
                  <a:lnTo>
                    <a:pt x="1391" y="473"/>
                  </a:lnTo>
                  <a:lnTo>
                    <a:pt x="1391" y="476"/>
                  </a:lnTo>
                  <a:lnTo>
                    <a:pt x="1391" y="478"/>
                  </a:lnTo>
                  <a:lnTo>
                    <a:pt x="1392" y="481"/>
                  </a:lnTo>
                  <a:lnTo>
                    <a:pt x="1392" y="485"/>
                  </a:lnTo>
                  <a:lnTo>
                    <a:pt x="1391" y="690"/>
                  </a:lnTo>
                  <a:lnTo>
                    <a:pt x="1391" y="692"/>
                  </a:lnTo>
                  <a:lnTo>
                    <a:pt x="1391" y="694"/>
                  </a:lnTo>
                  <a:lnTo>
                    <a:pt x="1391" y="696"/>
                  </a:lnTo>
                  <a:lnTo>
                    <a:pt x="1392" y="698"/>
                  </a:lnTo>
                  <a:lnTo>
                    <a:pt x="1394" y="700"/>
                  </a:lnTo>
                  <a:lnTo>
                    <a:pt x="1396" y="703"/>
                  </a:lnTo>
                  <a:lnTo>
                    <a:pt x="1399" y="705"/>
                  </a:lnTo>
                  <a:lnTo>
                    <a:pt x="1400" y="708"/>
                  </a:lnTo>
                  <a:lnTo>
                    <a:pt x="1401" y="710"/>
                  </a:lnTo>
                  <a:lnTo>
                    <a:pt x="1402" y="712"/>
                  </a:lnTo>
                  <a:lnTo>
                    <a:pt x="1402" y="713"/>
                  </a:lnTo>
                  <a:lnTo>
                    <a:pt x="1402" y="716"/>
                  </a:lnTo>
                  <a:lnTo>
                    <a:pt x="1406" y="716"/>
                  </a:lnTo>
                  <a:lnTo>
                    <a:pt x="1408" y="716"/>
                  </a:lnTo>
                  <a:lnTo>
                    <a:pt x="1411" y="717"/>
                  </a:lnTo>
                  <a:lnTo>
                    <a:pt x="1414" y="717"/>
                  </a:lnTo>
                  <a:lnTo>
                    <a:pt x="1415" y="719"/>
                  </a:lnTo>
                  <a:lnTo>
                    <a:pt x="1418" y="721"/>
                  </a:lnTo>
                  <a:lnTo>
                    <a:pt x="1421" y="724"/>
                  </a:lnTo>
                  <a:lnTo>
                    <a:pt x="1425" y="729"/>
                  </a:lnTo>
                  <a:lnTo>
                    <a:pt x="1425" y="734"/>
                  </a:lnTo>
                  <a:lnTo>
                    <a:pt x="1425" y="738"/>
                  </a:lnTo>
                  <a:lnTo>
                    <a:pt x="1425" y="743"/>
                  </a:lnTo>
                  <a:lnTo>
                    <a:pt x="1426" y="748"/>
                  </a:lnTo>
                  <a:lnTo>
                    <a:pt x="1427" y="753"/>
                  </a:lnTo>
                  <a:lnTo>
                    <a:pt x="1429" y="758"/>
                  </a:lnTo>
                  <a:lnTo>
                    <a:pt x="1431" y="760"/>
                  </a:lnTo>
                  <a:lnTo>
                    <a:pt x="1432" y="762"/>
                  </a:lnTo>
                  <a:lnTo>
                    <a:pt x="1433" y="765"/>
                  </a:lnTo>
                  <a:lnTo>
                    <a:pt x="1436" y="768"/>
                  </a:lnTo>
                  <a:lnTo>
                    <a:pt x="1436" y="772"/>
                  </a:lnTo>
                  <a:lnTo>
                    <a:pt x="1436" y="777"/>
                  </a:lnTo>
                  <a:lnTo>
                    <a:pt x="1436" y="782"/>
                  </a:lnTo>
                  <a:lnTo>
                    <a:pt x="1438" y="788"/>
                  </a:lnTo>
                  <a:lnTo>
                    <a:pt x="1439" y="794"/>
                  </a:lnTo>
                  <a:lnTo>
                    <a:pt x="1440" y="802"/>
                  </a:lnTo>
                  <a:lnTo>
                    <a:pt x="1443" y="810"/>
                  </a:lnTo>
                  <a:lnTo>
                    <a:pt x="1447" y="819"/>
                  </a:lnTo>
                  <a:lnTo>
                    <a:pt x="1448" y="819"/>
                  </a:lnTo>
                  <a:lnTo>
                    <a:pt x="1450" y="820"/>
                  </a:lnTo>
                  <a:lnTo>
                    <a:pt x="1452" y="821"/>
                  </a:lnTo>
                  <a:lnTo>
                    <a:pt x="1454" y="823"/>
                  </a:lnTo>
                  <a:lnTo>
                    <a:pt x="1455" y="825"/>
                  </a:lnTo>
                  <a:lnTo>
                    <a:pt x="1455" y="827"/>
                  </a:lnTo>
                  <a:lnTo>
                    <a:pt x="1456" y="830"/>
                  </a:lnTo>
                  <a:lnTo>
                    <a:pt x="1456" y="833"/>
                  </a:lnTo>
                  <a:lnTo>
                    <a:pt x="1457" y="840"/>
                  </a:lnTo>
                  <a:lnTo>
                    <a:pt x="1458" y="846"/>
                  </a:lnTo>
                  <a:lnTo>
                    <a:pt x="1458" y="852"/>
                  </a:lnTo>
                  <a:lnTo>
                    <a:pt x="1458" y="857"/>
                  </a:lnTo>
                  <a:lnTo>
                    <a:pt x="1458" y="859"/>
                  </a:lnTo>
                  <a:lnTo>
                    <a:pt x="1458" y="862"/>
                  </a:lnTo>
                  <a:lnTo>
                    <a:pt x="1458" y="866"/>
                  </a:lnTo>
                  <a:lnTo>
                    <a:pt x="1457" y="870"/>
                  </a:lnTo>
                  <a:lnTo>
                    <a:pt x="1455" y="879"/>
                  </a:lnTo>
                  <a:lnTo>
                    <a:pt x="1453" y="890"/>
                  </a:lnTo>
                  <a:lnTo>
                    <a:pt x="1450" y="901"/>
                  </a:lnTo>
                  <a:lnTo>
                    <a:pt x="1448" y="913"/>
                  </a:lnTo>
                  <a:lnTo>
                    <a:pt x="1447" y="918"/>
                  </a:lnTo>
                  <a:lnTo>
                    <a:pt x="1447" y="924"/>
                  </a:lnTo>
                  <a:lnTo>
                    <a:pt x="1447" y="929"/>
                  </a:lnTo>
                  <a:lnTo>
                    <a:pt x="1446" y="934"/>
                  </a:lnTo>
                  <a:lnTo>
                    <a:pt x="1446" y="939"/>
                  </a:lnTo>
                  <a:lnTo>
                    <a:pt x="1447" y="943"/>
                  </a:lnTo>
                  <a:lnTo>
                    <a:pt x="1447" y="947"/>
                  </a:lnTo>
                  <a:lnTo>
                    <a:pt x="1447" y="951"/>
                  </a:lnTo>
                  <a:lnTo>
                    <a:pt x="1448" y="958"/>
                  </a:lnTo>
                  <a:lnTo>
                    <a:pt x="1450" y="964"/>
                  </a:lnTo>
                  <a:lnTo>
                    <a:pt x="1450" y="968"/>
                  </a:lnTo>
                  <a:lnTo>
                    <a:pt x="1451" y="971"/>
                  </a:lnTo>
                  <a:lnTo>
                    <a:pt x="1451" y="973"/>
                  </a:lnTo>
                  <a:lnTo>
                    <a:pt x="1450" y="976"/>
                  </a:lnTo>
                  <a:lnTo>
                    <a:pt x="1450" y="978"/>
                  </a:lnTo>
                  <a:lnTo>
                    <a:pt x="1449" y="981"/>
                  </a:lnTo>
                  <a:lnTo>
                    <a:pt x="1447" y="983"/>
                  </a:lnTo>
                  <a:lnTo>
                    <a:pt x="1446" y="985"/>
                  </a:lnTo>
                  <a:lnTo>
                    <a:pt x="1441" y="995"/>
                  </a:lnTo>
                  <a:lnTo>
                    <a:pt x="1437" y="1005"/>
                  </a:lnTo>
                  <a:lnTo>
                    <a:pt x="1432" y="1015"/>
                  </a:lnTo>
                  <a:lnTo>
                    <a:pt x="1427" y="1025"/>
                  </a:lnTo>
                  <a:lnTo>
                    <a:pt x="1421" y="1036"/>
                  </a:lnTo>
                  <a:lnTo>
                    <a:pt x="1415" y="1048"/>
                  </a:lnTo>
                  <a:lnTo>
                    <a:pt x="1407" y="1061"/>
                  </a:lnTo>
                  <a:lnTo>
                    <a:pt x="1399" y="1075"/>
                  </a:lnTo>
                  <a:lnTo>
                    <a:pt x="1397" y="1077"/>
                  </a:lnTo>
                  <a:lnTo>
                    <a:pt x="1395" y="1079"/>
                  </a:lnTo>
                  <a:lnTo>
                    <a:pt x="1391" y="1081"/>
                  </a:lnTo>
                  <a:lnTo>
                    <a:pt x="1389" y="1082"/>
                  </a:lnTo>
                  <a:lnTo>
                    <a:pt x="1386" y="1083"/>
                  </a:lnTo>
                  <a:lnTo>
                    <a:pt x="1383" y="1084"/>
                  </a:lnTo>
                  <a:lnTo>
                    <a:pt x="1380" y="1085"/>
                  </a:lnTo>
                  <a:lnTo>
                    <a:pt x="1376" y="1086"/>
                  </a:lnTo>
                  <a:lnTo>
                    <a:pt x="1370" y="1087"/>
                  </a:lnTo>
                  <a:lnTo>
                    <a:pt x="1364" y="1087"/>
                  </a:lnTo>
                  <a:lnTo>
                    <a:pt x="1359" y="1087"/>
                  </a:lnTo>
                  <a:lnTo>
                    <a:pt x="1353" y="1087"/>
                  </a:lnTo>
                  <a:lnTo>
                    <a:pt x="1351" y="1087"/>
                  </a:lnTo>
                  <a:lnTo>
                    <a:pt x="1350" y="1086"/>
                  </a:lnTo>
                  <a:lnTo>
                    <a:pt x="1347" y="1086"/>
                  </a:lnTo>
                  <a:lnTo>
                    <a:pt x="1345" y="1085"/>
                  </a:lnTo>
                  <a:lnTo>
                    <a:pt x="1341" y="1082"/>
                  </a:lnTo>
                  <a:lnTo>
                    <a:pt x="1336" y="1079"/>
                  </a:lnTo>
                  <a:lnTo>
                    <a:pt x="1332" y="1075"/>
                  </a:lnTo>
                  <a:lnTo>
                    <a:pt x="1328" y="1071"/>
                  </a:lnTo>
                  <a:lnTo>
                    <a:pt x="1324" y="1066"/>
                  </a:lnTo>
                  <a:lnTo>
                    <a:pt x="1319" y="1061"/>
                  </a:lnTo>
                  <a:lnTo>
                    <a:pt x="1308" y="1061"/>
                  </a:lnTo>
                  <a:lnTo>
                    <a:pt x="1330" y="1113"/>
                  </a:lnTo>
                  <a:lnTo>
                    <a:pt x="1327" y="1116"/>
                  </a:lnTo>
                  <a:lnTo>
                    <a:pt x="1322" y="1120"/>
                  </a:lnTo>
                  <a:lnTo>
                    <a:pt x="1319" y="1122"/>
                  </a:lnTo>
                  <a:lnTo>
                    <a:pt x="1315" y="1124"/>
                  </a:lnTo>
                  <a:lnTo>
                    <a:pt x="1312" y="1124"/>
                  </a:lnTo>
                  <a:lnTo>
                    <a:pt x="1310" y="1125"/>
                  </a:lnTo>
                  <a:lnTo>
                    <a:pt x="1308" y="1125"/>
                  </a:lnTo>
                  <a:lnTo>
                    <a:pt x="1304" y="1130"/>
                  </a:lnTo>
                  <a:lnTo>
                    <a:pt x="1301" y="1133"/>
                  </a:lnTo>
                  <a:lnTo>
                    <a:pt x="1299" y="1135"/>
                  </a:lnTo>
                  <a:lnTo>
                    <a:pt x="1298" y="1138"/>
                  </a:lnTo>
                  <a:lnTo>
                    <a:pt x="1296" y="1140"/>
                  </a:lnTo>
                  <a:lnTo>
                    <a:pt x="1296" y="1143"/>
                  </a:lnTo>
                  <a:lnTo>
                    <a:pt x="1296" y="1146"/>
                  </a:lnTo>
                  <a:lnTo>
                    <a:pt x="1296" y="1151"/>
                  </a:lnTo>
                  <a:lnTo>
                    <a:pt x="1288" y="1156"/>
                  </a:lnTo>
                  <a:lnTo>
                    <a:pt x="1279" y="1160"/>
                  </a:lnTo>
                  <a:lnTo>
                    <a:pt x="1271" y="1165"/>
                  </a:lnTo>
                  <a:lnTo>
                    <a:pt x="1262" y="1172"/>
                  </a:lnTo>
                  <a:lnTo>
                    <a:pt x="1253" y="1177"/>
                  </a:lnTo>
                  <a:lnTo>
                    <a:pt x="1245" y="1184"/>
                  </a:lnTo>
                  <a:lnTo>
                    <a:pt x="1240" y="1188"/>
                  </a:lnTo>
                  <a:lnTo>
                    <a:pt x="1236" y="1193"/>
                  </a:lnTo>
                  <a:lnTo>
                    <a:pt x="1232" y="1197"/>
                  </a:lnTo>
                  <a:lnTo>
                    <a:pt x="1227" y="1201"/>
                  </a:lnTo>
                  <a:lnTo>
                    <a:pt x="1221" y="1206"/>
                  </a:lnTo>
                  <a:lnTo>
                    <a:pt x="1215" y="1210"/>
                  </a:lnTo>
                  <a:lnTo>
                    <a:pt x="1209" y="1214"/>
                  </a:lnTo>
                  <a:lnTo>
                    <a:pt x="1203" y="1218"/>
                  </a:lnTo>
                  <a:lnTo>
                    <a:pt x="1198" y="1221"/>
                  </a:lnTo>
                  <a:lnTo>
                    <a:pt x="1192" y="1223"/>
                  </a:lnTo>
                  <a:lnTo>
                    <a:pt x="1186" y="1225"/>
                  </a:lnTo>
                  <a:lnTo>
                    <a:pt x="1180" y="1227"/>
                  </a:lnTo>
                  <a:lnTo>
                    <a:pt x="1174" y="1228"/>
                  </a:lnTo>
                  <a:lnTo>
                    <a:pt x="1168" y="1228"/>
                  </a:lnTo>
                  <a:lnTo>
                    <a:pt x="1161" y="1227"/>
                  </a:lnTo>
                  <a:lnTo>
                    <a:pt x="1155" y="1226"/>
                  </a:lnTo>
                  <a:lnTo>
                    <a:pt x="1148" y="1224"/>
                  </a:lnTo>
                  <a:lnTo>
                    <a:pt x="1141" y="1221"/>
                  </a:lnTo>
                  <a:lnTo>
                    <a:pt x="1133" y="1218"/>
                  </a:lnTo>
                  <a:lnTo>
                    <a:pt x="1125" y="1213"/>
                  </a:lnTo>
                  <a:lnTo>
                    <a:pt x="1127" y="1216"/>
                  </a:lnTo>
                  <a:lnTo>
                    <a:pt x="1128" y="1218"/>
                  </a:lnTo>
                  <a:lnTo>
                    <a:pt x="1130" y="1221"/>
                  </a:lnTo>
                  <a:lnTo>
                    <a:pt x="1131" y="1223"/>
                  </a:lnTo>
                  <a:lnTo>
                    <a:pt x="1133" y="1228"/>
                  </a:lnTo>
                  <a:lnTo>
                    <a:pt x="1135" y="1233"/>
                  </a:lnTo>
                  <a:lnTo>
                    <a:pt x="1136" y="1237"/>
                  </a:lnTo>
                  <a:lnTo>
                    <a:pt x="1136" y="1242"/>
                  </a:lnTo>
                  <a:lnTo>
                    <a:pt x="1136" y="1247"/>
                  </a:lnTo>
                  <a:lnTo>
                    <a:pt x="1136" y="1252"/>
                  </a:lnTo>
                  <a:lnTo>
                    <a:pt x="1134" y="1252"/>
                  </a:lnTo>
                  <a:lnTo>
                    <a:pt x="1132" y="1252"/>
                  </a:lnTo>
                  <a:lnTo>
                    <a:pt x="1130" y="1253"/>
                  </a:lnTo>
                  <a:lnTo>
                    <a:pt x="1128" y="1254"/>
                  </a:lnTo>
                  <a:lnTo>
                    <a:pt x="1126" y="1255"/>
                  </a:lnTo>
                  <a:lnTo>
                    <a:pt x="1123" y="1256"/>
                  </a:lnTo>
                  <a:lnTo>
                    <a:pt x="1121" y="1257"/>
                  </a:lnTo>
                  <a:lnTo>
                    <a:pt x="1120" y="1257"/>
                  </a:lnTo>
                  <a:lnTo>
                    <a:pt x="1118" y="1257"/>
                  </a:lnTo>
                  <a:lnTo>
                    <a:pt x="1115" y="1257"/>
                  </a:lnTo>
                  <a:lnTo>
                    <a:pt x="1112" y="1256"/>
                  </a:lnTo>
                  <a:lnTo>
                    <a:pt x="1109" y="1255"/>
                  </a:lnTo>
                  <a:lnTo>
                    <a:pt x="1105" y="1254"/>
                  </a:lnTo>
                  <a:lnTo>
                    <a:pt x="1102" y="1251"/>
                  </a:lnTo>
                  <a:lnTo>
                    <a:pt x="1100" y="1258"/>
                  </a:lnTo>
                  <a:lnTo>
                    <a:pt x="1097" y="1264"/>
                  </a:lnTo>
                  <a:lnTo>
                    <a:pt x="1096" y="1269"/>
                  </a:lnTo>
                  <a:lnTo>
                    <a:pt x="1093" y="1274"/>
                  </a:lnTo>
                  <a:lnTo>
                    <a:pt x="1090" y="1277"/>
                  </a:lnTo>
                  <a:lnTo>
                    <a:pt x="1088" y="1280"/>
                  </a:lnTo>
                  <a:lnTo>
                    <a:pt x="1085" y="1283"/>
                  </a:lnTo>
                  <a:lnTo>
                    <a:pt x="1083" y="1285"/>
                  </a:lnTo>
                  <a:lnTo>
                    <a:pt x="1080" y="1287"/>
                  </a:lnTo>
                  <a:lnTo>
                    <a:pt x="1077" y="1288"/>
                  </a:lnTo>
                  <a:lnTo>
                    <a:pt x="1074" y="1289"/>
                  </a:lnTo>
                  <a:lnTo>
                    <a:pt x="1071" y="1289"/>
                  </a:lnTo>
                  <a:lnTo>
                    <a:pt x="1064" y="1289"/>
                  </a:lnTo>
                  <a:lnTo>
                    <a:pt x="1056" y="1289"/>
                  </a:lnTo>
                  <a:lnTo>
                    <a:pt x="1056" y="1295"/>
                  </a:lnTo>
                  <a:lnTo>
                    <a:pt x="1056" y="1301"/>
                  </a:lnTo>
                  <a:lnTo>
                    <a:pt x="1055" y="1304"/>
                  </a:lnTo>
                  <a:lnTo>
                    <a:pt x="1054" y="1307"/>
                  </a:lnTo>
                  <a:lnTo>
                    <a:pt x="1054" y="1310"/>
                  </a:lnTo>
                  <a:lnTo>
                    <a:pt x="1052" y="1314"/>
                  </a:lnTo>
                  <a:lnTo>
                    <a:pt x="1051" y="1317"/>
                  </a:lnTo>
                  <a:lnTo>
                    <a:pt x="1050" y="1319"/>
                  </a:lnTo>
                  <a:lnTo>
                    <a:pt x="1048" y="1322"/>
                  </a:lnTo>
                  <a:lnTo>
                    <a:pt x="1046" y="1324"/>
                  </a:lnTo>
                  <a:lnTo>
                    <a:pt x="1043" y="1326"/>
                  </a:lnTo>
                  <a:lnTo>
                    <a:pt x="1040" y="1326"/>
                  </a:lnTo>
                  <a:lnTo>
                    <a:pt x="1037" y="1327"/>
                  </a:lnTo>
                  <a:lnTo>
                    <a:pt x="1032" y="1328"/>
                  </a:lnTo>
                  <a:lnTo>
                    <a:pt x="1034" y="1333"/>
                  </a:lnTo>
                  <a:lnTo>
                    <a:pt x="1036" y="1338"/>
                  </a:lnTo>
                  <a:lnTo>
                    <a:pt x="1037" y="1342"/>
                  </a:lnTo>
                  <a:lnTo>
                    <a:pt x="1037" y="1347"/>
                  </a:lnTo>
                  <a:lnTo>
                    <a:pt x="1038" y="1352"/>
                  </a:lnTo>
                  <a:lnTo>
                    <a:pt x="1038" y="1356"/>
                  </a:lnTo>
                  <a:lnTo>
                    <a:pt x="1037" y="1360"/>
                  </a:lnTo>
                  <a:lnTo>
                    <a:pt x="1037" y="1365"/>
                  </a:lnTo>
                  <a:lnTo>
                    <a:pt x="1035" y="1373"/>
                  </a:lnTo>
                  <a:lnTo>
                    <a:pt x="1033" y="1380"/>
                  </a:lnTo>
                  <a:lnTo>
                    <a:pt x="1032" y="1387"/>
                  </a:lnTo>
                  <a:lnTo>
                    <a:pt x="1032" y="1392"/>
                  </a:lnTo>
                  <a:lnTo>
                    <a:pt x="998" y="1405"/>
                  </a:lnTo>
                  <a:lnTo>
                    <a:pt x="1002" y="1405"/>
                  </a:lnTo>
                  <a:lnTo>
                    <a:pt x="1006" y="1405"/>
                  </a:lnTo>
                  <a:lnTo>
                    <a:pt x="1009" y="1406"/>
                  </a:lnTo>
                  <a:lnTo>
                    <a:pt x="1011" y="1407"/>
                  </a:lnTo>
                  <a:lnTo>
                    <a:pt x="1013" y="1408"/>
                  </a:lnTo>
                  <a:lnTo>
                    <a:pt x="1015" y="1409"/>
                  </a:lnTo>
                  <a:lnTo>
                    <a:pt x="1017" y="1411"/>
                  </a:lnTo>
                  <a:lnTo>
                    <a:pt x="1017" y="1413"/>
                  </a:lnTo>
                  <a:lnTo>
                    <a:pt x="1019" y="1414"/>
                  </a:lnTo>
                  <a:lnTo>
                    <a:pt x="1019" y="1416"/>
                  </a:lnTo>
                  <a:lnTo>
                    <a:pt x="1020" y="1419"/>
                  </a:lnTo>
                  <a:lnTo>
                    <a:pt x="1020" y="1421"/>
                  </a:lnTo>
                  <a:lnTo>
                    <a:pt x="1021" y="1425"/>
                  </a:lnTo>
                  <a:lnTo>
                    <a:pt x="1021" y="1431"/>
                  </a:lnTo>
                  <a:lnTo>
                    <a:pt x="1021" y="1435"/>
                  </a:lnTo>
                  <a:lnTo>
                    <a:pt x="1020" y="1440"/>
                  </a:lnTo>
                  <a:lnTo>
                    <a:pt x="1020" y="1444"/>
                  </a:lnTo>
                  <a:lnTo>
                    <a:pt x="1019" y="1448"/>
                  </a:lnTo>
                  <a:lnTo>
                    <a:pt x="1018" y="1450"/>
                  </a:lnTo>
                  <a:lnTo>
                    <a:pt x="1017" y="1451"/>
                  </a:lnTo>
                  <a:lnTo>
                    <a:pt x="1017" y="1452"/>
                  </a:lnTo>
                  <a:lnTo>
                    <a:pt x="1016" y="1454"/>
                  </a:lnTo>
                  <a:lnTo>
                    <a:pt x="1015" y="1455"/>
                  </a:lnTo>
                  <a:lnTo>
                    <a:pt x="1013" y="1455"/>
                  </a:lnTo>
                  <a:lnTo>
                    <a:pt x="1010" y="1455"/>
                  </a:lnTo>
                  <a:lnTo>
                    <a:pt x="1009" y="1456"/>
                  </a:lnTo>
                  <a:lnTo>
                    <a:pt x="1010" y="1458"/>
                  </a:lnTo>
                  <a:lnTo>
                    <a:pt x="1013" y="1461"/>
                  </a:lnTo>
                  <a:lnTo>
                    <a:pt x="1015" y="1463"/>
                  </a:lnTo>
                  <a:lnTo>
                    <a:pt x="1015" y="1466"/>
                  </a:lnTo>
                  <a:lnTo>
                    <a:pt x="1017" y="1469"/>
                  </a:lnTo>
                  <a:lnTo>
                    <a:pt x="1017" y="1471"/>
                  </a:lnTo>
                  <a:lnTo>
                    <a:pt x="1018" y="1474"/>
                  </a:lnTo>
                  <a:lnTo>
                    <a:pt x="1019" y="1477"/>
                  </a:lnTo>
                  <a:lnTo>
                    <a:pt x="1019" y="1483"/>
                  </a:lnTo>
                  <a:lnTo>
                    <a:pt x="1020" y="1490"/>
                  </a:lnTo>
                  <a:lnTo>
                    <a:pt x="1020" y="1498"/>
                  </a:lnTo>
                  <a:lnTo>
                    <a:pt x="1020" y="1507"/>
                  </a:lnTo>
                  <a:lnTo>
                    <a:pt x="1020" y="1512"/>
                  </a:lnTo>
                  <a:lnTo>
                    <a:pt x="1020" y="1517"/>
                  </a:lnTo>
                  <a:lnTo>
                    <a:pt x="1020" y="1521"/>
                  </a:lnTo>
                  <a:lnTo>
                    <a:pt x="1020" y="1525"/>
                  </a:lnTo>
                  <a:lnTo>
                    <a:pt x="1020" y="1528"/>
                  </a:lnTo>
                  <a:lnTo>
                    <a:pt x="1020" y="1531"/>
                  </a:lnTo>
                  <a:lnTo>
                    <a:pt x="1020" y="1532"/>
                  </a:lnTo>
                  <a:lnTo>
                    <a:pt x="1020" y="1533"/>
                  </a:lnTo>
                  <a:lnTo>
                    <a:pt x="1020" y="1538"/>
                  </a:lnTo>
                  <a:lnTo>
                    <a:pt x="1021" y="1542"/>
                  </a:lnTo>
                  <a:lnTo>
                    <a:pt x="1021" y="1546"/>
                  </a:lnTo>
                  <a:lnTo>
                    <a:pt x="1022" y="1550"/>
                  </a:lnTo>
                  <a:lnTo>
                    <a:pt x="1024" y="1553"/>
                  </a:lnTo>
                  <a:lnTo>
                    <a:pt x="1024" y="1556"/>
                  </a:lnTo>
                  <a:lnTo>
                    <a:pt x="1024" y="1558"/>
                  </a:lnTo>
                  <a:lnTo>
                    <a:pt x="1025" y="1563"/>
                  </a:lnTo>
                  <a:lnTo>
                    <a:pt x="1025" y="1568"/>
                  </a:lnTo>
                  <a:lnTo>
                    <a:pt x="1026" y="1572"/>
                  </a:lnTo>
                  <a:lnTo>
                    <a:pt x="1027" y="1576"/>
                  </a:lnTo>
                  <a:lnTo>
                    <a:pt x="1027" y="1580"/>
                  </a:lnTo>
                  <a:lnTo>
                    <a:pt x="1028" y="1583"/>
                  </a:lnTo>
                  <a:lnTo>
                    <a:pt x="1029" y="1584"/>
                  </a:lnTo>
                  <a:lnTo>
                    <a:pt x="1029" y="1585"/>
                  </a:lnTo>
                  <a:lnTo>
                    <a:pt x="1037" y="1605"/>
                  </a:lnTo>
                  <a:lnTo>
                    <a:pt x="1032" y="1609"/>
                  </a:lnTo>
                  <a:lnTo>
                    <a:pt x="1030" y="1611"/>
                  </a:lnTo>
                  <a:lnTo>
                    <a:pt x="1028" y="1613"/>
                  </a:lnTo>
                  <a:lnTo>
                    <a:pt x="1027" y="1614"/>
                  </a:lnTo>
                  <a:lnTo>
                    <a:pt x="1026" y="1614"/>
                  </a:lnTo>
                  <a:lnTo>
                    <a:pt x="1025" y="1613"/>
                  </a:lnTo>
                  <a:lnTo>
                    <a:pt x="1024" y="1615"/>
                  </a:lnTo>
                  <a:lnTo>
                    <a:pt x="1024" y="1616"/>
                  </a:lnTo>
                  <a:lnTo>
                    <a:pt x="1022" y="1618"/>
                  </a:lnTo>
                  <a:lnTo>
                    <a:pt x="1020" y="1619"/>
                  </a:lnTo>
                  <a:lnTo>
                    <a:pt x="1018" y="1620"/>
                  </a:lnTo>
                  <a:lnTo>
                    <a:pt x="1015" y="1620"/>
                  </a:lnTo>
                  <a:lnTo>
                    <a:pt x="1012" y="1620"/>
                  </a:lnTo>
                  <a:lnTo>
                    <a:pt x="1008" y="1620"/>
                  </a:lnTo>
                  <a:lnTo>
                    <a:pt x="1007" y="1619"/>
                  </a:lnTo>
                  <a:lnTo>
                    <a:pt x="1005" y="1618"/>
                  </a:lnTo>
                  <a:lnTo>
                    <a:pt x="1004" y="1617"/>
                  </a:lnTo>
                  <a:lnTo>
                    <a:pt x="1001" y="1616"/>
                  </a:lnTo>
                  <a:lnTo>
                    <a:pt x="998" y="1612"/>
                  </a:lnTo>
                  <a:lnTo>
                    <a:pt x="994" y="1608"/>
                  </a:lnTo>
                  <a:lnTo>
                    <a:pt x="991" y="1604"/>
                  </a:lnTo>
                  <a:lnTo>
                    <a:pt x="988" y="1600"/>
                  </a:lnTo>
                  <a:lnTo>
                    <a:pt x="985" y="1597"/>
                  </a:lnTo>
                  <a:lnTo>
                    <a:pt x="986" y="1598"/>
                  </a:lnTo>
                  <a:lnTo>
                    <a:pt x="986" y="1599"/>
                  </a:lnTo>
                  <a:lnTo>
                    <a:pt x="986" y="1600"/>
                  </a:lnTo>
                  <a:lnTo>
                    <a:pt x="986" y="1601"/>
                  </a:lnTo>
                  <a:lnTo>
                    <a:pt x="985" y="1601"/>
                  </a:lnTo>
                  <a:lnTo>
                    <a:pt x="984" y="1602"/>
                  </a:lnTo>
                  <a:lnTo>
                    <a:pt x="980" y="1602"/>
                  </a:lnTo>
                  <a:lnTo>
                    <a:pt x="977" y="1601"/>
                  </a:lnTo>
                  <a:lnTo>
                    <a:pt x="971" y="1600"/>
                  </a:lnTo>
                  <a:lnTo>
                    <a:pt x="967" y="1600"/>
                  </a:lnTo>
                  <a:lnTo>
                    <a:pt x="956" y="1598"/>
                  </a:lnTo>
                  <a:lnTo>
                    <a:pt x="945" y="1597"/>
                  </a:lnTo>
                  <a:lnTo>
                    <a:pt x="940" y="1596"/>
                  </a:lnTo>
                  <a:lnTo>
                    <a:pt x="936" y="1596"/>
                  </a:lnTo>
                  <a:lnTo>
                    <a:pt x="931" y="1596"/>
                  </a:lnTo>
                  <a:lnTo>
                    <a:pt x="928" y="1596"/>
                  </a:lnTo>
                  <a:lnTo>
                    <a:pt x="927" y="1596"/>
                  </a:lnTo>
                  <a:lnTo>
                    <a:pt x="926" y="1595"/>
                  </a:lnTo>
                  <a:lnTo>
                    <a:pt x="924" y="1594"/>
                  </a:lnTo>
                  <a:lnTo>
                    <a:pt x="922" y="1593"/>
                  </a:lnTo>
                  <a:lnTo>
                    <a:pt x="919" y="1589"/>
                  </a:lnTo>
                  <a:lnTo>
                    <a:pt x="913" y="1585"/>
                  </a:lnTo>
                  <a:lnTo>
                    <a:pt x="909" y="1580"/>
                  </a:lnTo>
                  <a:lnTo>
                    <a:pt x="905" y="1576"/>
                  </a:lnTo>
                  <a:lnTo>
                    <a:pt x="904" y="1574"/>
                  </a:lnTo>
                  <a:lnTo>
                    <a:pt x="903" y="1573"/>
                  </a:lnTo>
                  <a:lnTo>
                    <a:pt x="898" y="1573"/>
                  </a:lnTo>
                  <a:lnTo>
                    <a:pt x="894" y="1573"/>
                  </a:lnTo>
                  <a:lnTo>
                    <a:pt x="890" y="1573"/>
                  </a:lnTo>
                  <a:lnTo>
                    <a:pt x="886" y="1573"/>
                  </a:lnTo>
                  <a:lnTo>
                    <a:pt x="883" y="1572"/>
                  </a:lnTo>
                  <a:lnTo>
                    <a:pt x="881" y="1571"/>
                  </a:lnTo>
                  <a:lnTo>
                    <a:pt x="880" y="1571"/>
                  </a:lnTo>
                  <a:lnTo>
                    <a:pt x="877" y="1570"/>
                  </a:lnTo>
                  <a:lnTo>
                    <a:pt x="875" y="1569"/>
                  </a:lnTo>
                  <a:lnTo>
                    <a:pt x="873" y="1567"/>
                  </a:lnTo>
                  <a:lnTo>
                    <a:pt x="871" y="1565"/>
                  </a:lnTo>
                  <a:lnTo>
                    <a:pt x="869" y="1563"/>
                  </a:lnTo>
                  <a:lnTo>
                    <a:pt x="867" y="1562"/>
                  </a:lnTo>
                  <a:lnTo>
                    <a:pt x="865" y="1560"/>
                  </a:lnTo>
                  <a:lnTo>
                    <a:pt x="861" y="1557"/>
                  </a:lnTo>
                  <a:lnTo>
                    <a:pt x="857" y="1555"/>
                  </a:lnTo>
                  <a:lnTo>
                    <a:pt x="854" y="1552"/>
                  </a:lnTo>
                  <a:lnTo>
                    <a:pt x="849" y="1549"/>
                  </a:lnTo>
                  <a:lnTo>
                    <a:pt x="847" y="1546"/>
                  </a:lnTo>
                  <a:lnTo>
                    <a:pt x="844" y="1544"/>
                  </a:lnTo>
                  <a:lnTo>
                    <a:pt x="844" y="1545"/>
                  </a:lnTo>
                  <a:lnTo>
                    <a:pt x="842" y="1546"/>
                  </a:lnTo>
                  <a:lnTo>
                    <a:pt x="841" y="1546"/>
                  </a:lnTo>
                  <a:lnTo>
                    <a:pt x="836" y="1545"/>
                  </a:lnTo>
                  <a:lnTo>
                    <a:pt x="831" y="1544"/>
                  </a:lnTo>
                  <a:lnTo>
                    <a:pt x="828" y="1543"/>
                  </a:lnTo>
                  <a:lnTo>
                    <a:pt x="825" y="1542"/>
                  </a:lnTo>
                  <a:lnTo>
                    <a:pt x="823" y="1541"/>
                  </a:lnTo>
                  <a:lnTo>
                    <a:pt x="820" y="1539"/>
                  </a:lnTo>
                  <a:lnTo>
                    <a:pt x="818" y="1538"/>
                  </a:lnTo>
                  <a:lnTo>
                    <a:pt x="817" y="1536"/>
                  </a:lnTo>
                  <a:lnTo>
                    <a:pt x="816" y="1535"/>
                  </a:lnTo>
                  <a:lnTo>
                    <a:pt x="816" y="1534"/>
                  </a:lnTo>
                  <a:lnTo>
                    <a:pt x="816" y="1533"/>
                  </a:lnTo>
                  <a:lnTo>
                    <a:pt x="816" y="1532"/>
                  </a:lnTo>
                  <a:lnTo>
                    <a:pt x="816" y="1529"/>
                  </a:lnTo>
                  <a:lnTo>
                    <a:pt x="815" y="1527"/>
                  </a:lnTo>
                  <a:lnTo>
                    <a:pt x="814" y="1524"/>
                  </a:lnTo>
                  <a:lnTo>
                    <a:pt x="813" y="1520"/>
                  </a:lnTo>
                  <a:lnTo>
                    <a:pt x="811" y="1515"/>
                  </a:lnTo>
                  <a:lnTo>
                    <a:pt x="809" y="1508"/>
                  </a:lnTo>
                  <a:lnTo>
                    <a:pt x="806" y="1503"/>
                  </a:lnTo>
                  <a:lnTo>
                    <a:pt x="804" y="1496"/>
                  </a:lnTo>
                  <a:lnTo>
                    <a:pt x="803" y="1494"/>
                  </a:lnTo>
                  <a:lnTo>
                    <a:pt x="802" y="1491"/>
                  </a:lnTo>
                  <a:lnTo>
                    <a:pt x="802" y="1488"/>
                  </a:lnTo>
                  <a:lnTo>
                    <a:pt x="802" y="1486"/>
                  </a:lnTo>
                  <a:lnTo>
                    <a:pt x="802" y="1483"/>
                  </a:lnTo>
                  <a:lnTo>
                    <a:pt x="801" y="1480"/>
                  </a:lnTo>
                  <a:lnTo>
                    <a:pt x="800" y="1476"/>
                  </a:lnTo>
                  <a:lnTo>
                    <a:pt x="799" y="1473"/>
                  </a:lnTo>
                  <a:lnTo>
                    <a:pt x="795" y="1464"/>
                  </a:lnTo>
                  <a:lnTo>
                    <a:pt x="790" y="1455"/>
                  </a:lnTo>
                  <a:lnTo>
                    <a:pt x="786" y="1447"/>
                  </a:lnTo>
                  <a:lnTo>
                    <a:pt x="782" y="1438"/>
                  </a:lnTo>
                  <a:lnTo>
                    <a:pt x="781" y="1435"/>
                  </a:lnTo>
                  <a:lnTo>
                    <a:pt x="779" y="1431"/>
                  </a:lnTo>
                  <a:lnTo>
                    <a:pt x="778" y="1428"/>
                  </a:lnTo>
                  <a:lnTo>
                    <a:pt x="778" y="1425"/>
                  </a:lnTo>
                  <a:lnTo>
                    <a:pt x="778" y="1424"/>
                  </a:lnTo>
                  <a:lnTo>
                    <a:pt x="778" y="1422"/>
                  </a:lnTo>
                  <a:lnTo>
                    <a:pt x="778" y="1419"/>
                  </a:lnTo>
                  <a:lnTo>
                    <a:pt x="778" y="1416"/>
                  </a:lnTo>
                  <a:lnTo>
                    <a:pt x="779" y="1413"/>
                  </a:lnTo>
                  <a:lnTo>
                    <a:pt x="779" y="1409"/>
                  </a:lnTo>
                  <a:lnTo>
                    <a:pt x="779" y="1406"/>
                  </a:lnTo>
                  <a:lnTo>
                    <a:pt x="779" y="1404"/>
                  </a:lnTo>
                  <a:lnTo>
                    <a:pt x="778" y="1402"/>
                  </a:lnTo>
                  <a:lnTo>
                    <a:pt x="778" y="1400"/>
                  </a:lnTo>
                  <a:lnTo>
                    <a:pt x="778" y="1399"/>
                  </a:lnTo>
                  <a:lnTo>
                    <a:pt x="777" y="1396"/>
                  </a:lnTo>
                  <a:lnTo>
                    <a:pt x="775" y="1394"/>
                  </a:lnTo>
                  <a:lnTo>
                    <a:pt x="774" y="1392"/>
                  </a:lnTo>
                  <a:lnTo>
                    <a:pt x="772" y="1389"/>
                  </a:lnTo>
                  <a:lnTo>
                    <a:pt x="772" y="1388"/>
                  </a:lnTo>
                  <a:lnTo>
                    <a:pt x="772" y="1386"/>
                  </a:lnTo>
                  <a:lnTo>
                    <a:pt x="771" y="1384"/>
                  </a:lnTo>
                  <a:lnTo>
                    <a:pt x="771" y="1382"/>
                  </a:lnTo>
                  <a:lnTo>
                    <a:pt x="769" y="1379"/>
                  </a:lnTo>
                  <a:lnTo>
                    <a:pt x="768" y="1376"/>
                  </a:lnTo>
                  <a:lnTo>
                    <a:pt x="767" y="1373"/>
                  </a:lnTo>
                  <a:lnTo>
                    <a:pt x="766" y="1369"/>
                  </a:lnTo>
                  <a:lnTo>
                    <a:pt x="765" y="1366"/>
                  </a:lnTo>
                  <a:lnTo>
                    <a:pt x="765" y="1361"/>
                  </a:lnTo>
                  <a:lnTo>
                    <a:pt x="765" y="1358"/>
                  </a:lnTo>
                  <a:lnTo>
                    <a:pt x="765" y="1354"/>
                  </a:lnTo>
                  <a:lnTo>
                    <a:pt x="766" y="1347"/>
                  </a:lnTo>
                  <a:lnTo>
                    <a:pt x="766" y="1341"/>
                  </a:lnTo>
                  <a:lnTo>
                    <a:pt x="767" y="1337"/>
                  </a:lnTo>
                  <a:lnTo>
                    <a:pt x="767" y="1335"/>
                  </a:lnTo>
                  <a:lnTo>
                    <a:pt x="763" y="1333"/>
                  </a:lnTo>
                  <a:lnTo>
                    <a:pt x="760" y="1331"/>
                  </a:lnTo>
                  <a:lnTo>
                    <a:pt x="756" y="1329"/>
                  </a:lnTo>
                  <a:lnTo>
                    <a:pt x="753" y="1326"/>
                  </a:lnTo>
                  <a:lnTo>
                    <a:pt x="750" y="1324"/>
                  </a:lnTo>
                  <a:lnTo>
                    <a:pt x="747" y="1320"/>
                  </a:lnTo>
                  <a:lnTo>
                    <a:pt x="745" y="1318"/>
                  </a:lnTo>
                  <a:lnTo>
                    <a:pt x="742" y="1314"/>
                  </a:lnTo>
                  <a:lnTo>
                    <a:pt x="737" y="1308"/>
                  </a:lnTo>
                  <a:lnTo>
                    <a:pt x="734" y="1301"/>
                  </a:lnTo>
                  <a:lnTo>
                    <a:pt x="730" y="1294"/>
                  </a:lnTo>
                  <a:lnTo>
                    <a:pt x="727" y="1287"/>
                  </a:lnTo>
                  <a:lnTo>
                    <a:pt x="722" y="1273"/>
                  </a:lnTo>
                  <a:lnTo>
                    <a:pt x="715" y="1261"/>
                  </a:lnTo>
                  <a:lnTo>
                    <a:pt x="712" y="1255"/>
                  </a:lnTo>
                  <a:lnTo>
                    <a:pt x="708" y="1250"/>
                  </a:lnTo>
                  <a:lnTo>
                    <a:pt x="706" y="1248"/>
                  </a:lnTo>
                  <a:lnTo>
                    <a:pt x="705" y="1246"/>
                  </a:lnTo>
                  <a:lnTo>
                    <a:pt x="702" y="1244"/>
                  </a:lnTo>
                  <a:lnTo>
                    <a:pt x="700" y="1243"/>
                  </a:lnTo>
                  <a:lnTo>
                    <a:pt x="698" y="1240"/>
                  </a:lnTo>
                  <a:lnTo>
                    <a:pt x="694" y="1238"/>
                  </a:lnTo>
                  <a:lnTo>
                    <a:pt x="692" y="1235"/>
                  </a:lnTo>
                  <a:lnTo>
                    <a:pt x="690" y="1232"/>
                  </a:lnTo>
                  <a:lnTo>
                    <a:pt x="688" y="1228"/>
                  </a:lnTo>
                  <a:lnTo>
                    <a:pt x="685" y="1224"/>
                  </a:lnTo>
                  <a:lnTo>
                    <a:pt x="683" y="1220"/>
                  </a:lnTo>
                  <a:lnTo>
                    <a:pt x="682" y="1215"/>
                  </a:lnTo>
                  <a:lnTo>
                    <a:pt x="677" y="1205"/>
                  </a:lnTo>
                  <a:lnTo>
                    <a:pt x="672" y="1193"/>
                  </a:lnTo>
                  <a:lnTo>
                    <a:pt x="669" y="1186"/>
                  </a:lnTo>
                  <a:lnTo>
                    <a:pt x="666" y="1180"/>
                  </a:lnTo>
                  <a:lnTo>
                    <a:pt x="662" y="1173"/>
                  </a:lnTo>
                  <a:lnTo>
                    <a:pt x="658" y="1166"/>
                  </a:lnTo>
                  <a:lnTo>
                    <a:pt x="658" y="1161"/>
                  </a:lnTo>
                  <a:lnTo>
                    <a:pt x="658" y="1157"/>
                  </a:lnTo>
                  <a:lnTo>
                    <a:pt x="657" y="1154"/>
                  </a:lnTo>
                  <a:lnTo>
                    <a:pt x="656" y="1151"/>
                  </a:lnTo>
                  <a:lnTo>
                    <a:pt x="654" y="1146"/>
                  </a:lnTo>
                  <a:lnTo>
                    <a:pt x="650" y="1142"/>
                  </a:lnTo>
                  <a:lnTo>
                    <a:pt x="649" y="1138"/>
                  </a:lnTo>
                  <a:lnTo>
                    <a:pt x="646" y="1133"/>
                  </a:lnTo>
                  <a:lnTo>
                    <a:pt x="645" y="1130"/>
                  </a:lnTo>
                  <a:lnTo>
                    <a:pt x="644" y="1126"/>
                  </a:lnTo>
                  <a:lnTo>
                    <a:pt x="644" y="1123"/>
                  </a:lnTo>
                  <a:lnTo>
                    <a:pt x="643" y="1118"/>
                  </a:lnTo>
                  <a:lnTo>
                    <a:pt x="635" y="1109"/>
                  </a:lnTo>
                  <a:lnTo>
                    <a:pt x="628" y="1099"/>
                  </a:lnTo>
                  <a:lnTo>
                    <a:pt x="622" y="1090"/>
                  </a:lnTo>
                  <a:lnTo>
                    <a:pt x="617" y="1082"/>
                  </a:lnTo>
                  <a:lnTo>
                    <a:pt x="612" y="1074"/>
                  </a:lnTo>
                  <a:lnTo>
                    <a:pt x="607" y="1067"/>
                  </a:lnTo>
                  <a:lnTo>
                    <a:pt x="602" y="1060"/>
                  </a:lnTo>
                  <a:lnTo>
                    <a:pt x="598" y="1055"/>
                  </a:lnTo>
                  <a:lnTo>
                    <a:pt x="594" y="1050"/>
                  </a:lnTo>
                  <a:lnTo>
                    <a:pt x="588" y="1044"/>
                  </a:lnTo>
                  <a:lnTo>
                    <a:pt x="582" y="1037"/>
                  </a:lnTo>
                  <a:lnTo>
                    <a:pt x="575" y="1030"/>
                  </a:lnTo>
                  <a:lnTo>
                    <a:pt x="569" y="1024"/>
                  </a:lnTo>
                  <a:lnTo>
                    <a:pt x="562" y="1017"/>
                  </a:lnTo>
                  <a:lnTo>
                    <a:pt x="557" y="1011"/>
                  </a:lnTo>
                  <a:lnTo>
                    <a:pt x="553" y="1006"/>
                  </a:lnTo>
                  <a:lnTo>
                    <a:pt x="545" y="1006"/>
                  </a:lnTo>
                  <a:lnTo>
                    <a:pt x="539" y="1005"/>
                  </a:lnTo>
                  <a:lnTo>
                    <a:pt x="536" y="1004"/>
                  </a:lnTo>
                  <a:lnTo>
                    <a:pt x="532" y="1004"/>
                  </a:lnTo>
                  <a:lnTo>
                    <a:pt x="529" y="1003"/>
                  </a:lnTo>
                  <a:lnTo>
                    <a:pt x="524" y="1003"/>
                  </a:lnTo>
                  <a:lnTo>
                    <a:pt x="519" y="1002"/>
                  </a:lnTo>
                  <a:lnTo>
                    <a:pt x="512" y="1002"/>
                  </a:lnTo>
                  <a:lnTo>
                    <a:pt x="506" y="1002"/>
                  </a:lnTo>
                  <a:lnTo>
                    <a:pt x="500" y="1002"/>
                  </a:lnTo>
                  <a:lnTo>
                    <a:pt x="492" y="1002"/>
                  </a:lnTo>
                  <a:lnTo>
                    <a:pt x="484" y="1002"/>
                  </a:lnTo>
                  <a:lnTo>
                    <a:pt x="477" y="1002"/>
                  </a:lnTo>
                  <a:lnTo>
                    <a:pt x="471" y="1002"/>
                  </a:lnTo>
                  <a:lnTo>
                    <a:pt x="466" y="1002"/>
                  </a:lnTo>
                  <a:lnTo>
                    <a:pt x="463" y="1002"/>
                  </a:lnTo>
                  <a:lnTo>
                    <a:pt x="458" y="1002"/>
                  </a:lnTo>
                  <a:lnTo>
                    <a:pt x="451" y="1003"/>
                  </a:lnTo>
                  <a:lnTo>
                    <a:pt x="446" y="1004"/>
                  </a:lnTo>
                  <a:lnTo>
                    <a:pt x="439" y="1006"/>
                  </a:lnTo>
                  <a:lnTo>
                    <a:pt x="436" y="1008"/>
                  </a:lnTo>
                  <a:lnTo>
                    <a:pt x="433" y="1010"/>
                  </a:lnTo>
                  <a:lnTo>
                    <a:pt x="430" y="1011"/>
                  </a:lnTo>
                  <a:lnTo>
                    <a:pt x="427" y="1014"/>
                  </a:lnTo>
                  <a:lnTo>
                    <a:pt x="425" y="1017"/>
                  </a:lnTo>
                  <a:lnTo>
                    <a:pt x="422" y="1020"/>
                  </a:lnTo>
                  <a:lnTo>
                    <a:pt x="421" y="1023"/>
                  </a:lnTo>
                  <a:lnTo>
                    <a:pt x="419" y="1027"/>
                  </a:lnTo>
                  <a:lnTo>
                    <a:pt x="418" y="1031"/>
                  </a:lnTo>
                  <a:lnTo>
                    <a:pt x="418" y="1034"/>
                  </a:lnTo>
                  <a:lnTo>
                    <a:pt x="418" y="1036"/>
                  </a:lnTo>
                  <a:lnTo>
                    <a:pt x="418" y="1037"/>
                  </a:lnTo>
                  <a:lnTo>
                    <a:pt x="417" y="1038"/>
                  </a:lnTo>
                  <a:lnTo>
                    <a:pt x="416" y="1040"/>
                  </a:lnTo>
                  <a:lnTo>
                    <a:pt x="414" y="1043"/>
                  </a:lnTo>
                  <a:lnTo>
                    <a:pt x="410" y="1047"/>
                  </a:lnTo>
                  <a:lnTo>
                    <a:pt x="403" y="1079"/>
                  </a:lnTo>
                  <a:lnTo>
                    <a:pt x="400" y="1081"/>
                  </a:lnTo>
                  <a:lnTo>
                    <a:pt x="396" y="1084"/>
                  </a:lnTo>
                  <a:lnTo>
                    <a:pt x="393" y="1087"/>
                  </a:lnTo>
                  <a:lnTo>
                    <a:pt x="391" y="1090"/>
                  </a:lnTo>
                  <a:lnTo>
                    <a:pt x="388" y="1094"/>
                  </a:lnTo>
                  <a:lnTo>
                    <a:pt x="387" y="1097"/>
                  </a:lnTo>
                  <a:lnTo>
                    <a:pt x="385" y="1100"/>
                  </a:lnTo>
                  <a:lnTo>
                    <a:pt x="384" y="1104"/>
                  </a:lnTo>
                  <a:lnTo>
                    <a:pt x="381" y="1111"/>
                  </a:lnTo>
                  <a:lnTo>
                    <a:pt x="379" y="1118"/>
                  </a:lnTo>
                  <a:lnTo>
                    <a:pt x="378" y="1121"/>
                  </a:lnTo>
                  <a:lnTo>
                    <a:pt x="377" y="1124"/>
                  </a:lnTo>
                  <a:lnTo>
                    <a:pt x="375" y="1127"/>
                  </a:lnTo>
                  <a:lnTo>
                    <a:pt x="372" y="1130"/>
                  </a:lnTo>
                  <a:lnTo>
                    <a:pt x="368" y="1129"/>
                  </a:lnTo>
                  <a:lnTo>
                    <a:pt x="363" y="1127"/>
                  </a:lnTo>
                  <a:lnTo>
                    <a:pt x="356" y="1125"/>
                  </a:lnTo>
                  <a:lnTo>
                    <a:pt x="350" y="1123"/>
                  </a:lnTo>
                  <a:lnTo>
                    <a:pt x="343" y="1121"/>
                  </a:lnTo>
                  <a:lnTo>
                    <a:pt x="338" y="1118"/>
                  </a:lnTo>
                  <a:lnTo>
                    <a:pt x="332" y="1116"/>
                  </a:lnTo>
                  <a:lnTo>
                    <a:pt x="327" y="1116"/>
                  </a:lnTo>
                  <a:lnTo>
                    <a:pt x="325" y="1116"/>
                  </a:lnTo>
                  <a:lnTo>
                    <a:pt x="323" y="1116"/>
                  </a:lnTo>
                  <a:lnTo>
                    <a:pt x="321" y="1115"/>
                  </a:lnTo>
                  <a:lnTo>
                    <a:pt x="319" y="1114"/>
                  </a:lnTo>
                  <a:lnTo>
                    <a:pt x="317" y="1113"/>
                  </a:lnTo>
                  <a:lnTo>
                    <a:pt x="315" y="1111"/>
                  </a:lnTo>
                  <a:lnTo>
                    <a:pt x="313" y="1109"/>
                  </a:lnTo>
                  <a:lnTo>
                    <a:pt x="312" y="1108"/>
                  </a:lnTo>
                  <a:lnTo>
                    <a:pt x="310" y="1106"/>
                  </a:lnTo>
                  <a:lnTo>
                    <a:pt x="308" y="1104"/>
                  </a:lnTo>
                  <a:lnTo>
                    <a:pt x="307" y="1102"/>
                  </a:lnTo>
                  <a:lnTo>
                    <a:pt x="307" y="1100"/>
                  </a:lnTo>
                  <a:lnTo>
                    <a:pt x="306" y="1097"/>
                  </a:lnTo>
                  <a:lnTo>
                    <a:pt x="305" y="1095"/>
                  </a:lnTo>
                  <a:lnTo>
                    <a:pt x="305" y="1093"/>
                  </a:lnTo>
                  <a:lnTo>
                    <a:pt x="304" y="1090"/>
                  </a:lnTo>
                  <a:lnTo>
                    <a:pt x="300" y="1090"/>
                  </a:lnTo>
                  <a:lnTo>
                    <a:pt x="296" y="1090"/>
                  </a:lnTo>
                  <a:lnTo>
                    <a:pt x="291" y="1090"/>
                  </a:lnTo>
                  <a:lnTo>
                    <a:pt x="287" y="1088"/>
                  </a:lnTo>
                  <a:lnTo>
                    <a:pt x="283" y="1087"/>
                  </a:lnTo>
                  <a:lnTo>
                    <a:pt x="279" y="1084"/>
                  </a:lnTo>
                  <a:lnTo>
                    <a:pt x="277" y="1083"/>
                  </a:lnTo>
                  <a:lnTo>
                    <a:pt x="275" y="1081"/>
                  </a:lnTo>
                  <a:lnTo>
                    <a:pt x="273" y="1079"/>
                  </a:lnTo>
                  <a:lnTo>
                    <a:pt x="271" y="1077"/>
                  </a:lnTo>
                  <a:lnTo>
                    <a:pt x="268" y="1077"/>
                  </a:lnTo>
                  <a:lnTo>
                    <a:pt x="267" y="1076"/>
                  </a:lnTo>
                  <a:lnTo>
                    <a:pt x="264" y="1075"/>
                  </a:lnTo>
                  <a:lnTo>
                    <a:pt x="262" y="1073"/>
                  </a:lnTo>
                  <a:lnTo>
                    <a:pt x="258" y="1068"/>
                  </a:lnTo>
                  <a:lnTo>
                    <a:pt x="253" y="1062"/>
                  </a:lnTo>
                  <a:lnTo>
                    <a:pt x="250" y="1056"/>
                  </a:lnTo>
                  <a:lnTo>
                    <a:pt x="245" y="1050"/>
                  </a:lnTo>
                  <a:lnTo>
                    <a:pt x="241" y="1044"/>
                  </a:lnTo>
                  <a:lnTo>
                    <a:pt x="236" y="1038"/>
                  </a:lnTo>
                  <a:lnTo>
                    <a:pt x="232" y="1036"/>
                  </a:lnTo>
                  <a:lnTo>
                    <a:pt x="228" y="1033"/>
                  </a:lnTo>
                  <a:lnTo>
                    <a:pt x="225" y="1030"/>
                  </a:lnTo>
                  <a:lnTo>
                    <a:pt x="221" y="1027"/>
                  </a:lnTo>
                  <a:lnTo>
                    <a:pt x="215" y="1020"/>
                  </a:lnTo>
                  <a:lnTo>
                    <a:pt x="210" y="1012"/>
                  </a:lnTo>
                  <a:lnTo>
                    <a:pt x="204" y="1005"/>
                  </a:lnTo>
                  <a:lnTo>
                    <a:pt x="200" y="998"/>
                  </a:lnTo>
                  <a:lnTo>
                    <a:pt x="195" y="992"/>
                  </a:lnTo>
                  <a:lnTo>
                    <a:pt x="191" y="987"/>
                  </a:lnTo>
                  <a:lnTo>
                    <a:pt x="191" y="981"/>
                  </a:lnTo>
                  <a:lnTo>
                    <a:pt x="192" y="975"/>
                  </a:lnTo>
                  <a:lnTo>
                    <a:pt x="192" y="967"/>
                  </a:lnTo>
                  <a:lnTo>
                    <a:pt x="192" y="960"/>
                  </a:lnTo>
                  <a:lnTo>
                    <a:pt x="192" y="951"/>
                  </a:lnTo>
                  <a:lnTo>
                    <a:pt x="192" y="941"/>
                  </a:lnTo>
                  <a:lnTo>
                    <a:pt x="192" y="932"/>
                  </a:lnTo>
                  <a:lnTo>
                    <a:pt x="192" y="923"/>
                  </a:lnTo>
                  <a:lnTo>
                    <a:pt x="190" y="920"/>
                  </a:lnTo>
                  <a:lnTo>
                    <a:pt x="187" y="916"/>
                  </a:lnTo>
                  <a:lnTo>
                    <a:pt x="186" y="912"/>
                  </a:lnTo>
                  <a:lnTo>
                    <a:pt x="184" y="907"/>
                  </a:lnTo>
                  <a:lnTo>
                    <a:pt x="182" y="901"/>
                  </a:lnTo>
                  <a:lnTo>
                    <a:pt x="180" y="896"/>
                  </a:lnTo>
                  <a:lnTo>
                    <a:pt x="179" y="890"/>
                  </a:lnTo>
                  <a:lnTo>
                    <a:pt x="178" y="884"/>
                  </a:lnTo>
                  <a:lnTo>
                    <a:pt x="177" y="878"/>
                  </a:lnTo>
                  <a:lnTo>
                    <a:pt x="176" y="872"/>
                  </a:lnTo>
                  <a:lnTo>
                    <a:pt x="176" y="866"/>
                  </a:lnTo>
                  <a:lnTo>
                    <a:pt x="176" y="861"/>
                  </a:lnTo>
                  <a:lnTo>
                    <a:pt x="177" y="857"/>
                  </a:lnTo>
                  <a:lnTo>
                    <a:pt x="178" y="852"/>
                  </a:lnTo>
                  <a:lnTo>
                    <a:pt x="179" y="850"/>
                  </a:lnTo>
                  <a:lnTo>
                    <a:pt x="179" y="848"/>
                  </a:lnTo>
                  <a:lnTo>
                    <a:pt x="179" y="847"/>
                  </a:lnTo>
                  <a:lnTo>
                    <a:pt x="181" y="845"/>
                  </a:lnTo>
                  <a:lnTo>
                    <a:pt x="177" y="845"/>
                  </a:lnTo>
                  <a:lnTo>
                    <a:pt x="172" y="845"/>
                  </a:lnTo>
                  <a:lnTo>
                    <a:pt x="168" y="845"/>
                  </a:lnTo>
                  <a:lnTo>
                    <a:pt x="164" y="845"/>
                  </a:lnTo>
                  <a:lnTo>
                    <a:pt x="159" y="845"/>
                  </a:lnTo>
                  <a:lnTo>
                    <a:pt x="155" y="845"/>
                  </a:lnTo>
                  <a:lnTo>
                    <a:pt x="151" y="845"/>
                  </a:lnTo>
                  <a:lnTo>
                    <a:pt x="147" y="845"/>
                  </a:lnTo>
                  <a:lnTo>
                    <a:pt x="143" y="840"/>
                  </a:lnTo>
                  <a:lnTo>
                    <a:pt x="140" y="836"/>
                  </a:lnTo>
                  <a:lnTo>
                    <a:pt x="136" y="831"/>
                  </a:lnTo>
                  <a:lnTo>
                    <a:pt x="133" y="826"/>
                  </a:lnTo>
                  <a:lnTo>
                    <a:pt x="128" y="818"/>
                  </a:lnTo>
                  <a:lnTo>
                    <a:pt x="124" y="810"/>
                  </a:lnTo>
                  <a:lnTo>
                    <a:pt x="122" y="806"/>
                  </a:lnTo>
                  <a:lnTo>
                    <a:pt x="120" y="803"/>
                  </a:lnTo>
                  <a:lnTo>
                    <a:pt x="117" y="801"/>
                  </a:lnTo>
                  <a:lnTo>
                    <a:pt x="115" y="798"/>
                  </a:lnTo>
                  <a:lnTo>
                    <a:pt x="112" y="796"/>
                  </a:lnTo>
                  <a:lnTo>
                    <a:pt x="109" y="794"/>
                  </a:lnTo>
                  <a:lnTo>
                    <a:pt x="106" y="794"/>
                  </a:lnTo>
                  <a:lnTo>
                    <a:pt x="101" y="794"/>
                  </a:lnTo>
                  <a:lnTo>
                    <a:pt x="100" y="791"/>
                  </a:lnTo>
                  <a:lnTo>
                    <a:pt x="98" y="788"/>
                  </a:lnTo>
                  <a:lnTo>
                    <a:pt x="96" y="785"/>
                  </a:lnTo>
                  <a:lnTo>
                    <a:pt x="95" y="782"/>
                  </a:lnTo>
                  <a:lnTo>
                    <a:pt x="92" y="775"/>
                  </a:lnTo>
                  <a:lnTo>
                    <a:pt x="89" y="768"/>
                  </a:lnTo>
                  <a:lnTo>
                    <a:pt x="87" y="764"/>
                  </a:lnTo>
                  <a:lnTo>
                    <a:pt x="85" y="761"/>
                  </a:lnTo>
                  <a:lnTo>
                    <a:pt x="84" y="757"/>
                  </a:lnTo>
                  <a:lnTo>
                    <a:pt x="81" y="754"/>
                  </a:lnTo>
                  <a:lnTo>
                    <a:pt x="78" y="750"/>
                  </a:lnTo>
                  <a:lnTo>
                    <a:pt x="76" y="747"/>
                  </a:lnTo>
                  <a:lnTo>
                    <a:pt x="72" y="745"/>
                  </a:lnTo>
                  <a:lnTo>
                    <a:pt x="68" y="742"/>
                  </a:lnTo>
                  <a:lnTo>
                    <a:pt x="66" y="742"/>
                  </a:lnTo>
                  <a:lnTo>
                    <a:pt x="63" y="741"/>
                  </a:lnTo>
                  <a:lnTo>
                    <a:pt x="60" y="740"/>
                  </a:lnTo>
                  <a:lnTo>
                    <a:pt x="57" y="738"/>
                  </a:lnTo>
                  <a:lnTo>
                    <a:pt x="53" y="737"/>
                  </a:lnTo>
                  <a:lnTo>
                    <a:pt x="49" y="733"/>
                  </a:lnTo>
                  <a:lnTo>
                    <a:pt x="45" y="729"/>
                  </a:lnTo>
                  <a:lnTo>
                    <a:pt x="45" y="728"/>
                  </a:lnTo>
                  <a:lnTo>
                    <a:pt x="45" y="725"/>
                  </a:lnTo>
                  <a:lnTo>
                    <a:pt x="44" y="720"/>
                  </a:lnTo>
                  <a:lnTo>
                    <a:pt x="44" y="715"/>
                  </a:lnTo>
                  <a:lnTo>
                    <a:pt x="43" y="708"/>
                  </a:lnTo>
                  <a:lnTo>
                    <a:pt x="40" y="702"/>
                  </a:lnTo>
                  <a:lnTo>
                    <a:pt x="39" y="698"/>
                  </a:lnTo>
                  <a:lnTo>
                    <a:pt x="37" y="696"/>
                  </a:lnTo>
                  <a:lnTo>
                    <a:pt x="36" y="693"/>
                  </a:lnTo>
                  <a:lnTo>
                    <a:pt x="34" y="690"/>
                  </a:lnTo>
                  <a:lnTo>
                    <a:pt x="34" y="688"/>
                  </a:lnTo>
                  <a:lnTo>
                    <a:pt x="33" y="686"/>
                  </a:lnTo>
                  <a:lnTo>
                    <a:pt x="32" y="683"/>
                  </a:lnTo>
                  <a:lnTo>
                    <a:pt x="30" y="681"/>
                  </a:lnTo>
                  <a:lnTo>
                    <a:pt x="28" y="679"/>
                  </a:lnTo>
                  <a:lnTo>
                    <a:pt x="26" y="677"/>
                  </a:lnTo>
                  <a:lnTo>
                    <a:pt x="24" y="675"/>
                  </a:lnTo>
                  <a:lnTo>
                    <a:pt x="21" y="673"/>
                  </a:lnTo>
                  <a:lnTo>
                    <a:pt x="16" y="669"/>
                  </a:lnTo>
                  <a:lnTo>
                    <a:pt x="10" y="667"/>
                  </a:lnTo>
                  <a:lnTo>
                    <a:pt x="7" y="666"/>
                  </a:lnTo>
                  <a:lnTo>
                    <a:pt x="4" y="665"/>
                  </a:lnTo>
                  <a:lnTo>
                    <a:pt x="2" y="665"/>
                  </a:lnTo>
                  <a:lnTo>
                    <a:pt x="0" y="665"/>
                  </a:lnTo>
                  <a:lnTo>
                    <a:pt x="12" y="639"/>
                  </a:lnTo>
                </a:path>
              </a:pathLst>
            </a:custGeom>
            <a:solidFill>
              <a:srgbClr val="83ff9b"/>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81" name=""/>
            <p:cNvSpPr/>
            <p:nvPr/>
          </p:nvSpPr>
          <p:spPr>
            <a:xfrm>
              <a:off x="6988320" y="3224160"/>
              <a:ext cx="1436400" cy="830160"/>
            </a:xfrm>
            <a:custGeom>
              <a:avLst/>
              <a:gdLst/>
              <a:ahLst/>
              <a:rect l="l" t="t" r="r" b="b"/>
              <a:pathLst>
                <a:path w="905" h="523">
                  <a:moveTo>
                    <a:pt x="5" y="0"/>
                  </a:moveTo>
                  <a:lnTo>
                    <a:pt x="34" y="4"/>
                  </a:lnTo>
                  <a:lnTo>
                    <a:pt x="60" y="7"/>
                  </a:lnTo>
                  <a:lnTo>
                    <a:pt x="89" y="10"/>
                  </a:lnTo>
                  <a:lnTo>
                    <a:pt x="116" y="13"/>
                  </a:lnTo>
                  <a:lnTo>
                    <a:pt x="144" y="16"/>
                  </a:lnTo>
                  <a:lnTo>
                    <a:pt x="172" y="18"/>
                  </a:lnTo>
                  <a:lnTo>
                    <a:pt x="200" y="21"/>
                  </a:lnTo>
                  <a:lnTo>
                    <a:pt x="228" y="22"/>
                  </a:lnTo>
                  <a:lnTo>
                    <a:pt x="284" y="25"/>
                  </a:lnTo>
                  <a:lnTo>
                    <a:pt x="339" y="28"/>
                  </a:lnTo>
                  <a:lnTo>
                    <a:pt x="394" y="30"/>
                  </a:lnTo>
                  <a:lnTo>
                    <a:pt x="449" y="31"/>
                  </a:lnTo>
                  <a:lnTo>
                    <a:pt x="504" y="32"/>
                  </a:lnTo>
                  <a:lnTo>
                    <a:pt x="559" y="33"/>
                  </a:lnTo>
                  <a:lnTo>
                    <a:pt x="614" y="33"/>
                  </a:lnTo>
                  <a:lnTo>
                    <a:pt x="669" y="33"/>
                  </a:lnTo>
                  <a:lnTo>
                    <a:pt x="778" y="33"/>
                  </a:lnTo>
                  <a:lnTo>
                    <a:pt x="885" y="34"/>
                  </a:lnTo>
                  <a:lnTo>
                    <a:pt x="885" y="111"/>
                  </a:lnTo>
                  <a:lnTo>
                    <a:pt x="895" y="201"/>
                  </a:lnTo>
                  <a:lnTo>
                    <a:pt x="904" y="522"/>
                  </a:lnTo>
                  <a:lnTo>
                    <a:pt x="869" y="522"/>
                  </a:lnTo>
                  <a:lnTo>
                    <a:pt x="869" y="519"/>
                  </a:lnTo>
                  <a:lnTo>
                    <a:pt x="869" y="517"/>
                  </a:lnTo>
                  <a:lnTo>
                    <a:pt x="869" y="513"/>
                  </a:lnTo>
                  <a:lnTo>
                    <a:pt x="869" y="510"/>
                  </a:lnTo>
                  <a:lnTo>
                    <a:pt x="866" y="504"/>
                  </a:lnTo>
                  <a:lnTo>
                    <a:pt x="863" y="498"/>
                  </a:lnTo>
                  <a:lnTo>
                    <a:pt x="861" y="494"/>
                  </a:lnTo>
                  <a:lnTo>
                    <a:pt x="860" y="492"/>
                  </a:lnTo>
                  <a:lnTo>
                    <a:pt x="858" y="489"/>
                  </a:lnTo>
                  <a:lnTo>
                    <a:pt x="855" y="487"/>
                  </a:lnTo>
                  <a:lnTo>
                    <a:pt x="854" y="485"/>
                  </a:lnTo>
                  <a:lnTo>
                    <a:pt x="852" y="484"/>
                  </a:lnTo>
                  <a:lnTo>
                    <a:pt x="850" y="483"/>
                  </a:lnTo>
                  <a:lnTo>
                    <a:pt x="847" y="483"/>
                  </a:lnTo>
                  <a:lnTo>
                    <a:pt x="844" y="483"/>
                  </a:lnTo>
                  <a:lnTo>
                    <a:pt x="840" y="484"/>
                  </a:lnTo>
                  <a:lnTo>
                    <a:pt x="837" y="485"/>
                  </a:lnTo>
                  <a:lnTo>
                    <a:pt x="834" y="487"/>
                  </a:lnTo>
                  <a:lnTo>
                    <a:pt x="831" y="489"/>
                  </a:lnTo>
                  <a:lnTo>
                    <a:pt x="829" y="491"/>
                  </a:lnTo>
                  <a:lnTo>
                    <a:pt x="828" y="493"/>
                  </a:lnTo>
                  <a:lnTo>
                    <a:pt x="826" y="496"/>
                  </a:lnTo>
                  <a:lnTo>
                    <a:pt x="823" y="501"/>
                  </a:lnTo>
                  <a:lnTo>
                    <a:pt x="820" y="504"/>
                  </a:lnTo>
                  <a:lnTo>
                    <a:pt x="818" y="506"/>
                  </a:lnTo>
                  <a:lnTo>
                    <a:pt x="817" y="508"/>
                  </a:lnTo>
                  <a:lnTo>
                    <a:pt x="815" y="508"/>
                  </a:lnTo>
                  <a:lnTo>
                    <a:pt x="813" y="508"/>
                  </a:lnTo>
                  <a:lnTo>
                    <a:pt x="809" y="508"/>
                  </a:lnTo>
                  <a:lnTo>
                    <a:pt x="806" y="508"/>
                  </a:lnTo>
                  <a:lnTo>
                    <a:pt x="803" y="508"/>
                  </a:lnTo>
                  <a:lnTo>
                    <a:pt x="801" y="507"/>
                  </a:lnTo>
                  <a:lnTo>
                    <a:pt x="797" y="505"/>
                  </a:lnTo>
                  <a:lnTo>
                    <a:pt x="793" y="503"/>
                  </a:lnTo>
                  <a:lnTo>
                    <a:pt x="787" y="500"/>
                  </a:lnTo>
                  <a:lnTo>
                    <a:pt x="780" y="495"/>
                  </a:lnTo>
                  <a:lnTo>
                    <a:pt x="779" y="495"/>
                  </a:lnTo>
                  <a:lnTo>
                    <a:pt x="774" y="497"/>
                  </a:lnTo>
                  <a:lnTo>
                    <a:pt x="768" y="499"/>
                  </a:lnTo>
                  <a:lnTo>
                    <a:pt x="760" y="501"/>
                  </a:lnTo>
                  <a:lnTo>
                    <a:pt x="751" y="503"/>
                  </a:lnTo>
                  <a:lnTo>
                    <a:pt x="741" y="506"/>
                  </a:lnTo>
                  <a:lnTo>
                    <a:pt x="736" y="507"/>
                  </a:lnTo>
                  <a:lnTo>
                    <a:pt x="732" y="507"/>
                  </a:lnTo>
                  <a:lnTo>
                    <a:pt x="726" y="508"/>
                  </a:lnTo>
                  <a:lnTo>
                    <a:pt x="722" y="508"/>
                  </a:lnTo>
                  <a:lnTo>
                    <a:pt x="717" y="507"/>
                  </a:lnTo>
                  <a:lnTo>
                    <a:pt x="711" y="505"/>
                  </a:lnTo>
                  <a:lnTo>
                    <a:pt x="705" y="503"/>
                  </a:lnTo>
                  <a:lnTo>
                    <a:pt x="699" y="501"/>
                  </a:lnTo>
                  <a:lnTo>
                    <a:pt x="693" y="498"/>
                  </a:lnTo>
                  <a:lnTo>
                    <a:pt x="686" y="496"/>
                  </a:lnTo>
                  <a:lnTo>
                    <a:pt x="681" y="495"/>
                  </a:lnTo>
                  <a:lnTo>
                    <a:pt x="676" y="494"/>
                  </a:lnTo>
                  <a:lnTo>
                    <a:pt x="671" y="494"/>
                  </a:lnTo>
                  <a:lnTo>
                    <a:pt x="668" y="495"/>
                  </a:lnTo>
                  <a:lnTo>
                    <a:pt x="664" y="496"/>
                  </a:lnTo>
                  <a:lnTo>
                    <a:pt x="661" y="498"/>
                  </a:lnTo>
                  <a:lnTo>
                    <a:pt x="657" y="500"/>
                  </a:lnTo>
                  <a:lnTo>
                    <a:pt x="654" y="502"/>
                  </a:lnTo>
                  <a:lnTo>
                    <a:pt x="652" y="504"/>
                  </a:lnTo>
                  <a:lnTo>
                    <a:pt x="648" y="507"/>
                  </a:lnTo>
                  <a:lnTo>
                    <a:pt x="644" y="511"/>
                  </a:lnTo>
                  <a:lnTo>
                    <a:pt x="639" y="516"/>
                  </a:lnTo>
                  <a:lnTo>
                    <a:pt x="637" y="517"/>
                  </a:lnTo>
                  <a:lnTo>
                    <a:pt x="634" y="518"/>
                  </a:lnTo>
                  <a:lnTo>
                    <a:pt x="632" y="519"/>
                  </a:lnTo>
                  <a:lnTo>
                    <a:pt x="630" y="519"/>
                  </a:lnTo>
                  <a:lnTo>
                    <a:pt x="626" y="517"/>
                  </a:lnTo>
                  <a:lnTo>
                    <a:pt x="622" y="515"/>
                  </a:lnTo>
                  <a:lnTo>
                    <a:pt x="620" y="512"/>
                  </a:lnTo>
                  <a:lnTo>
                    <a:pt x="617" y="510"/>
                  </a:lnTo>
                  <a:lnTo>
                    <a:pt x="615" y="508"/>
                  </a:lnTo>
                  <a:lnTo>
                    <a:pt x="613" y="505"/>
                  </a:lnTo>
                  <a:lnTo>
                    <a:pt x="611" y="503"/>
                  </a:lnTo>
                  <a:lnTo>
                    <a:pt x="610" y="501"/>
                  </a:lnTo>
                  <a:lnTo>
                    <a:pt x="608" y="498"/>
                  </a:lnTo>
                  <a:lnTo>
                    <a:pt x="608" y="496"/>
                  </a:lnTo>
                  <a:lnTo>
                    <a:pt x="607" y="494"/>
                  </a:lnTo>
                  <a:lnTo>
                    <a:pt x="598" y="494"/>
                  </a:lnTo>
                  <a:lnTo>
                    <a:pt x="588" y="495"/>
                  </a:lnTo>
                  <a:lnTo>
                    <a:pt x="578" y="496"/>
                  </a:lnTo>
                  <a:lnTo>
                    <a:pt x="567" y="496"/>
                  </a:lnTo>
                  <a:lnTo>
                    <a:pt x="563" y="496"/>
                  </a:lnTo>
                  <a:lnTo>
                    <a:pt x="558" y="496"/>
                  </a:lnTo>
                  <a:lnTo>
                    <a:pt x="554" y="495"/>
                  </a:lnTo>
                  <a:lnTo>
                    <a:pt x="549" y="493"/>
                  </a:lnTo>
                  <a:lnTo>
                    <a:pt x="548" y="492"/>
                  </a:lnTo>
                  <a:lnTo>
                    <a:pt x="547" y="491"/>
                  </a:lnTo>
                  <a:lnTo>
                    <a:pt x="544" y="490"/>
                  </a:lnTo>
                  <a:lnTo>
                    <a:pt x="543" y="488"/>
                  </a:lnTo>
                  <a:lnTo>
                    <a:pt x="541" y="487"/>
                  </a:lnTo>
                  <a:lnTo>
                    <a:pt x="541" y="485"/>
                  </a:lnTo>
                  <a:lnTo>
                    <a:pt x="540" y="482"/>
                  </a:lnTo>
                  <a:lnTo>
                    <a:pt x="539" y="480"/>
                  </a:lnTo>
                  <a:lnTo>
                    <a:pt x="538" y="480"/>
                  </a:lnTo>
                  <a:lnTo>
                    <a:pt x="537" y="480"/>
                  </a:lnTo>
                  <a:lnTo>
                    <a:pt x="536" y="479"/>
                  </a:lnTo>
                  <a:lnTo>
                    <a:pt x="535" y="478"/>
                  </a:lnTo>
                  <a:lnTo>
                    <a:pt x="533" y="476"/>
                  </a:lnTo>
                  <a:lnTo>
                    <a:pt x="532" y="474"/>
                  </a:lnTo>
                  <a:lnTo>
                    <a:pt x="529" y="468"/>
                  </a:lnTo>
                  <a:lnTo>
                    <a:pt x="526" y="461"/>
                  </a:lnTo>
                  <a:lnTo>
                    <a:pt x="525" y="457"/>
                  </a:lnTo>
                  <a:lnTo>
                    <a:pt x="523" y="454"/>
                  </a:lnTo>
                  <a:lnTo>
                    <a:pt x="521" y="450"/>
                  </a:lnTo>
                  <a:lnTo>
                    <a:pt x="518" y="447"/>
                  </a:lnTo>
                  <a:lnTo>
                    <a:pt x="516" y="445"/>
                  </a:lnTo>
                  <a:lnTo>
                    <a:pt x="512" y="443"/>
                  </a:lnTo>
                  <a:lnTo>
                    <a:pt x="510" y="442"/>
                  </a:lnTo>
                  <a:lnTo>
                    <a:pt x="509" y="442"/>
                  </a:lnTo>
                  <a:lnTo>
                    <a:pt x="507" y="442"/>
                  </a:lnTo>
                  <a:lnTo>
                    <a:pt x="505" y="441"/>
                  </a:lnTo>
                  <a:lnTo>
                    <a:pt x="502" y="442"/>
                  </a:lnTo>
                  <a:lnTo>
                    <a:pt x="501" y="442"/>
                  </a:lnTo>
                  <a:lnTo>
                    <a:pt x="499" y="442"/>
                  </a:lnTo>
                  <a:lnTo>
                    <a:pt x="496" y="443"/>
                  </a:lnTo>
                  <a:lnTo>
                    <a:pt x="492" y="445"/>
                  </a:lnTo>
                  <a:lnTo>
                    <a:pt x="486" y="447"/>
                  </a:lnTo>
                  <a:lnTo>
                    <a:pt x="480" y="450"/>
                  </a:lnTo>
                  <a:lnTo>
                    <a:pt x="474" y="452"/>
                  </a:lnTo>
                  <a:lnTo>
                    <a:pt x="471" y="452"/>
                  </a:lnTo>
                  <a:lnTo>
                    <a:pt x="467" y="453"/>
                  </a:lnTo>
                  <a:lnTo>
                    <a:pt x="463" y="454"/>
                  </a:lnTo>
                  <a:lnTo>
                    <a:pt x="459" y="454"/>
                  </a:lnTo>
                  <a:lnTo>
                    <a:pt x="451" y="454"/>
                  </a:lnTo>
                  <a:lnTo>
                    <a:pt x="442" y="453"/>
                  </a:lnTo>
                  <a:lnTo>
                    <a:pt x="435" y="453"/>
                  </a:lnTo>
                  <a:lnTo>
                    <a:pt x="428" y="452"/>
                  </a:lnTo>
                  <a:lnTo>
                    <a:pt x="425" y="451"/>
                  </a:lnTo>
                  <a:lnTo>
                    <a:pt x="422" y="450"/>
                  </a:lnTo>
                  <a:lnTo>
                    <a:pt x="420" y="449"/>
                  </a:lnTo>
                  <a:lnTo>
                    <a:pt x="418" y="448"/>
                  </a:lnTo>
                  <a:lnTo>
                    <a:pt x="416" y="446"/>
                  </a:lnTo>
                  <a:lnTo>
                    <a:pt x="414" y="445"/>
                  </a:lnTo>
                  <a:lnTo>
                    <a:pt x="413" y="443"/>
                  </a:lnTo>
                  <a:lnTo>
                    <a:pt x="413" y="440"/>
                  </a:lnTo>
                  <a:lnTo>
                    <a:pt x="412" y="438"/>
                  </a:lnTo>
                  <a:lnTo>
                    <a:pt x="410" y="435"/>
                  </a:lnTo>
                  <a:lnTo>
                    <a:pt x="409" y="432"/>
                  </a:lnTo>
                  <a:lnTo>
                    <a:pt x="408" y="429"/>
                  </a:lnTo>
                  <a:lnTo>
                    <a:pt x="407" y="423"/>
                  </a:lnTo>
                  <a:lnTo>
                    <a:pt x="406" y="417"/>
                  </a:lnTo>
                  <a:lnTo>
                    <a:pt x="406" y="413"/>
                  </a:lnTo>
                  <a:lnTo>
                    <a:pt x="405" y="410"/>
                  </a:lnTo>
                  <a:lnTo>
                    <a:pt x="404" y="408"/>
                  </a:lnTo>
                  <a:lnTo>
                    <a:pt x="402" y="406"/>
                  </a:lnTo>
                  <a:lnTo>
                    <a:pt x="401" y="404"/>
                  </a:lnTo>
                  <a:lnTo>
                    <a:pt x="397" y="403"/>
                  </a:lnTo>
                  <a:lnTo>
                    <a:pt x="395" y="402"/>
                  </a:lnTo>
                  <a:lnTo>
                    <a:pt x="391" y="402"/>
                  </a:lnTo>
                  <a:lnTo>
                    <a:pt x="388" y="402"/>
                  </a:lnTo>
                  <a:lnTo>
                    <a:pt x="387" y="402"/>
                  </a:lnTo>
                  <a:lnTo>
                    <a:pt x="384" y="403"/>
                  </a:lnTo>
                  <a:lnTo>
                    <a:pt x="382" y="403"/>
                  </a:lnTo>
                  <a:lnTo>
                    <a:pt x="377" y="406"/>
                  </a:lnTo>
                  <a:lnTo>
                    <a:pt x="372" y="408"/>
                  </a:lnTo>
                  <a:lnTo>
                    <a:pt x="366" y="410"/>
                  </a:lnTo>
                  <a:lnTo>
                    <a:pt x="360" y="412"/>
                  </a:lnTo>
                  <a:lnTo>
                    <a:pt x="356" y="413"/>
                  </a:lnTo>
                  <a:lnTo>
                    <a:pt x="353" y="414"/>
                  </a:lnTo>
                  <a:lnTo>
                    <a:pt x="349" y="414"/>
                  </a:lnTo>
                  <a:lnTo>
                    <a:pt x="345" y="414"/>
                  </a:lnTo>
                  <a:lnTo>
                    <a:pt x="343" y="414"/>
                  </a:lnTo>
                  <a:lnTo>
                    <a:pt x="341" y="413"/>
                  </a:lnTo>
                  <a:lnTo>
                    <a:pt x="340" y="412"/>
                  </a:lnTo>
                  <a:lnTo>
                    <a:pt x="338" y="411"/>
                  </a:lnTo>
                  <a:lnTo>
                    <a:pt x="335" y="408"/>
                  </a:lnTo>
                  <a:lnTo>
                    <a:pt x="334" y="407"/>
                  </a:lnTo>
                  <a:lnTo>
                    <a:pt x="334" y="405"/>
                  </a:lnTo>
                  <a:lnTo>
                    <a:pt x="333" y="403"/>
                  </a:lnTo>
                  <a:lnTo>
                    <a:pt x="333" y="401"/>
                  </a:lnTo>
                  <a:lnTo>
                    <a:pt x="333" y="399"/>
                  </a:lnTo>
                  <a:lnTo>
                    <a:pt x="333" y="396"/>
                  </a:lnTo>
                  <a:lnTo>
                    <a:pt x="333" y="394"/>
                  </a:lnTo>
                  <a:lnTo>
                    <a:pt x="332" y="391"/>
                  </a:lnTo>
                  <a:lnTo>
                    <a:pt x="330" y="387"/>
                  </a:lnTo>
                  <a:lnTo>
                    <a:pt x="328" y="382"/>
                  </a:lnTo>
                  <a:lnTo>
                    <a:pt x="326" y="377"/>
                  </a:lnTo>
                  <a:lnTo>
                    <a:pt x="324" y="372"/>
                  </a:lnTo>
                  <a:lnTo>
                    <a:pt x="324" y="370"/>
                  </a:lnTo>
                  <a:lnTo>
                    <a:pt x="323" y="367"/>
                  </a:lnTo>
                  <a:lnTo>
                    <a:pt x="323" y="365"/>
                  </a:lnTo>
                  <a:lnTo>
                    <a:pt x="323" y="363"/>
                  </a:lnTo>
                  <a:lnTo>
                    <a:pt x="313" y="105"/>
                  </a:lnTo>
                  <a:lnTo>
                    <a:pt x="0" y="75"/>
                  </a:lnTo>
                  <a:lnTo>
                    <a:pt x="5" y="0"/>
                  </a:lnTo>
                </a:path>
              </a:pathLst>
            </a:custGeom>
            <a:solidFill>
              <a:srgbClr val="83ff9b"/>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82" name=""/>
            <p:cNvSpPr/>
            <p:nvPr/>
          </p:nvSpPr>
          <p:spPr>
            <a:xfrm>
              <a:off x="7151760" y="2538360"/>
              <a:ext cx="1239840" cy="746280"/>
            </a:xfrm>
            <a:custGeom>
              <a:avLst/>
              <a:gdLst/>
              <a:ahLst/>
              <a:rect l="l" t="t" r="r" b="b"/>
              <a:pathLst>
                <a:path w="781" h="470">
                  <a:moveTo>
                    <a:pt x="18" y="0"/>
                  </a:moveTo>
                  <a:lnTo>
                    <a:pt x="692" y="16"/>
                  </a:lnTo>
                  <a:lnTo>
                    <a:pt x="700" y="17"/>
                  </a:lnTo>
                  <a:lnTo>
                    <a:pt x="706" y="18"/>
                  </a:lnTo>
                  <a:lnTo>
                    <a:pt x="713" y="19"/>
                  </a:lnTo>
                  <a:lnTo>
                    <a:pt x="718" y="21"/>
                  </a:lnTo>
                  <a:lnTo>
                    <a:pt x="723" y="23"/>
                  </a:lnTo>
                  <a:lnTo>
                    <a:pt x="728" y="26"/>
                  </a:lnTo>
                  <a:lnTo>
                    <a:pt x="732" y="28"/>
                  </a:lnTo>
                  <a:lnTo>
                    <a:pt x="736" y="31"/>
                  </a:lnTo>
                  <a:lnTo>
                    <a:pt x="739" y="34"/>
                  </a:lnTo>
                  <a:lnTo>
                    <a:pt x="742" y="37"/>
                  </a:lnTo>
                  <a:lnTo>
                    <a:pt x="744" y="40"/>
                  </a:lnTo>
                  <a:lnTo>
                    <a:pt x="745" y="44"/>
                  </a:lnTo>
                  <a:lnTo>
                    <a:pt x="747" y="46"/>
                  </a:lnTo>
                  <a:lnTo>
                    <a:pt x="748" y="49"/>
                  </a:lnTo>
                  <a:lnTo>
                    <a:pt x="749" y="52"/>
                  </a:lnTo>
                  <a:lnTo>
                    <a:pt x="749" y="54"/>
                  </a:lnTo>
                  <a:lnTo>
                    <a:pt x="749" y="57"/>
                  </a:lnTo>
                  <a:lnTo>
                    <a:pt x="748" y="59"/>
                  </a:lnTo>
                  <a:lnTo>
                    <a:pt x="746" y="60"/>
                  </a:lnTo>
                  <a:lnTo>
                    <a:pt x="745" y="61"/>
                  </a:lnTo>
                  <a:lnTo>
                    <a:pt x="742" y="64"/>
                  </a:lnTo>
                  <a:lnTo>
                    <a:pt x="737" y="65"/>
                  </a:lnTo>
                  <a:lnTo>
                    <a:pt x="735" y="66"/>
                  </a:lnTo>
                  <a:lnTo>
                    <a:pt x="733" y="67"/>
                  </a:lnTo>
                  <a:lnTo>
                    <a:pt x="731" y="69"/>
                  </a:lnTo>
                  <a:lnTo>
                    <a:pt x="729" y="70"/>
                  </a:lnTo>
                  <a:lnTo>
                    <a:pt x="729" y="72"/>
                  </a:lnTo>
                  <a:lnTo>
                    <a:pt x="727" y="74"/>
                  </a:lnTo>
                  <a:lnTo>
                    <a:pt x="726" y="77"/>
                  </a:lnTo>
                  <a:lnTo>
                    <a:pt x="726" y="80"/>
                  </a:lnTo>
                  <a:lnTo>
                    <a:pt x="726" y="82"/>
                  </a:lnTo>
                  <a:lnTo>
                    <a:pt x="727" y="84"/>
                  </a:lnTo>
                  <a:lnTo>
                    <a:pt x="728" y="86"/>
                  </a:lnTo>
                  <a:lnTo>
                    <a:pt x="728" y="88"/>
                  </a:lnTo>
                  <a:lnTo>
                    <a:pt x="730" y="91"/>
                  </a:lnTo>
                  <a:lnTo>
                    <a:pt x="733" y="93"/>
                  </a:lnTo>
                  <a:lnTo>
                    <a:pt x="737" y="95"/>
                  </a:lnTo>
                  <a:lnTo>
                    <a:pt x="740" y="98"/>
                  </a:lnTo>
                  <a:lnTo>
                    <a:pt x="745" y="101"/>
                  </a:lnTo>
                  <a:lnTo>
                    <a:pt x="749" y="106"/>
                  </a:lnTo>
                  <a:lnTo>
                    <a:pt x="746" y="108"/>
                  </a:lnTo>
                  <a:lnTo>
                    <a:pt x="745" y="110"/>
                  </a:lnTo>
                  <a:lnTo>
                    <a:pt x="745" y="113"/>
                  </a:lnTo>
                  <a:lnTo>
                    <a:pt x="744" y="116"/>
                  </a:lnTo>
                  <a:lnTo>
                    <a:pt x="744" y="118"/>
                  </a:lnTo>
                  <a:lnTo>
                    <a:pt x="744" y="120"/>
                  </a:lnTo>
                  <a:lnTo>
                    <a:pt x="745" y="123"/>
                  </a:lnTo>
                  <a:lnTo>
                    <a:pt x="745" y="125"/>
                  </a:lnTo>
                  <a:lnTo>
                    <a:pt x="748" y="130"/>
                  </a:lnTo>
                  <a:lnTo>
                    <a:pt x="752" y="135"/>
                  </a:lnTo>
                  <a:lnTo>
                    <a:pt x="755" y="140"/>
                  </a:lnTo>
                  <a:lnTo>
                    <a:pt x="760" y="145"/>
                  </a:lnTo>
                  <a:lnTo>
                    <a:pt x="761" y="145"/>
                  </a:lnTo>
                  <a:lnTo>
                    <a:pt x="763" y="145"/>
                  </a:lnTo>
                  <a:lnTo>
                    <a:pt x="765" y="146"/>
                  </a:lnTo>
                  <a:lnTo>
                    <a:pt x="766" y="147"/>
                  </a:lnTo>
                  <a:lnTo>
                    <a:pt x="769" y="149"/>
                  </a:lnTo>
                  <a:lnTo>
                    <a:pt x="769" y="151"/>
                  </a:lnTo>
                  <a:lnTo>
                    <a:pt x="770" y="153"/>
                  </a:lnTo>
                  <a:lnTo>
                    <a:pt x="770" y="155"/>
                  </a:lnTo>
                  <a:lnTo>
                    <a:pt x="771" y="157"/>
                  </a:lnTo>
                  <a:lnTo>
                    <a:pt x="771" y="158"/>
                  </a:lnTo>
                  <a:lnTo>
                    <a:pt x="780" y="465"/>
                  </a:lnTo>
                  <a:lnTo>
                    <a:pt x="731" y="467"/>
                  </a:lnTo>
                  <a:lnTo>
                    <a:pt x="682" y="468"/>
                  </a:lnTo>
                  <a:lnTo>
                    <a:pt x="634" y="469"/>
                  </a:lnTo>
                  <a:lnTo>
                    <a:pt x="585" y="469"/>
                  </a:lnTo>
                  <a:lnTo>
                    <a:pt x="536" y="469"/>
                  </a:lnTo>
                  <a:lnTo>
                    <a:pt x="488" y="468"/>
                  </a:lnTo>
                  <a:lnTo>
                    <a:pt x="439" y="467"/>
                  </a:lnTo>
                  <a:lnTo>
                    <a:pt x="391" y="465"/>
                  </a:lnTo>
                  <a:lnTo>
                    <a:pt x="342" y="464"/>
                  </a:lnTo>
                  <a:lnTo>
                    <a:pt x="293" y="462"/>
                  </a:lnTo>
                  <a:lnTo>
                    <a:pt x="245" y="459"/>
                  </a:lnTo>
                  <a:lnTo>
                    <a:pt x="196" y="456"/>
                  </a:lnTo>
                  <a:lnTo>
                    <a:pt x="147" y="453"/>
                  </a:lnTo>
                  <a:lnTo>
                    <a:pt x="99" y="449"/>
                  </a:lnTo>
                  <a:lnTo>
                    <a:pt x="49" y="446"/>
                  </a:lnTo>
                  <a:lnTo>
                    <a:pt x="0" y="442"/>
                  </a:lnTo>
                  <a:lnTo>
                    <a:pt x="18" y="0"/>
                  </a:lnTo>
                </a:path>
              </a:pathLst>
            </a:custGeom>
            <a:solidFill>
              <a:srgbClr val="83ff9b"/>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83" name=""/>
            <p:cNvSpPr/>
            <p:nvPr/>
          </p:nvSpPr>
          <p:spPr>
            <a:xfrm>
              <a:off x="5865840" y="3103560"/>
              <a:ext cx="1133280" cy="1354320"/>
            </a:xfrm>
            <a:custGeom>
              <a:avLst/>
              <a:gdLst/>
              <a:ahLst/>
              <a:rect l="l" t="t" r="r" b="b"/>
              <a:pathLst>
                <a:path w="714" h="853">
                  <a:moveTo>
                    <a:pt x="82" y="0"/>
                  </a:moveTo>
                  <a:lnTo>
                    <a:pt x="124" y="7"/>
                  </a:lnTo>
                  <a:lnTo>
                    <a:pt x="164" y="14"/>
                  </a:lnTo>
                  <a:lnTo>
                    <a:pt x="204" y="19"/>
                  </a:lnTo>
                  <a:lnTo>
                    <a:pt x="244" y="26"/>
                  </a:lnTo>
                  <a:lnTo>
                    <a:pt x="283" y="30"/>
                  </a:lnTo>
                  <a:lnTo>
                    <a:pt x="322" y="35"/>
                  </a:lnTo>
                  <a:lnTo>
                    <a:pt x="361" y="40"/>
                  </a:lnTo>
                  <a:lnTo>
                    <a:pt x="400" y="45"/>
                  </a:lnTo>
                  <a:lnTo>
                    <a:pt x="477" y="52"/>
                  </a:lnTo>
                  <a:lnTo>
                    <a:pt x="556" y="60"/>
                  </a:lnTo>
                  <a:lnTo>
                    <a:pt x="633" y="67"/>
                  </a:lnTo>
                  <a:lnTo>
                    <a:pt x="713" y="74"/>
                  </a:lnTo>
                  <a:lnTo>
                    <a:pt x="670" y="828"/>
                  </a:lnTo>
                  <a:lnTo>
                    <a:pt x="285" y="790"/>
                  </a:lnTo>
                  <a:lnTo>
                    <a:pt x="271" y="815"/>
                  </a:lnTo>
                  <a:lnTo>
                    <a:pt x="100" y="801"/>
                  </a:lnTo>
                  <a:lnTo>
                    <a:pt x="91" y="852"/>
                  </a:lnTo>
                  <a:lnTo>
                    <a:pt x="0" y="838"/>
                  </a:lnTo>
                  <a:lnTo>
                    <a:pt x="82" y="0"/>
                  </a:lnTo>
                </a:path>
              </a:pathLst>
            </a:custGeom>
            <a:solidFill>
              <a:srgbClr val="83ff9b"/>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84" name=""/>
            <p:cNvSpPr/>
            <p:nvPr/>
          </p:nvSpPr>
          <p:spPr>
            <a:xfrm>
              <a:off x="5997600" y="2165400"/>
              <a:ext cx="1189080" cy="1076400"/>
            </a:xfrm>
            <a:custGeom>
              <a:avLst/>
              <a:gdLst/>
              <a:ahLst/>
              <a:rect l="l" t="t" r="r" b="b"/>
              <a:pathLst>
                <a:path w="749" h="678">
                  <a:moveTo>
                    <a:pt x="61" y="0"/>
                  </a:moveTo>
                  <a:lnTo>
                    <a:pt x="104" y="5"/>
                  </a:lnTo>
                  <a:lnTo>
                    <a:pt x="147" y="11"/>
                  </a:lnTo>
                  <a:lnTo>
                    <a:pt x="190" y="17"/>
                  </a:lnTo>
                  <a:lnTo>
                    <a:pt x="233" y="23"/>
                  </a:lnTo>
                  <a:lnTo>
                    <a:pt x="319" y="36"/>
                  </a:lnTo>
                  <a:lnTo>
                    <a:pt x="405" y="49"/>
                  </a:lnTo>
                  <a:lnTo>
                    <a:pt x="449" y="56"/>
                  </a:lnTo>
                  <a:lnTo>
                    <a:pt x="491" y="61"/>
                  </a:lnTo>
                  <a:lnTo>
                    <a:pt x="535" y="68"/>
                  </a:lnTo>
                  <a:lnTo>
                    <a:pt x="578" y="73"/>
                  </a:lnTo>
                  <a:lnTo>
                    <a:pt x="620" y="78"/>
                  </a:lnTo>
                  <a:lnTo>
                    <a:pt x="663" y="83"/>
                  </a:lnTo>
                  <a:lnTo>
                    <a:pt x="705" y="87"/>
                  </a:lnTo>
                  <a:lnTo>
                    <a:pt x="748" y="90"/>
                  </a:lnTo>
                  <a:lnTo>
                    <a:pt x="726" y="677"/>
                  </a:lnTo>
                  <a:lnTo>
                    <a:pt x="689" y="672"/>
                  </a:lnTo>
                  <a:lnTo>
                    <a:pt x="649" y="668"/>
                  </a:lnTo>
                  <a:lnTo>
                    <a:pt x="607" y="663"/>
                  </a:lnTo>
                  <a:lnTo>
                    <a:pt x="563" y="658"/>
                  </a:lnTo>
                  <a:lnTo>
                    <a:pt x="472" y="649"/>
                  </a:lnTo>
                  <a:lnTo>
                    <a:pt x="376" y="639"/>
                  </a:lnTo>
                  <a:lnTo>
                    <a:pt x="327" y="634"/>
                  </a:lnTo>
                  <a:lnTo>
                    <a:pt x="279" y="628"/>
                  </a:lnTo>
                  <a:lnTo>
                    <a:pt x="231" y="623"/>
                  </a:lnTo>
                  <a:lnTo>
                    <a:pt x="183" y="616"/>
                  </a:lnTo>
                  <a:lnTo>
                    <a:pt x="135" y="610"/>
                  </a:lnTo>
                  <a:lnTo>
                    <a:pt x="89" y="604"/>
                  </a:lnTo>
                  <a:lnTo>
                    <a:pt x="44" y="597"/>
                  </a:lnTo>
                  <a:lnTo>
                    <a:pt x="0" y="589"/>
                  </a:lnTo>
                  <a:lnTo>
                    <a:pt x="61" y="0"/>
                  </a:lnTo>
                </a:path>
              </a:pathLst>
            </a:custGeom>
            <a:solidFill>
              <a:srgbClr val="83ff9b"/>
            </a:solidFill>
            <a:ln cap="rnd" w="12600">
              <a:solidFill>
                <a:srgbClr val="919191"/>
              </a:solidFill>
              <a:roun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85" name=""/>
            <p:cNvSpPr/>
            <p:nvPr/>
          </p:nvSpPr>
          <p:spPr>
            <a:xfrm>
              <a:off x="5956200" y="3409920"/>
              <a:ext cx="7920" cy="39600"/>
            </a:xfrm>
            <a:custGeom>
              <a:avLst/>
              <a:gdLst/>
              <a:ahLst/>
              <a:rect l="l" t="t" r="r" b="b"/>
              <a:pathLst>
                <a:path w="5" h="25">
                  <a:moveTo>
                    <a:pt x="0" y="24"/>
                  </a:moveTo>
                  <a:lnTo>
                    <a:pt x="4" y="0"/>
                  </a:lnTo>
                  <a:lnTo>
                    <a:pt x="0" y="24"/>
                  </a:lnTo>
                </a:path>
              </a:pathLst>
            </a:custGeom>
            <a:solidFill>
              <a:srgbClr val="d81e04"/>
            </a:solidFill>
            <a:ln w="0">
              <a:noFill/>
            </a:ln>
          </p:spPr>
          <p:style>
            <a:lnRef idx="0"/>
            <a:fillRef idx="0"/>
            <a:effectRef idx="0"/>
            <a:fontRef idx="minor"/>
          </p:style>
          <p:txBody>
            <a:bodyPr lIns="90000" rIns="90000" tIns="-7200" bIns="-7200" anchor="t">
              <a:noAutofit/>
            </a:bodyPr>
            <a:p>
              <a:endParaRPr b="0" lang="en-US" sz="2400" strike="noStrike" u="none">
                <a:solidFill>
                  <a:srgbClr val="ffffcc"/>
                </a:solidFill>
                <a:effectLst/>
                <a:uFillTx/>
                <a:latin typeface="Times New Roman"/>
              </a:endParaRPr>
            </a:p>
          </p:txBody>
        </p:sp>
        <p:sp>
          <p:nvSpPr>
            <p:cNvPr id="86" name=""/>
            <p:cNvSpPr/>
            <p:nvPr/>
          </p:nvSpPr>
          <p:spPr>
            <a:xfrm>
              <a:off x="5295960" y="3429000"/>
              <a:ext cx="36360" cy="14400"/>
            </a:xfrm>
            <a:custGeom>
              <a:avLst/>
              <a:gdLst/>
              <a:ahLst/>
              <a:rect l="l" t="t" r="r" b="b"/>
              <a:pathLst>
                <a:path w="23" h="9">
                  <a:moveTo>
                    <a:pt x="22" y="0"/>
                  </a:moveTo>
                  <a:lnTo>
                    <a:pt x="0" y="8"/>
                  </a:lnTo>
                  <a:lnTo>
                    <a:pt x="22" y="0"/>
                  </a:lnTo>
                </a:path>
              </a:pathLst>
            </a:custGeom>
            <a:solidFill>
              <a:srgbClr val="d81e04"/>
            </a:solidFill>
            <a:ln w="0">
              <a:noFill/>
            </a:ln>
          </p:spPr>
          <p:style>
            <a:lnRef idx="0"/>
            <a:fillRef idx="0"/>
            <a:effectRef idx="0"/>
            <a:fontRef idx="minor"/>
          </p:style>
          <p:txBody>
            <a:bodyPr lIns="90000" rIns="90000" tIns="-32400" bIns="-32400" anchor="t">
              <a:noAutofit/>
            </a:bodyPr>
            <a:p>
              <a:endParaRPr b="0" lang="en-US" sz="2400" strike="noStrike" u="none">
                <a:solidFill>
                  <a:srgbClr val="ffffcc"/>
                </a:solidFill>
                <a:effectLst/>
                <a:uFillTx/>
                <a:latin typeface="Times New Roman"/>
              </a:endParaRPr>
            </a:p>
          </p:txBody>
        </p:sp>
        <p:sp>
          <p:nvSpPr>
            <p:cNvPr id="87" name=""/>
            <p:cNvSpPr/>
            <p:nvPr/>
          </p:nvSpPr>
          <p:spPr>
            <a:xfrm>
              <a:off x="5313240" y="3505320"/>
              <a:ext cx="34920" cy="9360"/>
            </a:xfrm>
            <a:custGeom>
              <a:avLst/>
              <a:gdLst/>
              <a:ahLst/>
              <a:rect l="l" t="t" r="r" b="b"/>
              <a:pathLst>
                <a:path w="22" h="6">
                  <a:moveTo>
                    <a:pt x="11" y="2"/>
                  </a:moveTo>
                  <a:lnTo>
                    <a:pt x="21" y="0"/>
                  </a:lnTo>
                  <a:lnTo>
                    <a:pt x="0" y="5"/>
                  </a:lnTo>
                  <a:lnTo>
                    <a:pt x="11" y="2"/>
                  </a:lnTo>
                </a:path>
              </a:pathLst>
            </a:custGeom>
            <a:solidFill>
              <a:srgbClr val="d81e04"/>
            </a:solidFill>
            <a:ln w="0">
              <a:noFill/>
            </a:ln>
          </p:spPr>
          <p:style>
            <a:lnRef idx="0"/>
            <a:fillRef idx="0"/>
            <a:effectRef idx="0"/>
            <a:fontRef idx="minor"/>
          </p:style>
          <p:txBody>
            <a:bodyPr lIns="90000" rIns="90000" tIns="-37440" bIns="-37440" anchor="t">
              <a:noAutofit/>
            </a:bodyPr>
            <a:p>
              <a:endParaRPr b="0" lang="en-US" sz="2400" strike="noStrike" u="none">
                <a:solidFill>
                  <a:srgbClr val="ffffcc"/>
                </a:solidFill>
                <a:effectLst/>
                <a:uFillTx/>
                <a:latin typeface="Times New Roman"/>
              </a:endParaRPr>
            </a:p>
          </p:txBody>
        </p:sp>
        <p:sp>
          <p:nvSpPr>
            <p:cNvPr id="88" name=""/>
            <p:cNvSpPr/>
            <p:nvPr/>
          </p:nvSpPr>
          <p:spPr>
            <a:xfrm>
              <a:off x="5056200" y="3354480"/>
              <a:ext cx="1655640" cy="635040"/>
            </a:xfrm>
            <a:custGeom>
              <a:avLst/>
              <a:gdLst/>
              <a:ahLst/>
              <a:rect l="l" t="t" r="r" b="b"/>
              <a:pathLst>
                <a:path w="1043" h="400">
                  <a:moveTo>
                    <a:pt x="20" y="93"/>
                  </a:moveTo>
                  <a:lnTo>
                    <a:pt x="20" y="89"/>
                  </a:lnTo>
                  <a:lnTo>
                    <a:pt x="13" y="81"/>
                  </a:lnTo>
                  <a:lnTo>
                    <a:pt x="6" y="73"/>
                  </a:lnTo>
                  <a:lnTo>
                    <a:pt x="0" y="70"/>
                  </a:lnTo>
                  <a:lnTo>
                    <a:pt x="0" y="50"/>
                  </a:lnTo>
                  <a:lnTo>
                    <a:pt x="6" y="35"/>
                  </a:lnTo>
                  <a:lnTo>
                    <a:pt x="20" y="23"/>
                  </a:lnTo>
                  <a:lnTo>
                    <a:pt x="27" y="19"/>
                  </a:lnTo>
                  <a:lnTo>
                    <a:pt x="60" y="15"/>
                  </a:lnTo>
                  <a:lnTo>
                    <a:pt x="94" y="15"/>
                  </a:lnTo>
                  <a:lnTo>
                    <a:pt x="107" y="11"/>
                  </a:lnTo>
                  <a:lnTo>
                    <a:pt x="107" y="8"/>
                  </a:lnTo>
                  <a:lnTo>
                    <a:pt x="115" y="8"/>
                  </a:lnTo>
                  <a:lnTo>
                    <a:pt x="122" y="0"/>
                  </a:lnTo>
                  <a:lnTo>
                    <a:pt x="176" y="8"/>
                  </a:lnTo>
                  <a:lnTo>
                    <a:pt x="230" y="15"/>
                  </a:lnTo>
                  <a:lnTo>
                    <a:pt x="257" y="19"/>
                  </a:lnTo>
                  <a:lnTo>
                    <a:pt x="277" y="23"/>
                  </a:lnTo>
                  <a:lnTo>
                    <a:pt x="291" y="27"/>
                  </a:lnTo>
                  <a:lnTo>
                    <a:pt x="305" y="27"/>
                  </a:lnTo>
                  <a:lnTo>
                    <a:pt x="324" y="35"/>
                  </a:lnTo>
                  <a:lnTo>
                    <a:pt x="352" y="35"/>
                  </a:lnTo>
                  <a:lnTo>
                    <a:pt x="419" y="35"/>
                  </a:lnTo>
                  <a:lnTo>
                    <a:pt x="474" y="35"/>
                  </a:lnTo>
                  <a:lnTo>
                    <a:pt x="501" y="31"/>
                  </a:lnTo>
                  <a:lnTo>
                    <a:pt x="514" y="31"/>
                  </a:lnTo>
                  <a:lnTo>
                    <a:pt x="548" y="35"/>
                  </a:lnTo>
                  <a:lnTo>
                    <a:pt x="575" y="35"/>
                  </a:lnTo>
                  <a:lnTo>
                    <a:pt x="602" y="39"/>
                  </a:lnTo>
                  <a:lnTo>
                    <a:pt x="629" y="46"/>
                  </a:lnTo>
                  <a:lnTo>
                    <a:pt x="636" y="50"/>
                  </a:lnTo>
                  <a:lnTo>
                    <a:pt x="649" y="54"/>
                  </a:lnTo>
                  <a:lnTo>
                    <a:pt x="657" y="58"/>
                  </a:lnTo>
                  <a:lnTo>
                    <a:pt x="664" y="58"/>
                  </a:lnTo>
                  <a:lnTo>
                    <a:pt x="677" y="66"/>
                  </a:lnTo>
                  <a:lnTo>
                    <a:pt x="683" y="73"/>
                  </a:lnTo>
                  <a:lnTo>
                    <a:pt x="690" y="93"/>
                  </a:lnTo>
                  <a:lnTo>
                    <a:pt x="704" y="108"/>
                  </a:lnTo>
                  <a:lnTo>
                    <a:pt x="724" y="124"/>
                  </a:lnTo>
                  <a:lnTo>
                    <a:pt x="737" y="132"/>
                  </a:lnTo>
                  <a:lnTo>
                    <a:pt x="744" y="139"/>
                  </a:lnTo>
                  <a:lnTo>
                    <a:pt x="752" y="143"/>
                  </a:lnTo>
                  <a:lnTo>
                    <a:pt x="758" y="147"/>
                  </a:lnTo>
                  <a:lnTo>
                    <a:pt x="771" y="159"/>
                  </a:lnTo>
                  <a:lnTo>
                    <a:pt x="785" y="167"/>
                  </a:lnTo>
                  <a:lnTo>
                    <a:pt x="792" y="174"/>
                  </a:lnTo>
                  <a:lnTo>
                    <a:pt x="806" y="190"/>
                  </a:lnTo>
                  <a:lnTo>
                    <a:pt x="819" y="205"/>
                  </a:lnTo>
                  <a:lnTo>
                    <a:pt x="840" y="229"/>
                  </a:lnTo>
                  <a:lnTo>
                    <a:pt x="866" y="252"/>
                  </a:lnTo>
                  <a:lnTo>
                    <a:pt x="880" y="260"/>
                  </a:lnTo>
                  <a:lnTo>
                    <a:pt x="887" y="267"/>
                  </a:lnTo>
                  <a:lnTo>
                    <a:pt x="894" y="279"/>
                  </a:lnTo>
                  <a:lnTo>
                    <a:pt x="900" y="283"/>
                  </a:lnTo>
                  <a:lnTo>
                    <a:pt x="928" y="298"/>
                  </a:lnTo>
                  <a:lnTo>
                    <a:pt x="968" y="325"/>
                  </a:lnTo>
                  <a:lnTo>
                    <a:pt x="1008" y="356"/>
                  </a:lnTo>
                  <a:lnTo>
                    <a:pt x="1023" y="372"/>
                  </a:lnTo>
                  <a:lnTo>
                    <a:pt x="1029" y="387"/>
                  </a:lnTo>
                  <a:lnTo>
                    <a:pt x="1036" y="391"/>
                  </a:lnTo>
                  <a:lnTo>
                    <a:pt x="1042" y="391"/>
                  </a:lnTo>
                  <a:lnTo>
                    <a:pt x="1042" y="395"/>
                  </a:lnTo>
                  <a:lnTo>
                    <a:pt x="1042" y="399"/>
                  </a:lnTo>
                </a:path>
              </a:pathLst>
            </a:custGeom>
            <a:noFill/>
            <a:ln cap="rnd" w="25560">
              <a:solidFill>
                <a:srgbClr val="ffffcc"/>
              </a:solidFill>
              <a:roun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89" name=""/>
            <p:cNvSpPr/>
            <p:nvPr/>
          </p:nvSpPr>
          <p:spPr>
            <a:xfrm>
              <a:off x="6026040" y="3049560"/>
              <a:ext cx="139680" cy="368280"/>
            </a:xfrm>
            <a:custGeom>
              <a:avLst/>
              <a:gdLst/>
              <a:ahLst/>
              <a:rect l="l" t="t" r="r" b="b"/>
              <a:pathLst>
                <a:path w="88" h="232">
                  <a:moveTo>
                    <a:pt x="0" y="231"/>
                  </a:moveTo>
                  <a:lnTo>
                    <a:pt x="12" y="215"/>
                  </a:lnTo>
                  <a:lnTo>
                    <a:pt x="19" y="195"/>
                  </a:lnTo>
                  <a:lnTo>
                    <a:pt x="37" y="149"/>
                  </a:lnTo>
                  <a:lnTo>
                    <a:pt x="62" y="103"/>
                  </a:lnTo>
                  <a:lnTo>
                    <a:pt x="81" y="53"/>
                  </a:lnTo>
                  <a:lnTo>
                    <a:pt x="87" y="0"/>
                  </a:lnTo>
                </a:path>
              </a:pathLst>
            </a:custGeom>
            <a:noFill/>
            <a:ln cap="rnd" w="25560">
              <a:solidFill>
                <a:srgbClr val="ffffcc"/>
              </a:solidFill>
              <a:roun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90" name=""/>
            <p:cNvSpPr/>
            <p:nvPr/>
          </p:nvSpPr>
          <p:spPr>
            <a:xfrm>
              <a:off x="7448400" y="3297240"/>
              <a:ext cx="260640" cy="360360"/>
            </a:xfrm>
            <a:custGeom>
              <a:avLst/>
              <a:gdLst/>
              <a:ahLst/>
              <a:rect l="l" t="t" r="r" b="b"/>
              <a:pathLst>
                <a:path w="164" h="227">
                  <a:moveTo>
                    <a:pt x="8" y="0"/>
                  </a:moveTo>
                  <a:lnTo>
                    <a:pt x="8" y="21"/>
                  </a:lnTo>
                  <a:lnTo>
                    <a:pt x="8" y="46"/>
                  </a:lnTo>
                  <a:lnTo>
                    <a:pt x="0" y="99"/>
                  </a:lnTo>
                  <a:lnTo>
                    <a:pt x="0" y="148"/>
                  </a:lnTo>
                  <a:lnTo>
                    <a:pt x="8" y="169"/>
                  </a:lnTo>
                  <a:lnTo>
                    <a:pt x="16" y="187"/>
                  </a:lnTo>
                  <a:lnTo>
                    <a:pt x="24" y="191"/>
                  </a:lnTo>
                  <a:lnTo>
                    <a:pt x="31" y="194"/>
                  </a:lnTo>
                  <a:lnTo>
                    <a:pt x="62" y="201"/>
                  </a:lnTo>
                  <a:lnTo>
                    <a:pt x="86" y="212"/>
                  </a:lnTo>
                  <a:lnTo>
                    <a:pt x="109" y="219"/>
                  </a:lnTo>
                  <a:lnTo>
                    <a:pt x="124" y="226"/>
                  </a:lnTo>
                  <a:lnTo>
                    <a:pt x="163" y="226"/>
                  </a:lnTo>
                </a:path>
              </a:pathLst>
            </a:custGeom>
            <a:noFill/>
            <a:ln cap="rnd" w="25560">
              <a:solidFill>
                <a:srgbClr val="ffffcc"/>
              </a:solidFill>
              <a:roun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91" name=""/>
            <p:cNvSpPr/>
            <p:nvPr/>
          </p:nvSpPr>
          <p:spPr>
            <a:xfrm>
              <a:off x="7139160" y="3511440"/>
              <a:ext cx="285480" cy="250920"/>
            </a:xfrm>
            <a:custGeom>
              <a:avLst/>
              <a:gdLst/>
              <a:ahLst/>
              <a:rect l="l" t="t" r="r" b="b"/>
              <a:pathLst>
                <a:path w="180" h="158">
                  <a:moveTo>
                    <a:pt x="0" y="0"/>
                  </a:moveTo>
                  <a:lnTo>
                    <a:pt x="30" y="4"/>
                  </a:lnTo>
                  <a:lnTo>
                    <a:pt x="52" y="4"/>
                  </a:lnTo>
                  <a:lnTo>
                    <a:pt x="67" y="8"/>
                  </a:lnTo>
                  <a:lnTo>
                    <a:pt x="90" y="11"/>
                  </a:lnTo>
                  <a:lnTo>
                    <a:pt x="105" y="44"/>
                  </a:lnTo>
                  <a:lnTo>
                    <a:pt x="120" y="73"/>
                  </a:lnTo>
                  <a:lnTo>
                    <a:pt x="127" y="91"/>
                  </a:lnTo>
                  <a:lnTo>
                    <a:pt x="134" y="106"/>
                  </a:lnTo>
                  <a:lnTo>
                    <a:pt x="157" y="132"/>
                  </a:lnTo>
                  <a:lnTo>
                    <a:pt x="172" y="146"/>
                  </a:lnTo>
                  <a:lnTo>
                    <a:pt x="179" y="153"/>
                  </a:lnTo>
                  <a:lnTo>
                    <a:pt x="179" y="157"/>
                  </a:lnTo>
                </a:path>
              </a:pathLst>
            </a:custGeom>
            <a:noFill/>
            <a:ln cap="rnd" w="25560">
              <a:solidFill>
                <a:srgbClr val="ffffcc"/>
              </a:solidFill>
              <a:roun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92" name=""/>
            <p:cNvSpPr/>
            <p:nvPr/>
          </p:nvSpPr>
          <p:spPr>
            <a:xfrm>
              <a:off x="6721560" y="3990960"/>
              <a:ext cx="245880" cy="820800"/>
            </a:xfrm>
            <a:prstGeom prst="line">
              <a:avLst/>
            </a:prstGeom>
            <a:ln w="25560">
              <a:solidFill>
                <a:srgbClr val="ffffcc"/>
              </a:solidFill>
              <a:miter/>
            </a:ln>
          </p:spPr>
          <p:style>
            <a:lnRef idx="0"/>
            <a:fillRef idx="0"/>
            <a:effectRef idx="0"/>
            <a:fontRef idx="minor"/>
          </p:style>
          <p:txBody>
            <a:bodyPr lIns="90000" rIns="90000" tIns="46800" bIns="46800" anchor="ctr">
              <a:noAutofit/>
            </a:bodyPr>
            <a:p>
              <a:endParaRPr b="0" lang="en-US" sz="2400" strike="noStrike" u="none">
                <a:solidFill>
                  <a:srgbClr val="ffffcc"/>
                </a:solidFill>
                <a:effectLst/>
                <a:uFillTx/>
                <a:latin typeface="Times New Roman"/>
              </a:endParaRPr>
            </a:p>
          </p:txBody>
        </p:sp>
        <p:sp>
          <p:nvSpPr>
            <p:cNvPr id="93" name=""/>
            <p:cNvSpPr/>
            <p:nvPr/>
          </p:nvSpPr>
          <p:spPr>
            <a:xfrm flipV="1">
              <a:off x="6711840" y="3592080"/>
              <a:ext cx="739800" cy="366840"/>
            </a:xfrm>
            <a:prstGeom prst="line">
              <a:avLst/>
            </a:prstGeom>
            <a:ln w="25560">
              <a:solidFill>
                <a:srgbClr val="ffffcc"/>
              </a:solidFill>
              <a:miter/>
            </a:ln>
          </p:spPr>
          <p:style>
            <a:lnRef idx="0"/>
            <a:fillRef idx="0"/>
            <a:effectRef idx="0"/>
            <a:fontRef idx="minor"/>
          </p:style>
          <p:txBody>
            <a:bodyPr lIns="90000" rIns="90000" tIns="46800" bIns="46800" anchor="ctr">
              <a:noAutofit/>
            </a:bodyPr>
            <a:p>
              <a:endParaRPr b="0" lang="en-US" sz="2400" strike="noStrike" u="none">
                <a:solidFill>
                  <a:srgbClr val="ffffcc"/>
                </a:solidFill>
                <a:effectLst/>
                <a:uFillTx/>
                <a:latin typeface="Times New Roman"/>
              </a:endParaRPr>
            </a:p>
          </p:txBody>
        </p:sp>
        <p:sp>
          <p:nvSpPr>
            <p:cNvPr id="94" name=""/>
            <p:cNvSpPr/>
            <p:nvPr/>
          </p:nvSpPr>
          <p:spPr>
            <a:xfrm>
              <a:off x="7997400" y="4324320"/>
              <a:ext cx="47448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5f5f5f"/>
                  </a:solidFill>
                  <a:effectLst/>
                  <a:uFillTx/>
                  <a:latin typeface="Frutiger 45 Light"/>
                </a:rPr>
                <a:t>Texas</a:t>
              </a:r>
              <a:endParaRPr b="0" lang="en-US" sz="800" strike="noStrike" u="none">
                <a:solidFill>
                  <a:srgbClr val="ffffcc"/>
                </a:solidFill>
                <a:effectLst/>
                <a:uFillTx/>
                <a:latin typeface="Times New Roman"/>
              </a:endParaRPr>
            </a:p>
          </p:txBody>
        </p:sp>
        <p:sp>
          <p:nvSpPr>
            <p:cNvPr id="95" name=""/>
            <p:cNvSpPr/>
            <p:nvPr/>
          </p:nvSpPr>
          <p:spPr>
            <a:xfrm>
              <a:off x="7651440" y="3603600"/>
              <a:ext cx="67860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5f5f5f"/>
                  </a:solidFill>
                  <a:effectLst/>
                  <a:uFillTx/>
                  <a:latin typeface="Frutiger 45 Light"/>
                </a:rPr>
                <a:t>Oklahoma</a:t>
              </a:r>
              <a:endParaRPr b="0" lang="en-US" sz="800" strike="noStrike" u="none">
                <a:solidFill>
                  <a:srgbClr val="ffffcc"/>
                </a:solidFill>
                <a:effectLst/>
                <a:uFillTx/>
                <a:latin typeface="Times New Roman"/>
              </a:endParaRPr>
            </a:p>
          </p:txBody>
        </p:sp>
        <p:sp>
          <p:nvSpPr>
            <p:cNvPr id="96" name=""/>
            <p:cNvSpPr/>
            <p:nvPr/>
          </p:nvSpPr>
          <p:spPr>
            <a:xfrm>
              <a:off x="5896800" y="3951360"/>
              <a:ext cx="76968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5f5f5f"/>
                  </a:solidFill>
                  <a:effectLst/>
                  <a:uFillTx/>
                  <a:latin typeface="Frutiger 45 Light"/>
                </a:rPr>
                <a:t>New Mexico</a:t>
              </a:r>
              <a:endParaRPr b="0" lang="en-US" sz="800" strike="noStrike" u="none">
                <a:solidFill>
                  <a:srgbClr val="ffffcc"/>
                </a:solidFill>
                <a:effectLst/>
                <a:uFillTx/>
                <a:latin typeface="Times New Roman"/>
              </a:endParaRPr>
            </a:p>
          </p:txBody>
        </p:sp>
        <p:sp>
          <p:nvSpPr>
            <p:cNvPr id="97" name=""/>
            <p:cNvSpPr/>
            <p:nvPr/>
          </p:nvSpPr>
          <p:spPr>
            <a:xfrm>
              <a:off x="5106600" y="3751200"/>
              <a:ext cx="55944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5f5f5f"/>
                  </a:solidFill>
                  <a:effectLst/>
                  <a:uFillTx/>
                  <a:latin typeface="Frutiger 45 Light"/>
                </a:rPr>
                <a:t>Arizona</a:t>
              </a:r>
              <a:endParaRPr b="0" lang="en-US" sz="800" strike="noStrike" u="none">
                <a:solidFill>
                  <a:srgbClr val="ffffcc"/>
                </a:solidFill>
                <a:effectLst/>
                <a:uFillTx/>
                <a:latin typeface="Times New Roman"/>
              </a:endParaRPr>
            </a:p>
          </p:txBody>
        </p:sp>
        <p:sp>
          <p:nvSpPr>
            <p:cNvPr id="98" name=""/>
            <p:cNvSpPr/>
            <p:nvPr/>
          </p:nvSpPr>
          <p:spPr>
            <a:xfrm>
              <a:off x="7174440" y="2797200"/>
              <a:ext cx="54828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5f5f5f"/>
                  </a:solidFill>
                  <a:effectLst/>
                  <a:uFillTx/>
                  <a:latin typeface="Frutiger 45 Light"/>
                </a:rPr>
                <a:t>Kansas</a:t>
              </a:r>
              <a:endParaRPr b="0" lang="en-US" sz="800" strike="noStrike" u="none">
                <a:solidFill>
                  <a:srgbClr val="ffffcc"/>
                </a:solidFill>
                <a:effectLst/>
                <a:uFillTx/>
                <a:latin typeface="Times New Roman"/>
              </a:endParaRPr>
            </a:p>
          </p:txBody>
        </p:sp>
        <p:sp>
          <p:nvSpPr>
            <p:cNvPr id="99" name=""/>
            <p:cNvSpPr/>
            <p:nvPr/>
          </p:nvSpPr>
          <p:spPr>
            <a:xfrm>
              <a:off x="6111360" y="2349360"/>
              <a:ext cx="63324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5f5f5f"/>
                  </a:solidFill>
                  <a:effectLst/>
                  <a:uFillTx/>
                  <a:latin typeface="Frutiger 45 Light"/>
                </a:rPr>
                <a:t>Colorado</a:t>
              </a:r>
              <a:endParaRPr b="0" lang="en-US" sz="800" strike="noStrike" u="none">
                <a:solidFill>
                  <a:srgbClr val="ffffcc"/>
                </a:solidFill>
                <a:effectLst/>
                <a:uFillTx/>
                <a:latin typeface="Times New Roman"/>
              </a:endParaRPr>
            </a:p>
          </p:txBody>
        </p:sp>
        <p:sp>
          <p:nvSpPr>
            <p:cNvPr id="100" name=""/>
            <p:cNvSpPr/>
            <p:nvPr/>
          </p:nvSpPr>
          <p:spPr>
            <a:xfrm>
              <a:off x="5843520" y="2641680"/>
              <a:ext cx="1174680" cy="557280"/>
            </a:xfrm>
            <a:prstGeom prst="ellipse">
              <a:avLst/>
            </a:prstGeom>
            <a:solidFill>
              <a:srgbClr val="00b283">
                <a:alpha val="50000"/>
              </a:srgbClr>
            </a:solidFill>
            <a:ln w="12600">
              <a:solidFill>
                <a:srgbClr val="5f5f5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101" name=""/>
            <p:cNvSpPr/>
            <p:nvPr/>
          </p:nvSpPr>
          <p:spPr>
            <a:xfrm>
              <a:off x="6008040" y="2728800"/>
              <a:ext cx="808200" cy="4280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San Juan</a:t>
              </a:r>
              <a:endParaRPr b="0" lang="en-US" sz="1100" strike="noStrike" u="none">
                <a:solidFill>
                  <a:srgbClr val="ffffcc"/>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Basin</a:t>
              </a:r>
              <a:endParaRPr b="0" lang="en-US" sz="1100" strike="noStrike" u="none">
                <a:solidFill>
                  <a:srgbClr val="ffffcc"/>
                </a:solidFill>
                <a:effectLst/>
                <a:uFillTx/>
                <a:latin typeface="Times New Roman"/>
              </a:endParaRPr>
            </a:p>
          </p:txBody>
        </p:sp>
        <p:sp>
          <p:nvSpPr>
            <p:cNvPr id="102" name=""/>
            <p:cNvSpPr/>
            <p:nvPr/>
          </p:nvSpPr>
          <p:spPr>
            <a:xfrm>
              <a:off x="6940440" y="3086280"/>
              <a:ext cx="1024200" cy="556920"/>
            </a:xfrm>
            <a:prstGeom prst="ellipse">
              <a:avLst/>
            </a:prstGeom>
            <a:solidFill>
              <a:srgbClr val="00b283">
                <a:alpha val="50000"/>
              </a:srgbClr>
            </a:solidFill>
            <a:ln w="12600">
              <a:solidFill>
                <a:srgbClr val="5f5f5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103" name=""/>
            <p:cNvSpPr/>
            <p:nvPr/>
          </p:nvSpPr>
          <p:spPr>
            <a:xfrm>
              <a:off x="7047720" y="3173400"/>
              <a:ext cx="831600" cy="4280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Anadarko</a:t>
              </a:r>
              <a:endParaRPr b="0" lang="en-US" sz="1100" strike="noStrike" u="none">
                <a:solidFill>
                  <a:srgbClr val="ffffcc"/>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Basin</a:t>
              </a:r>
              <a:endParaRPr b="0" lang="en-US" sz="1100" strike="noStrike" u="none">
                <a:solidFill>
                  <a:srgbClr val="ffffcc"/>
                </a:solidFill>
                <a:effectLst/>
                <a:uFillTx/>
                <a:latin typeface="Times New Roman"/>
              </a:endParaRPr>
            </a:p>
          </p:txBody>
        </p:sp>
        <p:sp>
          <p:nvSpPr>
            <p:cNvPr id="104" name=""/>
            <p:cNvSpPr/>
            <p:nvPr/>
          </p:nvSpPr>
          <p:spPr>
            <a:xfrm>
              <a:off x="6496200" y="4078440"/>
              <a:ext cx="1176120" cy="792000"/>
            </a:xfrm>
            <a:prstGeom prst="ellipse">
              <a:avLst/>
            </a:prstGeom>
            <a:solidFill>
              <a:srgbClr val="00b283">
                <a:alpha val="50000"/>
              </a:srgbClr>
            </a:solidFill>
            <a:ln w="12600">
              <a:solidFill>
                <a:srgbClr val="5f5f5f"/>
              </a:solidFill>
              <a:miter/>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105" name=""/>
            <p:cNvSpPr/>
            <p:nvPr/>
          </p:nvSpPr>
          <p:spPr>
            <a:xfrm>
              <a:off x="6854760" y="4295880"/>
              <a:ext cx="738360" cy="428040"/>
            </a:xfrm>
            <a:prstGeom prst="rect">
              <a:avLst/>
            </a:prstGeom>
            <a:noFill/>
            <a:ln w="0">
              <a:noFill/>
            </a:ln>
          </p:spPr>
          <p:style>
            <a:lnRef idx="0"/>
            <a:fillRef idx="0"/>
            <a:effectRef idx="0"/>
            <a:fontRef idx="minor"/>
          </p:style>
          <p:txBody>
            <a:bodyPr wrap="none" lIns="92160" rIns="92160" tIns="46080" bIns="4608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Permian</a:t>
              </a:r>
              <a:endParaRPr b="0" lang="en-US" sz="1100" strike="noStrike" u="none">
                <a:solidFill>
                  <a:srgbClr val="ffffcc"/>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ffffff"/>
                  </a:solidFill>
                  <a:effectLst/>
                  <a:uFillTx/>
                  <a:latin typeface="Arial"/>
                </a:rPr>
                <a:t>Basin</a:t>
              </a:r>
              <a:endParaRPr b="0" lang="en-US" sz="1100" strike="noStrike" u="none">
                <a:solidFill>
                  <a:srgbClr val="ffffcc"/>
                </a:solidFill>
                <a:effectLst/>
                <a:uFillTx/>
                <a:latin typeface="Times New Roman"/>
              </a:endParaRPr>
            </a:p>
          </p:txBody>
        </p:sp>
        <p:sp>
          <p:nvSpPr>
            <p:cNvPr id="106" name=""/>
            <p:cNvSpPr/>
            <p:nvPr/>
          </p:nvSpPr>
          <p:spPr>
            <a:xfrm>
              <a:off x="5397480" y="2443320"/>
              <a:ext cx="411840" cy="21420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5f5f5f"/>
                  </a:solidFill>
                  <a:effectLst/>
                  <a:uFillTx/>
                  <a:latin typeface="Frutiger 45 Light"/>
                </a:rPr>
                <a:t>Utah</a:t>
              </a:r>
              <a:endParaRPr b="0" lang="en-US" sz="800" strike="noStrike" u="none">
                <a:solidFill>
                  <a:srgbClr val="ffffcc"/>
                </a:solidFill>
                <a:effectLst/>
                <a:uFillTx/>
                <a:latin typeface="Times New Roman"/>
              </a:endParaRPr>
            </a:p>
          </p:txBody>
        </p:sp>
        <p:sp>
          <p:nvSpPr>
            <p:cNvPr id="107" name=""/>
            <p:cNvSpPr/>
            <p:nvPr/>
          </p:nvSpPr>
          <p:spPr>
            <a:xfrm>
              <a:off x="5970600" y="3360600"/>
              <a:ext cx="133200" cy="123840"/>
            </a:xfrm>
            <a:prstGeom prst="rect">
              <a:avLst/>
            </a:prstGeom>
            <a:solidFill>
              <a:srgbClr val="000000"/>
            </a:solidFill>
            <a:ln w="12600">
              <a:solidFill>
                <a:srgbClr val="ffffcc"/>
              </a:solidFill>
              <a:miter/>
            </a:ln>
          </p:spPr>
          <p:style>
            <a:lnRef idx="0"/>
            <a:fillRef idx="0"/>
            <a:effectRef idx="0"/>
            <a:fontRef idx="minor"/>
          </p:style>
          <p:txBody>
            <a:bodyPr wrap="none" lIns="90000" rIns="90000" tIns="46800" bIns="46800" anchor="ctr">
              <a:noAutofit/>
            </a:bodyPr>
            <a:p>
              <a:endParaRPr b="0" lang="en-US" sz="2400" strike="noStrike" u="none">
                <a:solidFill>
                  <a:srgbClr val="ffffcc"/>
                </a:solidFill>
                <a:effectLst/>
                <a:uFillTx/>
                <a:latin typeface="Times New Roman"/>
              </a:endParaRPr>
            </a:p>
          </p:txBody>
        </p:sp>
        <p:sp>
          <p:nvSpPr>
            <p:cNvPr id="108" name=""/>
            <p:cNvSpPr/>
            <p:nvPr/>
          </p:nvSpPr>
          <p:spPr>
            <a:xfrm>
              <a:off x="5724360" y="3441600"/>
              <a:ext cx="578520" cy="245160"/>
            </a:xfrm>
            <a:prstGeom prst="rect">
              <a:avLst/>
            </a:prstGeom>
            <a:noFill/>
            <a:ln w="0">
              <a:noFill/>
            </a:ln>
          </p:spPr>
          <p:style>
            <a:lnRef idx="0"/>
            <a:fillRef idx="0"/>
            <a:effectRef idx="0"/>
            <a:fontRef idx="minor"/>
          </p:style>
          <p:txBody>
            <a:bodyPr wrap="none"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cc0066"/>
                  </a:solidFill>
                  <a:effectLst/>
                  <a:uFillTx/>
                  <a:latin typeface="Frutiger 45 Light"/>
                </a:rPr>
                <a:t>Gallup</a:t>
              </a:r>
              <a:endParaRPr b="0" lang="en-US" sz="1000" strike="noStrike" u="none">
                <a:solidFill>
                  <a:srgbClr val="ffffcc"/>
                </a:solidFill>
                <a:effectLst/>
                <a:uFillTx/>
                <a:latin typeface="Times New Roman"/>
              </a:endParaRPr>
            </a:p>
          </p:txBody>
        </p:sp>
        <p:sp>
          <p:nvSpPr>
            <p:cNvPr id="109" name=""/>
            <p:cNvSpPr/>
            <p:nvPr/>
          </p:nvSpPr>
          <p:spPr>
            <a:xfrm>
              <a:off x="4876920" y="2814480"/>
              <a:ext cx="183960" cy="457200"/>
            </a:xfrm>
            <a:prstGeom prst="rect">
              <a:avLst/>
            </a:prstGeom>
            <a:noFill/>
            <a:ln w="0">
              <a:noFill/>
            </a:ln>
          </p:spPr>
          <p:style>
            <a:lnRef idx="0"/>
            <a:fillRef idx="0"/>
            <a:effectRef idx="0"/>
            <a:fontRef idx="minor"/>
          </p:style>
          <p:txBody>
            <a:bodyPr lIns="91800" rIns="91800" anchor="t">
              <a:spAutoFit/>
            </a:bodyPr>
            <a:p>
              <a:endParaRPr b="0" lang="en-US" sz="2400" strike="noStrike" u="none">
                <a:solidFill>
                  <a:srgbClr val="ffffcc"/>
                </a:solidFill>
                <a:effectLst/>
                <a:uFillTx/>
                <a:latin typeface="Times New Roman"/>
              </a:endParaRPr>
            </a:p>
          </p:txBody>
        </p:sp>
        <p:pic>
          <p:nvPicPr>
            <p:cNvPr id="110" name="" descr=""/>
            <p:cNvPicPr/>
            <p:nvPr/>
          </p:nvPicPr>
          <p:blipFill>
            <a:blip r:embed="rId2"/>
            <a:stretch/>
          </p:blipFill>
          <p:spPr>
            <a:xfrm>
              <a:off x="5067360" y="3386160"/>
              <a:ext cx="380880" cy="380880"/>
            </a:xfrm>
            <a:prstGeom prst="rect">
              <a:avLst/>
            </a:prstGeom>
            <a:noFill/>
            <a:ln w="0">
              <a:noFill/>
            </a:ln>
          </p:spPr>
        </p:pic>
        <p:sp>
          <p:nvSpPr>
            <p:cNvPr id="111" name=""/>
            <p:cNvSpPr/>
            <p:nvPr/>
          </p:nvSpPr>
          <p:spPr>
            <a:xfrm>
              <a:off x="5019840" y="3043080"/>
              <a:ext cx="166680" cy="157320"/>
            </a:xfrm>
            <a:custGeom>
              <a:avLst/>
              <a:gdLst/>
              <a:ahLst/>
              <a:rect l="l" t="t" r="r" b="b"/>
              <a:pathLst>
                <a:path w="105" h="99">
                  <a:moveTo>
                    <a:pt x="104" y="49"/>
                  </a:moveTo>
                  <a:lnTo>
                    <a:pt x="61" y="40"/>
                  </a:lnTo>
                  <a:lnTo>
                    <a:pt x="52" y="0"/>
                  </a:lnTo>
                  <a:lnTo>
                    <a:pt x="43" y="40"/>
                  </a:lnTo>
                  <a:lnTo>
                    <a:pt x="0" y="49"/>
                  </a:lnTo>
                  <a:lnTo>
                    <a:pt x="43" y="58"/>
                  </a:lnTo>
                  <a:lnTo>
                    <a:pt x="52" y="98"/>
                  </a:lnTo>
                  <a:lnTo>
                    <a:pt x="61" y="58"/>
                  </a:lnTo>
                  <a:lnTo>
                    <a:pt x="104" y="49"/>
                  </a:lnTo>
                </a:path>
              </a:pathLst>
            </a:custGeom>
            <a:solidFill>
              <a:srgbClr val="ff5050"/>
            </a:solidFill>
            <a:ln cap="rnd" w="12600">
              <a:solidFill>
                <a:srgbClr val="ffffcc"/>
              </a:solidFill>
              <a:round/>
            </a:ln>
          </p:spPr>
          <p:style>
            <a:lnRef idx="0"/>
            <a:fillRef idx="0"/>
            <a:effectRef idx="0"/>
            <a:fontRef idx="minor"/>
          </p:style>
          <p:txBody>
            <a:bodyPr lIns="90000" rIns="90000" tIns="46800" bIns="46800" anchor="t">
              <a:noAutofit/>
            </a:bodyPr>
            <a:p>
              <a:endParaRPr b="0" lang="en-US" sz="2400" strike="noStrike" u="none">
                <a:solidFill>
                  <a:srgbClr val="ffffcc"/>
                </a:solidFill>
                <a:effectLst/>
                <a:uFillTx/>
                <a:latin typeface="Times New Roman"/>
              </a:endParaRPr>
            </a:p>
          </p:txBody>
        </p:sp>
        <p:sp>
          <p:nvSpPr>
            <p:cNvPr id="112" name=""/>
            <p:cNvSpPr/>
            <p:nvPr/>
          </p:nvSpPr>
          <p:spPr>
            <a:xfrm>
              <a:off x="5105520" y="3271680"/>
              <a:ext cx="74520" cy="74880"/>
            </a:xfrm>
            <a:custGeom>
              <a:avLst/>
              <a:gdLst/>
              <a:ahLst/>
              <a:rect l="l" t="t" r="r" b="b"/>
              <a:pathLst>
                <a:path w="47" h="47">
                  <a:moveTo>
                    <a:pt x="46" y="46"/>
                  </a:moveTo>
                  <a:lnTo>
                    <a:pt x="0" y="46"/>
                  </a:lnTo>
                  <a:lnTo>
                    <a:pt x="46" y="0"/>
                  </a:lnTo>
                  <a:lnTo>
                    <a:pt x="0" y="0"/>
                  </a:lnTo>
                  <a:lnTo>
                    <a:pt x="46" y="46"/>
                  </a:lnTo>
                </a:path>
              </a:pathLst>
            </a:custGeom>
            <a:solidFill>
              <a:srgbClr val="3333ff"/>
            </a:solidFill>
            <a:ln cap="rnd" w="12600">
              <a:solidFill>
                <a:srgbClr val="ffffcc"/>
              </a:solidFill>
              <a:round/>
            </a:ln>
          </p:spPr>
          <p:style>
            <a:lnRef idx="0"/>
            <a:fillRef idx="0"/>
            <a:effectRef idx="0"/>
            <a:fontRef idx="minor"/>
          </p:style>
          <p:txBody>
            <a:bodyPr lIns="90000" rIns="90000" tIns="28080" bIns="28080" anchor="t">
              <a:noAutofit/>
            </a:bodyPr>
            <a:p>
              <a:endParaRPr b="0" lang="en-US" sz="2400" strike="noStrike" u="none">
                <a:solidFill>
                  <a:srgbClr val="ffffcc"/>
                </a:solidFill>
                <a:effectLst/>
                <a:uFillTx/>
                <a:latin typeface="Times New Roman"/>
              </a:endParaRPr>
            </a:p>
          </p:txBody>
        </p:sp>
        <p:sp>
          <p:nvSpPr>
            <p:cNvPr id="113" name=""/>
            <p:cNvSpPr/>
            <p:nvPr/>
          </p:nvSpPr>
          <p:spPr>
            <a:xfrm>
              <a:off x="4627440" y="2443320"/>
              <a:ext cx="492480" cy="2156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Nevada</a:t>
              </a:r>
              <a:endParaRPr b="0" lang="en-US" sz="800" strike="noStrike" u="none">
                <a:solidFill>
                  <a:srgbClr val="ffffcc"/>
                </a:solidFill>
                <a:effectLst/>
                <a:uFillTx/>
                <a:latin typeface="Times New Roman"/>
              </a:endParaRPr>
            </a:p>
          </p:txBody>
        </p:sp>
      </p:grpSp>
      <p:sp>
        <p:nvSpPr>
          <p:cNvPr id="114" name=""/>
          <p:cNvSpPr/>
          <p:nvPr/>
        </p:nvSpPr>
        <p:spPr>
          <a:xfrm>
            <a:off x="8345520" y="6335640"/>
            <a:ext cx="270000" cy="30744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ffffcc"/>
                </a:solidFill>
                <a:effectLst/>
                <a:uFillTx/>
                <a:latin typeface="Times New Roman"/>
              </a:rPr>
              <a:t>5</a:t>
            </a:r>
            <a:endParaRPr b="0" lang="en-US" sz="1400" strike="noStrike" u="none">
              <a:solidFill>
                <a:srgbClr val="ffffcc"/>
              </a:solidFill>
              <a:effectLst/>
              <a:uFillTx/>
              <a:latin typeface="Times New Roman"/>
            </a:endParaRPr>
          </a:p>
        </p:txBody>
      </p:sp>
      <p:sp>
        <p:nvSpPr>
          <p:cNvPr id="3" name="PlaceHolder 2"/>
          <p:cNvSpPr>
            <a:spLocks noGrp="1"/>
          </p:cNvSpPr>
          <p:nvPr>
            <p:ph type="sldNum" idx="3"/>
          </p:nvPr>
        </p:nvSpPr>
        <p:spPr/>
        <p:txBody>
          <a:bodyPr/>
          <a:p>
            <a:fld id="{74048243-6D01-43C5-B01F-BEA06295D617}" type="slidenum">
              <a:t>5</a:t>
            </a:fld>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15" name="PlaceHolder 1"/>
          <p:cNvSpPr>
            <a:spLocks noGrp="1"/>
          </p:cNvSpPr>
          <p:nvPr>
            <p:ph type="title"/>
          </p:nvPr>
        </p:nvSpPr>
        <p:spPr>
          <a:xfrm>
            <a:off x="685800" y="990360"/>
            <a:ext cx="7772400" cy="1143000"/>
          </a:xfrm>
          <a:prstGeom prst="rect">
            <a:avLst/>
          </a:prstGeom>
          <a:noFill/>
          <a:ln w="0">
            <a:noFill/>
          </a:ln>
        </p:spPr>
        <p:txBody>
          <a:bodyPr lIns="92160" rIns="92160" tIns="46080" bIns="460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Transwestern Pipeline Company</a:t>
            </a:r>
            <a:endParaRPr b="0" i="1" lang="en-US" sz="4400" strike="noStrike" u="none">
              <a:solidFill>
                <a:srgbClr val="ffcc66"/>
              </a:solidFill>
              <a:effectLst/>
              <a:uFillTx/>
              <a:latin typeface="Times New Roman"/>
            </a:endParaRPr>
          </a:p>
        </p:txBody>
      </p:sp>
      <p:sp>
        <p:nvSpPr>
          <p:cNvPr id="116" name="PlaceHolder 2"/>
          <p:cNvSpPr>
            <a:spLocks noGrp="1"/>
          </p:cNvSpPr>
          <p:nvPr>
            <p:ph type="subTitle"/>
          </p:nvPr>
        </p:nvSpPr>
        <p:spPr>
          <a:xfrm>
            <a:off x="1371600" y="3733920"/>
            <a:ext cx="6400800" cy="1752480"/>
          </a:xfrm>
          <a:prstGeom prst="rect">
            <a:avLst/>
          </a:prstGeom>
          <a:noFill/>
          <a:ln w="0">
            <a:noFill/>
          </a:ln>
        </p:spPr>
        <p:txBody>
          <a:bodyPr lIns="92160" rIns="92160" tIns="46080" bIns="46080" anchor="t">
            <a:noAutofit/>
          </a:bodyPr>
          <a:p>
            <a:pPr indent="0" algn="ctr">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ffcc"/>
                </a:solidFill>
                <a:effectLst/>
                <a:uFillTx/>
                <a:latin typeface="Times New Roman"/>
              </a:rPr>
              <a:t>California GIR &amp; Western Power</a:t>
            </a:r>
            <a:endParaRPr b="0" lang="en-US" sz="3600" strike="noStrike" u="none">
              <a:solidFill>
                <a:srgbClr val="ffffcc"/>
              </a:solidFill>
              <a:effectLst/>
              <a:uFillTx/>
              <a:latin typeface="Times New Roman"/>
            </a:endParaRPr>
          </a:p>
        </p:txBody>
      </p:sp>
      <p:sp>
        <p:nvSpPr>
          <p:cNvPr id="4" name="PlaceHolder 3"/>
          <p:cNvSpPr>
            <a:spLocks noGrp="1"/>
          </p:cNvSpPr>
          <p:nvPr>
            <p:ph type="sldNum" idx="3"/>
          </p:nvPr>
        </p:nvSpPr>
        <p:spPr/>
        <p:txBody>
          <a:bodyPr/>
          <a:p>
            <a:fld id="{5EBB772C-A357-471C-9DFB-3A6369340D30}"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17" name="PlaceHolder 1"/>
          <p:cNvSpPr>
            <a:spLocks noGrp="1"/>
          </p:cNvSpPr>
          <p:nvPr>
            <p:ph type="title"/>
          </p:nvPr>
        </p:nvSpPr>
        <p:spPr>
          <a:xfrm>
            <a:off x="-685800" y="-360"/>
            <a:ext cx="9144000" cy="1066680"/>
          </a:xfrm>
          <a:prstGeom prst="rect">
            <a:avLst/>
          </a:prstGeom>
          <a:noFill/>
          <a:ln w="0">
            <a:noFill/>
          </a:ln>
        </p:spPr>
        <p:txBody>
          <a:bodyPr lIns="92160" rIns="92160" tIns="46080" bIns="46080" anchor="b">
            <a:noAutofit/>
          </a:bodyPr>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000" strike="noStrike" u="none">
                <a:solidFill>
                  <a:srgbClr val="ffcc66"/>
                </a:solidFill>
                <a:effectLst/>
                <a:uFillTx/>
                <a:latin typeface="Times New Roman"/>
              </a:rPr>
              <a:t>California Gas Industry Restructuring</a:t>
            </a:r>
            <a:endParaRPr b="0" i="1" lang="en-US" sz="4000" strike="noStrike" u="none">
              <a:solidFill>
                <a:srgbClr val="ffcc66"/>
              </a:solidFill>
              <a:effectLst/>
              <a:uFillTx/>
              <a:latin typeface="Times New Roman"/>
            </a:endParaRPr>
          </a:p>
        </p:txBody>
      </p:sp>
      <p:sp>
        <p:nvSpPr>
          <p:cNvPr id="118" name="PlaceHolder 2"/>
          <p:cNvSpPr>
            <a:spLocks noGrp="1"/>
          </p:cNvSpPr>
          <p:nvPr>
            <p:ph/>
          </p:nvPr>
        </p:nvSpPr>
        <p:spPr>
          <a:xfrm>
            <a:off x="685800" y="2286000"/>
            <a:ext cx="7772400" cy="4114800"/>
          </a:xfrm>
          <a:prstGeom prst="rect">
            <a:avLst/>
          </a:prstGeom>
          <a:noFill/>
          <a:ln w="0">
            <a:noFill/>
          </a:ln>
        </p:spPr>
        <p:txBody>
          <a:bodyPr lIns="92160" rIns="92160" tIns="46080" bIns="46080" anchor="t">
            <a:normAutofit/>
          </a:bodyPr>
          <a:p>
            <a:pPr marL="343080" indent="-343080">
              <a:spcBef>
                <a:spcPts val="700"/>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cc"/>
                </a:solidFill>
                <a:effectLst/>
                <a:uFillTx/>
                <a:latin typeface="Times New Roman"/>
              </a:rPr>
              <a:t>CPUC Investigation (I.99-07-003) into “Promising Revisions” of the California Gas Industry</a:t>
            </a:r>
            <a:endParaRPr b="0" lang="en-US" sz="2800" strike="noStrike" u="none">
              <a:solidFill>
                <a:srgbClr val="ffffcc"/>
              </a:solidFill>
              <a:effectLst/>
              <a:uFillTx/>
              <a:latin typeface="Times New Roman"/>
            </a:endParaRPr>
          </a:p>
          <a:p>
            <a:pPr marL="343080" indent="-343080">
              <a:spcBef>
                <a:spcPts val="700"/>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cc"/>
                </a:solidFill>
                <a:effectLst/>
                <a:uFillTx/>
                <a:latin typeface="Times New Roman"/>
              </a:rPr>
              <a:t>Case is currently being litigated at the CPUC</a:t>
            </a:r>
            <a:endParaRPr b="0" lang="en-US" sz="2800" strike="noStrike" u="none">
              <a:solidFill>
                <a:srgbClr val="ffffcc"/>
              </a:solidFill>
              <a:effectLst/>
              <a:uFillTx/>
              <a:latin typeface="Times New Roman"/>
            </a:endParaRPr>
          </a:p>
          <a:p>
            <a:pPr marL="343080" indent="-343080">
              <a:spcBef>
                <a:spcPts val="700"/>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cc"/>
                </a:solidFill>
                <a:effectLst/>
                <a:uFillTx/>
                <a:latin typeface="Times New Roman"/>
              </a:rPr>
              <a:t>Two competing restructuring proposals-</a:t>
            </a:r>
            <a:endParaRPr b="0" lang="en-US" sz="2800" strike="noStrike" u="none">
              <a:solidFill>
                <a:srgbClr val="ffffcc"/>
              </a:solidFill>
              <a:effectLst/>
              <a:uFillTx/>
              <a:latin typeface="Times New Roman"/>
            </a:endParaRPr>
          </a:p>
          <a:p>
            <a:pPr lvl="1" marL="743040" indent="-285840">
              <a:spcBef>
                <a:spcPts val="601"/>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Comprehensive Settlement (TW supported)</a:t>
            </a:r>
            <a:endParaRPr b="0" lang="en-US" sz="2400" strike="noStrike" u="none">
              <a:solidFill>
                <a:srgbClr val="ffffcc"/>
              </a:solidFill>
              <a:effectLst/>
              <a:uFillTx/>
              <a:latin typeface="Times New Roman"/>
            </a:endParaRPr>
          </a:p>
          <a:p>
            <a:pPr lvl="1" marL="743040" indent="-285840">
              <a:spcBef>
                <a:spcPts val="601"/>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Interim/Post Interim Settlement</a:t>
            </a:r>
            <a:endParaRPr b="0" lang="en-US" sz="2400" strike="noStrike" u="none">
              <a:solidFill>
                <a:srgbClr val="ffffcc"/>
              </a:solidFill>
              <a:effectLst/>
              <a:uFillTx/>
              <a:latin typeface="Times New Roman"/>
            </a:endParaRPr>
          </a:p>
          <a:p>
            <a:pPr marL="343080" indent="-343080">
              <a:spcBef>
                <a:spcPts val="700"/>
              </a:spcBef>
              <a:buClr>
                <a:srgbClr val="ffcc66"/>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ffffcc"/>
                </a:solidFill>
                <a:effectLst/>
                <a:uFillTx/>
                <a:latin typeface="Times New Roman"/>
              </a:rPr>
              <a:t>Decision from ALJ due 10/31/00</a:t>
            </a:r>
            <a:endParaRPr b="0" lang="en-US" sz="2800" strike="noStrike" u="none">
              <a:solidFill>
                <a:srgbClr val="ffffcc"/>
              </a:solidFill>
              <a:effectLst/>
              <a:uFillTx/>
              <a:latin typeface="Times New Roman"/>
            </a:endParaRPr>
          </a:p>
          <a:p>
            <a:pPr marL="34308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ffffcc"/>
              </a:solidFill>
              <a:effectLst/>
              <a:uFillTx/>
              <a:latin typeface="Times New Roman"/>
            </a:endParaRPr>
          </a:p>
        </p:txBody>
      </p:sp>
      <p:sp>
        <p:nvSpPr>
          <p:cNvPr id="4" name="PlaceHolder 3"/>
          <p:cNvSpPr>
            <a:spLocks noGrp="1"/>
          </p:cNvSpPr>
          <p:nvPr>
            <p:ph type="sldNum" idx="3"/>
          </p:nvPr>
        </p:nvSpPr>
        <p:spPr/>
        <p:txBody>
          <a:bodyPr/>
          <a:p>
            <a:fld id="{547D5DE9-D068-4460-A230-B531E43B05AE}"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000000"/>
        </a:solidFill>
      </p:bgPr>
    </p:bg>
    <p:spTree>
      <p:nvGrpSpPr>
        <p:cNvPr id="1" name=""/>
        <p:cNvGrpSpPr/>
        <p:nvPr/>
      </p:nvGrpSpPr>
      <p:grpSpPr>
        <a:xfrm>
          <a:off x="0" y="0"/>
          <a:ext cx="0" cy="0"/>
          <a:chOff x="0" y="0"/>
          <a:chExt cx="0" cy="0"/>
        </a:xfrm>
      </p:grpSpPr>
      <p:graphicFrame>
        <p:nvGraphicFramePr>
          <p:cNvPr id="119" name=""/>
          <p:cNvGraphicFramePr/>
          <p:nvPr/>
        </p:nvGraphicFramePr>
        <p:xfrm>
          <a:off x="380880" y="1219320"/>
          <a:ext cx="8458200" cy="5105160"/>
        </p:xfrm>
        <a:graphic>
          <a:graphicData uri="http://schemas.openxmlformats.org/presentationml/2006/ole">
            <p:oleObj progId="PowerPoint.Show.12" r:id="rId1" spid="">
              <p:embed/>
              <p:pic>
                <p:nvPicPr>
                  <p:cNvPr id="120" name="" descr=""/>
                  <p:cNvPicPr/>
                  <p:nvPr/>
                </p:nvPicPr>
                <p:blipFill>
                  <a:blip r:embed="rId2"/>
                  <a:stretch/>
                </p:blipFill>
                <p:spPr>
                  <a:xfrm>
                    <a:off x="380880" y="1219320"/>
                    <a:ext cx="8458200" cy="5105160"/>
                  </a:xfrm>
                  <a:prstGeom prst="rect">
                    <a:avLst/>
                  </a:prstGeom>
                  <a:noFill/>
                  <a:ln w="0">
                    <a:noFill/>
                  </a:ln>
                </p:spPr>
              </p:pic>
            </p:oleObj>
          </a:graphicData>
        </a:graphic>
      </p:graphicFrame>
      <p:sp>
        <p:nvSpPr>
          <p:cNvPr id="121" name="PlaceHolder 1"/>
          <p:cNvSpPr>
            <a:spLocks noGrp="1"/>
          </p:cNvSpPr>
          <p:nvPr>
            <p:ph type="title"/>
          </p:nvPr>
        </p:nvSpPr>
        <p:spPr>
          <a:xfrm>
            <a:off x="380520" y="152280"/>
            <a:ext cx="8458200" cy="914400"/>
          </a:xfrm>
          <a:prstGeom prst="rect">
            <a:avLst/>
          </a:prstGeom>
          <a:noFill/>
          <a:ln w="0">
            <a:noFill/>
          </a:ln>
        </p:spPr>
        <p:txBody>
          <a:bodyPr lIns="92160" rIns="92160" tIns="46080" bIns="4608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ffcc66"/>
                </a:solidFill>
                <a:effectLst/>
                <a:uFillTx/>
                <a:latin typeface="Times New Roman"/>
              </a:rPr>
              <a:t>Proposed Western Region </a:t>
            </a:r>
            <a:r>
              <a:rPr b="0" i="1" lang="en-US" sz="4000" strike="noStrike" u="none">
                <a:solidFill>
                  <a:srgbClr val="ffcc66"/>
                </a:solidFill>
                <a:effectLst/>
                <a:uFillTx/>
                <a:latin typeface="Times New Roman"/>
              </a:rPr>
              <a:t>Power Projects</a:t>
            </a:r>
            <a:endParaRPr b="0" i="1" lang="en-US" sz="4000" strike="noStrike" u="none">
              <a:solidFill>
                <a:srgbClr val="ffcc66"/>
              </a:solidFill>
              <a:effectLst/>
              <a:uFillTx/>
              <a:latin typeface="Times New Roman"/>
            </a:endParaRPr>
          </a:p>
        </p:txBody>
      </p:sp>
      <p:sp>
        <p:nvSpPr>
          <p:cNvPr id="122" name=""/>
          <p:cNvSpPr/>
          <p:nvPr/>
        </p:nvSpPr>
        <p:spPr>
          <a:xfrm>
            <a:off x="8367840" y="6310440"/>
            <a:ext cx="282240" cy="3376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ffffcc"/>
                </a:solidFill>
                <a:effectLst/>
                <a:uFillTx/>
                <a:latin typeface="Times New Roman"/>
              </a:rPr>
              <a:t>8</a:t>
            </a:r>
            <a:endParaRPr b="0" lang="en-US" sz="1600" strike="noStrike" u="none">
              <a:solidFill>
                <a:srgbClr val="ffffcc"/>
              </a:solidFill>
              <a:effectLst/>
              <a:uFillTx/>
              <a:latin typeface="Times New Roman"/>
            </a:endParaRPr>
          </a:p>
        </p:txBody>
      </p:sp>
      <p:sp>
        <p:nvSpPr>
          <p:cNvPr id="3" name="PlaceHolder 2"/>
          <p:cNvSpPr>
            <a:spLocks noGrp="1"/>
          </p:cNvSpPr>
          <p:nvPr>
            <p:ph type="sldNum" idx="3"/>
          </p:nvPr>
        </p:nvSpPr>
        <p:spPr/>
        <p:txBody>
          <a:bodyPr/>
          <a:p>
            <a:fld id="{8F0187BC-D78C-4747-9911-5F003F83ADB3}"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23" name="PlaceHolder 1"/>
          <p:cNvSpPr>
            <a:spLocks noGrp="1"/>
          </p:cNvSpPr>
          <p:nvPr>
            <p:ph type="title"/>
          </p:nvPr>
        </p:nvSpPr>
        <p:spPr>
          <a:xfrm>
            <a:off x="685800" y="990360"/>
            <a:ext cx="7772400" cy="1143000"/>
          </a:xfrm>
          <a:prstGeom prst="rect">
            <a:avLst/>
          </a:prstGeom>
          <a:noFill/>
          <a:ln w="0">
            <a:noFill/>
          </a:ln>
        </p:spPr>
        <p:txBody>
          <a:bodyPr lIns="92160" rIns="92160" tIns="46080" bIns="46080" anchor="b">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4400" strike="noStrike" u="none">
                <a:solidFill>
                  <a:srgbClr val="ffcc66"/>
                </a:solidFill>
                <a:effectLst/>
                <a:uFillTx/>
                <a:latin typeface="Times New Roman"/>
              </a:rPr>
              <a:t>Transwestern Pipeline Company</a:t>
            </a:r>
            <a:endParaRPr b="0" i="1" lang="en-US" sz="4400" strike="noStrike" u="none">
              <a:solidFill>
                <a:srgbClr val="ffcc66"/>
              </a:solidFill>
              <a:effectLst/>
              <a:uFillTx/>
              <a:latin typeface="Times New Roman"/>
            </a:endParaRPr>
          </a:p>
        </p:txBody>
      </p:sp>
      <p:sp>
        <p:nvSpPr>
          <p:cNvPr id="124" name="PlaceHolder 2"/>
          <p:cNvSpPr>
            <a:spLocks noGrp="1"/>
          </p:cNvSpPr>
          <p:nvPr>
            <p:ph type="subTitle"/>
          </p:nvPr>
        </p:nvSpPr>
        <p:spPr>
          <a:xfrm>
            <a:off x="1371600" y="3429000"/>
            <a:ext cx="6400800" cy="2209680"/>
          </a:xfrm>
          <a:prstGeom prst="rect">
            <a:avLst/>
          </a:prstGeom>
          <a:noFill/>
          <a:ln w="0">
            <a:noFill/>
          </a:ln>
        </p:spPr>
        <p:txBody>
          <a:bodyPr lIns="92160" rIns="92160" tIns="46080" bIns="46080" anchor="t">
            <a:noAutofit/>
          </a:bodyPr>
          <a:p>
            <a:pPr indent="0" algn="ctr">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ffffcc"/>
                </a:solidFill>
                <a:effectLst/>
                <a:uFillTx/>
                <a:latin typeface="Times New Roman"/>
              </a:rPr>
              <a:t>Review of Recent Services</a:t>
            </a:r>
            <a:endParaRPr b="0" lang="en-US" sz="3600" strike="noStrike" u="none">
              <a:solidFill>
                <a:srgbClr val="ffffcc"/>
              </a:solidFill>
              <a:effectLst/>
              <a:uFillTx/>
              <a:latin typeface="Times New Roman"/>
            </a:endParaRPr>
          </a:p>
          <a:p>
            <a:pPr lvl="2" marL="914400" indent="0">
              <a:lnSpc>
                <a:spcPct val="100000"/>
              </a:lnSpc>
              <a:spcBef>
                <a:spcPts val="601"/>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  </a:t>
            </a:r>
            <a:endParaRPr b="0" lang="en-US" sz="2400" strike="noStrike" u="none">
              <a:solidFill>
                <a:srgbClr val="ffffcc"/>
              </a:solidFill>
              <a:effectLst/>
              <a:uFillTx/>
              <a:latin typeface="Times New Roman"/>
            </a:endParaRPr>
          </a:p>
          <a:p>
            <a:pPr lvl="2" marL="914400">
              <a:lnSpc>
                <a:spcPct val="100000"/>
              </a:lnSpc>
              <a:spcBef>
                <a:spcPts val="601"/>
              </a:spcBef>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  Park-N-Ride </a:t>
            </a:r>
            <a:endParaRPr b="0" lang="en-US" sz="2400" strike="noStrike" u="none">
              <a:solidFill>
                <a:srgbClr val="ffffcc"/>
              </a:solidFill>
              <a:effectLst/>
              <a:uFillTx/>
              <a:latin typeface="Times New Roman"/>
            </a:endParaRPr>
          </a:p>
          <a:p>
            <a:pPr lvl="2" marL="914400">
              <a:lnSpc>
                <a:spcPct val="100000"/>
              </a:lnSpc>
              <a:spcBef>
                <a:spcPts val="601"/>
              </a:spcBef>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  Limited Firm</a:t>
            </a:r>
            <a:endParaRPr b="0" lang="en-US" sz="2400" strike="noStrike" u="none">
              <a:solidFill>
                <a:srgbClr val="ffffcc"/>
              </a:solidFill>
              <a:effectLst/>
              <a:uFillTx/>
              <a:latin typeface="Times New Roman"/>
            </a:endParaRPr>
          </a:p>
          <a:p>
            <a:pPr lvl="2" marL="914400">
              <a:lnSpc>
                <a:spcPct val="100000"/>
              </a:lnSpc>
              <a:spcBef>
                <a:spcPts val="601"/>
              </a:spcBef>
              <a:buClr>
                <a:srgbClr val="ffcc66"/>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ffcc"/>
                </a:solidFill>
                <a:effectLst/>
                <a:uFillTx/>
                <a:latin typeface="Times New Roman"/>
              </a:rPr>
              <a:t>  Enhanced Firm Backhaul</a:t>
            </a:r>
            <a:endParaRPr b="0" lang="en-US" sz="2400" strike="noStrike" u="none">
              <a:solidFill>
                <a:srgbClr val="ffffcc"/>
              </a:solidFill>
              <a:effectLst/>
              <a:uFillTx/>
              <a:latin typeface="Times New Roman"/>
            </a:endParaRPr>
          </a:p>
        </p:txBody>
      </p:sp>
      <p:sp>
        <p:nvSpPr>
          <p:cNvPr id="4" name="PlaceHolder 3"/>
          <p:cNvSpPr>
            <a:spLocks noGrp="1"/>
          </p:cNvSpPr>
          <p:nvPr>
            <p:ph type="sldNum" idx="3"/>
          </p:nvPr>
        </p:nvSpPr>
        <p:spPr/>
        <p:txBody>
          <a:bodyPr/>
          <a:p>
            <a:fld id="{76A65577-6068-4AB2-A549-775784DA67CD}"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1082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2000-06-02T19:12:50Z</dcterms:created>
  <dc:creator>Enron</dc:creator>
  <dc:description/>
  <dc:language>en-US</dc:language>
  <cp:lastModifiedBy>Enron</cp:lastModifiedBy>
  <cp:lastPrinted>2000-10-16T18:15:18Z</cp:lastPrinted>
  <dcterms:modified xsi:type="dcterms:W3CDTF">2000-10-16T19:12:00Z</dcterms:modified>
  <cp:revision>52</cp:revision>
  <dc:subject/>
  <dc:title>Transwestern Pipeline Company Year 2000 Major Challenges</dc:title>
</cp:coreProperties>
</file>