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300709-836A-4528-9FB9-392668ABCF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C5E34D-B576-4F9F-886E-9615D00CDA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666080" y="76320"/>
            <a:ext cx="5994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Query Tool – Modification – “Historical Band”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Explanation of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78640" y="1154160"/>
            <a:ext cx="854604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Historical Band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identify the “band” (minimum and maximum) that each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 in the forward curve has traded between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points in time.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would allow quick visual assessment of whether the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is being re-marked inconsistently (for instance, 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wider band in the back versus the front of the 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Would probably require some minor modification to the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“Curve Grabber” front-end.  However, a limit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might have to be imposed on the range of reference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the number of curves which can be pulled at once.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>
            <a:off x="152280" y="1054080"/>
            <a:ext cx="8839440" cy="5575320"/>
            <a:chOff x="152280" y="1054080"/>
            <a:chExt cx="8839440" cy="5575320"/>
          </a:xfrm>
        </p:grpSpPr>
        <p:pic>
          <p:nvPicPr>
            <p:cNvPr id="8" name="" descr=""/>
            <p:cNvPicPr/>
            <p:nvPr/>
          </p:nvPicPr>
          <p:blipFill>
            <a:blip r:embed="rId1"/>
            <a:srcRect l="783" t="15593" r="2344" b="60273"/>
            <a:stretch/>
          </p:blipFill>
          <p:spPr>
            <a:xfrm>
              <a:off x="152280" y="1054080"/>
              <a:ext cx="8839440" cy="16002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" name="" descr=""/>
            <p:cNvPicPr/>
            <p:nvPr/>
          </p:nvPicPr>
          <p:blipFill>
            <a:blip r:embed="rId2"/>
            <a:srcRect l="783" t="32832" r="96718" b="61427"/>
            <a:stretch/>
          </p:blipFill>
          <p:spPr>
            <a:xfrm>
              <a:off x="152280" y="2577960"/>
              <a:ext cx="228600" cy="380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" name="" descr=""/>
            <p:cNvPicPr/>
            <p:nvPr/>
          </p:nvPicPr>
          <p:blipFill>
            <a:blip r:embed="rId3"/>
            <a:srcRect l="783" t="36282" r="2344" b="60273"/>
            <a:stretch/>
          </p:blipFill>
          <p:spPr>
            <a:xfrm>
              <a:off x="152280" y="2806560"/>
              <a:ext cx="8839440" cy="228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" name="" descr=""/>
            <p:cNvPicPr/>
            <p:nvPr/>
          </p:nvPicPr>
          <p:blipFill>
            <a:blip r:embed="rId4"/>
            <a:srcRect l="783" t="42028" r="2344" b="3765"/>
            <a:stretch/>
          </p:blipFill>
          <p:spPr>
            <a:xfrm>
              <a:off x="152280" y="3035160"/>
              <a:ext cx="8839440" cy="3594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" name=""/>
            <p:cNvSpPr/>
            <p:nvPr/>
          </p:nvSpPr>
          <p:spPr>
            <a:xfrm>
              <a:off x="366120" y="2577960"/>
              <a:ext cx="4906080" cy="23148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“Trading Band” (only the high and low values for the selected range of Effective Dates)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1666080" y="76320"/>
            <a:ext cx="5994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Query Tool – Modification – “Historical Band”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Input Screen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94840" y="6335640"/>
            <a:ext cx="6702120" cy="3988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we want to limit the range to something like 3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666080" y="76320"/>
            <a:ext cx="5994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Query Tool – Modification – “Historical Band”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Output Screen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914400" y="685800"/>
            <a:ext cx="7543800" cy="5867280"/>
            <a:chOff x="914400" y="685800"/>
            <a:chExt cx="7543800" cy="5867280"/>
          </a:xfrm>
        </p:grpSpPr>
        <p:pic>
          <p:nvPicPr>
            <p:cNvPr id="17" name="" descr=""/>
            <p:cNvPicPr/>
            <p:nvPr/>
          </p:nvPicPr>
          <p:blipFill>
            <a:blip r:embed="rId1"/>
            <a:srcRect l="783" t="15593" r="92971" b="21507"/>
            <a:stretch/>
          </p:blipFill>
          <p:spPr>
            <a:xfrm>
              <a:off x="914400" y="685800"/>
              <a:ext cx="609480" cy="4457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" name="" descr=""/>
            <p:cNvPicPr/>
            <p:nvPr/>
          </p:nvPicPr>
          <p:blipFill>
            <a:blip r:embed="rId2"/>
            <a:srcRect l="783" t="77421" r="25782" b="19896"/>
            <a:stretch/>
          </p:blipFill>
          <p:spPr>
            <a:xfrm>
              <a:off x="914400" y="5067360"/>
              <a:ext cx="7162920" cy="190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9" name=""/>
            <p:cNvSpPr/>
            <p:nvPr/>
          </p:nvSpPr>
          <p:spPr>
            <a:xfrm>
              <a:off x="1523880" y="1538280"/>
              <a:ext cx="6705720" cy="1333440"/>
            </a:xfrm>
            <a:custGeom>
              <a:avLst/>
              <a:gdLst/>
              <a:ahLst/>
              <a:rect l="l" t="t" r="r" b="b"/>
              <a:pathLst>
                <a:path w="4224" h="840">
                  <a:moveTo>
                    <a:pt x="0" y="816"/>
                  </a:moveTo>
                  <a:cubicBezTo>
                    <a:pt x="104" y="828"/>
                    <a:pt x="208" y="840"/>
                    <a:pt x="288" y="816"/>
                  </a:cubicBezTo>
                  <a:cubicBezTo>
                    <a:pt x="368" y="792"/>
                    <a:pt x="360" y="736"/>
                    <a:pt x="480" y="672"/>
                  </a:cubicBezTo>
                  <a:cubicBezTo>
                    <a:pt x="600" y="608"/>
                    <a:pt x="824" y="456"/>
                    <a:pt x="1008" y="432"/>
                  </a:cubicBezTo>
                  <a:cubicBezTo>
                    <a:pt x="1192" y="408"/>
                    <a:pt x="1408" y="496"/>
                    <a:pt x="1584" y="528"/>
                  </a:cubicBezTo>
                  <a:cubicBezTo>
                    <a:pt x="1760" y="560"/>
                    <a:pt x="1904" y="608"/>
                    <a:pt x="2064" y="624"/>
                  </a:cubicBezTo>
                  <a:cubicBezTo>
                    <a:pt x="2224" y="640"/>
                    <a:pt x="2368" y="720"/>
                    <a:pt x="2544" y="624"/>
                  </a:cubicBezTo>
                  <a:cubicBezTo>
                    <a:pt x="2720" y="528"/>
                    <a:pt x="2920" y="96"/>
                    <a:pt x="3120" y="48"/>
                  </a:cubicBezTo>
                  <a:cubicBezTo>
                    <a:pt x="3320" y="0"/>
                    <a:pt x="3560" y="280"/>
                    <a:pt x="3744" y="336"/>
                  </a:cubicBezTo>
                  <a:cubicBezTo>
                    <a:pt x="3928" y="392"/>
                    <a:pt x="4136" y="376"/>
                    <a:pt x="4224" y="384"/>
                  </a:cubicBezTo>
                </a:path>
              </a:pathLst>
            </a:custGeom>
            <a:noFill/>
            <a:ln w="38160">
              <a:solidFill>
                <a:srgbClr val="33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447920" y="2590920"/>
              <a:ext cx="7010280" cy="749160"/>
            </a:xfrm>
            <a:custGeom>
              <a:avLst/>
              <a:gdLst/>
              <a:ahLst/>
              <a:rect l="l" t="t" r="r" b="b"/>
              <a:pathLst>
                <a:path w="4416" h="472">
                  <a:moveTo>
                    <a:pt x="0" y="432"/>
                  </a:moveTo>
                  <a:cubicBezTo>
                    <a:pt x="64" y="452"/>
                    <a:pt x="128" y="472"/>
                    <a:pt x="288" y="432"/>
                  </a:cubicBezTo>
                  <a:cubicBezTo>
                    <a:pt x="448" y="392"/>
                    <a:pt x="752" y="208"/>
                    <a:pt x="960" y="192"/>
                  </a:cubicBezTo>
                  <a:cubicBezTo>
                    <a:pt x="1168" y="176"/>
                    <a:pt x="1264" y="320"/>
                    <a:pt x="1536" y="336"/>
                  </a:cubicBezTo>
                  <a:cubicBezTo>
                    <a:pt x="1808" y="352"/>
                    <a:pt x="2296" y="272"/>
                    <a:pt x="2592" y="288"/>
                  </a:cubicBezTo>
                  <a:cubicBezTo>
                    <a:pt x="2888" y="304"/>
                    <a:pt x="3104" y="440"/>
                    <a:pt x="3312" y="432"/>
                  </a:cubicBezTo>
                  <a:cubicBezTo>
                    <a:pt x="3520" y="424"/>
                    <a:pt x="3656" y="312"/>
                    <a:pt x="3840" y="240"/>
                  </a:cubicBezTo>
                  <a:cubicBezTo>
                    <a:pt x="4024" y="168"/>
                    <a:pt x="4328" y="40"/>
                    <a:pt x="4416" y="0"/>
                  </a:cubicBezTo>
                </a:path>
              </a:pathLst>
            </a:custGeom>
            <a:noFill/>
            <a:ln w="38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rot="16200000">
              <a:off x="4598640" y="2083320"/>
              <a:ext cx="532800" cy="693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8-1-01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9-1-01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10-1-01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11-1-01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12-1-01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12-1-02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12-1-03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1-1-04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2-1-04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3-1-04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4-1-04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2" name="" descr=""/>
            <p:cNvPicPr/>
            <p:nvPr/>
          </p:nvPicPr>
          <p:blipFill>
            <a:blip r:embed="rId3"/>
            <a:srcRect l="783" t="91403" r="25782" b="4303"/>
            <a:stretch/>
          </p:blipFill>
          <p:spPr>
            <a:xfrm>
              <a:off x="914400" y="6248520"/>
              <a:ext cx="7162920" cy="304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3" name=""/>
            <p:cNvSpPr/>
            <p:nvPr/>
          </p:nvSpPr>
          <p:spPr>
            <a:xfrm>
              <a:off x="990720" y="6019920"/>
              <a:ext cx="761760" cy="0"/>
            </a:xfrm>
            <a:prstGeom prst="line">
              <a:avLst/>
            </a:prstGeom>
            <a:ln w="604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6019920" y="6019920"/>
              <a:ext cx="838080" cy="0"/>
            </a:xfrm>
            <a:prstGeom prst="line">
              <a:avLst/>
            </a:prstGeom>
            <a:ln w="60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1812240" y="5867280"/>
              <a:ext cx="1171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Upper Limit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933600" y="5867280"/>
              <a:ext cx="1181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Lower Limit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077640" y="76320"/>
            <a:ext cx="3165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Curveshift P&amp;L “Drilldown”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Explanation of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2960" y="1154160"/>
            <a:ext cx="8475480" cy="55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P&amp;L Sensitivity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identify the main contributors to P&amp;L: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Total P&amp;L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At any reference date along the forward 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P&amp;L would be ranked by both gains and losses according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absolute value to reveal instances where large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offsetting gains and losses result in small total P&amp;L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would allow a user to quickly identify the principal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contributors to P&amp;L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3d charts currently allow this down to a sub-portfolio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but not to a curve level.  Development at curve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probably be faster implementing in regular RAC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website.  User-interface and back-end process still to be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949040" y="76320"/>
            <a:ext cx="5443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Curveshift P&amp;L “Drilldown”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Hypothetical Input Screen (not determined yet)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380880" y="1028880"/>
            <a:ext cx="8458200" cy="4991040"/>
            <a:chOff x="380880" y="1028880"/>
            <a:chExt cx="8458200" cy="4991040"/>
          </a:xfrm>
        </p:grpSpPr>
        <p:pic>
          <p:nvPicPr>
            <p:cNvPr id="31" name="" descr=""/>
            <p:cNvPicPr/>
            <p:nvPr/>
          </p:nvPicPr>
          <p:blipFill>
            <a:blip r:embed="rId1"/>
            <a:srcRect l="0" t="15593" r="0" b="74195"/>
            <a:stretch/>
          </p:blipFill>
          <p:spPr>
            <a:xfrm>
              <a:off x="380880" y="1028880"/>
              <a:ext cx="8458200" cy="723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" descr=""/>
            <p:cNvPicPr/>
            <p:nvPr/>
          </p:nvPicPr>
          <p:blipFill>
            <a:blip r:embed="rId2"/>
            <a:srcRect l="23423" t="50539" r="0" b="0"/>
            <a:stretch/>
          </p:blipFill>
          <p:spPr>
            <a:xfrm>
              <a:off x="2362320" y="2514600"/>
              <a:ext cx="6476760" cy="3505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" name="" descr=""/>
            <p:cNvPicPr/>
            <p:nvPr/>
          </p:nvPicPr>
          <p:blipFill>
            <a:blip r:embed="rId3"/>
            <a:srcRect l="23423" t="26344" r="0" b="61833"/>
            <a:stretch/>
          </p:blipFill>
          <p:spPr>
            <a:xfrm>
              <a:off x="2362320" y="1676520"/>
              <a:ext cx="6476760" cy="838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" name="" descr=""/>
            <p:cNvPicPr/>
            <p:nvPr/>
          </p:nvPicPr>
          <p:blipFill>
            <a:blip r:embed="rId4"/>
            <a:srcRect l="0" t="25810" r="76581" b="41937"/>
            <a:stretch/>
          </p:blipFill>
          <p:spPr>
            <a:xfrm>
              <a:off x="380880" y="1752480"/>
              <a:ext cx="1981440" cy="228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5" name="" descr=""/>
            <p:cNvPicPr/>
            <p:nvPr/>
          </p:nvPicPr>
          <p:blipFill>
            <a:blip r:embed="rId5"/>
            <a:srcRect l="0" t="67747" r="76581" b="0"/>
            <a:stretch/>
          </p:blipFill>
          <p:spPr>
            <a:xfrm>
              <a:off x="380880" y="3733920"/>
              <a:ext cx="1981440" cy="22860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6" name=""/>
          <p:cNvSpPr/>
          <p:nvPr/>
        </p:nvSpPr>
        <p:spPr>
          <a:xfrm>
            <a:off x="1962720" y="6183360"/>
            <a:ext cx="566964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point to see its main contributors of P&amp;L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4114800" y="4647960"/>
            <a:ext cx="68580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3238920" y="76320"/>
            <a:ext cx="2840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“Drilldown”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Explanation of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82240" y="1154160"/>
            <a:ext cx="8517960" cy="55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Position Sensitivity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Purpose: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identify the main contributors to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Total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At any reference date along the forward 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would be ranked by both long and short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according to absolute value.  Positions could be viewed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benchmark, delta, gamma, and gross (notional).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would allow a user to quickly identify the principal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contributors to total Position and view offsetting positions.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3d charts currently allow this down to a sub-portfolio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but not to a curve level.  Development at curve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probably be faster implementing in regular RAC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website.  User-interface and back-end process still to be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2001-08-02T13:45:32Z</dcterms:created>
  <dc:creator>madams</dc:creator>
  <dc:description/>
  <dc:language>en-US</dc:language>
  <cp:lastModifiedBy>madams</cp:lastModifiedBy>
  <dcterms:modified xsi:type="dcterms:W3CDTF">2001-08-28T11:21:01Z</dcterms:modified>
  <cp:revision>76</cp:revision>
  <dc:subject/>
  <dc:title>PowerPoint Presentation</dc:title>
</cp:coreProperties>
</file>