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_rels/notesSlide14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8"/>
          </p:nvPr>
        </p:nvSpPr>
        <p:spPr>
          <a:xfrm>
            <a:off x="396396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9"/>
          </p:nvPr>
        </p:nvSpPr>
        <p:spPr>
          <a:xfrm>
            <a:off x="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10"/>
          </p:nvPr>
        </p:nvSpPr>
        <p:spPr>
          <a:xfrm>
            <a:off x="396396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75A999BE-8305-416D-B962-B575CF7E7B4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441360" y="838080"/>
            <a:ext cx="6095880" cy="457200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power traders package electricity products for load serving entities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 - manage against price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 utilize capacity/forward markets to manage cash flows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SOL for 700 hrs (energy)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 concessions - Mid to low 7’s 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Just to be there. 2.6 &amp; 65% 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valuable as peaker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Baseload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risk to shoulder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risk to shoulder hours/ off peak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ldImg"/>
          </p:nvPr>
        </p:nvSpPr>
        <p:spPr>
          <a:xfrm>
            <a:off x="441360" y="838080"/>
            <a:ext cx="6095880" cy="4572000"/>
          </a:xfrm>
          <a:prstGeom prst="rect">
            <a:avLst/>
          </a:prstGeom>
          <a:ln w="0">
            <a:noFill/>
          </a:ln>
        </p:spPr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914400" y="54864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- capacity and spread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capacity - what is the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traded as separate product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for capacity, Capacity versus spread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imbedded into firm energy price Impact of Price Spikes on Load serving entities, developers, traders - response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traders package products for load serving entitites, which products allow load serving entities to mitigate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most commonly traded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affect on value of capacity, development/growth of electricity products, risk of volatility converted into steady cash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recent bilateral trades - short term capacity sales, call on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does Enron participate in these 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ldImg"/>
          </p:nvPr>
        </p:nvSpPr>
        <p:spPr>
          <a:xfrm>
            <a:off x="441360" y="838080"/>
            <a:ext cx="6095880" cy="4572000"/>
          </a:xfrm>
          <a:prstGeom prst="rect">
            <a:avLst/>
          </a:prstGeom>
          <a:ln w="0">
            <a:noFill/>
          </a:ln>
        </p:spPr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of long term fixed price obligations for a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- equity will manage as a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Fwd Mkts - Upside equity, manage volatility downside versus using a ton of equity  - capital structure versus hedging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an acceptable debt risk - dynamically hedge the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volatile - capacity stable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a market for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 for turbines, transformers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 of Overbuilds on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Overbuild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prospects for supply to take out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inadequacy of transmission system - effect on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illiquidity can’t move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Trades as regional pockets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Temp up, Regional Size Down, Price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driving these price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the spikes more prevalent in certain power markets and in certain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volatility continue or will prices for electricity products stabilize as power market deregulation progresses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on Cinergy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on brokers last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Grid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value to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Island, less connected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value to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 value to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439560" y="838080"/>
            <a:ext cx="6096240" cy="457200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14400" y="5715000"/>
            <a:ext cx="5130720" cy="280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>
              <a:spcBef>
                <a:spcPts val="5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affects value of capacity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a portfolio of contracts balancing stable cash flows for debt and capturing value for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Talk Capital Structure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BA825A-591B-47A0-97A0-94C26B27577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094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7480" y="38088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143000" y="6477120"/>
            <a:ext cx="6781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411120" y="612612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62120" y="380880"/>
            <a:ext cx="2057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Volatility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4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CC41AC-49D8-4534-9311-FA140042055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94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7480" y="38088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143000" y="6477120"/>
            <a:ext cx="6781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411120" y="612612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62120" y="380880"/>
            <a:ext cx="2057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Volatility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5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D72F91-743A-4E98-95F4-C8994510AA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algn="ctr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algn="ctr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algn="ctr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2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3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62120" y="457200"/>
          <a:ext cx="1981080" cy="192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457200"/>
                    <a:ext cx="1981080" cy="19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3276720" y="5091120"/>
            <a:ext cx="25905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Rodney Malcolm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24, 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76520" y="2382840"/>
            <a:ext cx="5410080" cy="20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3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Volatility in 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3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Markets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the Value of Volatility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533520" y="2057400"/>
          <a:ext cx="8010360" cy="398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2057400"/>
                    <a:ext cx="8010360" cy="398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3B2F41-63D3-4E37-9FA8-62E21377E1E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Assets - Capturing the Value of Volatility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533520" y="1674720"/>
          <a:ext cx="7491240" cy="2727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4720"/>
                    <a:ext cx="7491240" cy="272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"/>
          <p:cNvSpPr/>
          <p:nvPr/>
        </p:nvSpPr>
        <p:spPr>
          <a:xfrm>
            <a:off x="8077320" y="1676520"/>
            <a:ext cx="0" cy="2590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533520" y="4416480"/>
          <a:ext cx="7475400" cy="165888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3520" y="4416480"/>
                    <a:ext cx="7475400" cy="165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8077320" y="4419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C192E9-71BA-42FD-873E-77D46307F36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Power Products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457200" y="1600200"/>
          <a:ext cx="8240760" cy="4888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8240760" cy="48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457200" y="2133720"/>
            <a:ext cx="8458200" cy="11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3701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• Monthly Payment      • Monthly Payment     • Monthly Payment       • Fixed energy         • Obligation to buy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price payment         energy at fixed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3701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• Right to buy energy  • Right to buy energy  • Right to buy at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• Obligation to         • No firm obligation 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at market price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at gas x contractual     fixed energy price         buy fixed quantity   to deliver to buyer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heat rate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of energy at fixed   from seller     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7200" y="3505320"/>
            <a:ext cx="8229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866D93-138C-4451-8ED9-C3209393ED8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Product Terms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62120" y="3352680"/>
            <a:ext cx="7772400" cy="18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5x8 hr blocks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growth of financial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sales at a fixed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201"/>
              </a:spcBef>
              <a:spcAft>
                <a:spcPts val="2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requirements sales at a fixed price to load serving entities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677880" y="1833480"/>
          <a:ext cx="7692840" cy="1139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7880" y="1833480"/>
                    <a:ext cx="769284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C85E0B-2929-4E8E-AF7E-AB46814DADA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Future of Volatility in the Electricity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Likely increasing with continued disaggregation of load from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in capacity and forward markets to intermediate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owners sell into forward market to provide stability for financing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Serving Entities with fixed price obligations buy in forward markets to manage fixed price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5EB33C-3A66-464B-902C-19F1DA47703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Does Price Volatility Exist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42640" y="1980720"/>
            <a:ext cx="61722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Can’t be stored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Unpredictable 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outages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plant outages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Users will pay a very high marginal cost ($8,000/mwhr)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4801680" y="4719600"/>
            <a:ext cx="2912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Changes /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9480" y="4343400"/>
            <a:ext cx="4648320" cy="133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Fluctuating Demand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+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57600" y="4343400"/>
            <a:ext cx="914400" cy="1139760"/>
          </a:xfrm>
          <a:custGeom>
            <a:avLst/>
            <a:gdLst>
              <a:gd name="textAreaLeft" fmla="*/ 0 w 914400"/>
              <a:gd name="textAreaRight" fmla="*/ 914760 w 914400"/>
              <a:gd name="textAreaTop" fmla="*/ 0 h 1139760"/>
              <a:gd name="textAreaBottom" fmla="*/ 1140120 h 113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90" y="0"/>
                </a:lnTo>
                <a:lnTo>
                  <a:pt x="21600" y="10800"/>
                </a:lnTo>
                <a:lnTo>
                  <a:pt x="59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62AEA8-5C7B-4894-9965-E5EA089458D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Price Volatility: Into Cinergy Daily Average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685800" y="1598760"/>
            <a:ext cx="7086600" cy="484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CCC51C-5368-47CE-81AE-9982D53F6FE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Volatility vs. Fixed Supply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1219320" y="1535040"/>
            <a:ext cx="6858000" cy="4894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F33606-4053-4994-9D72-BB9B6566304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Comparison: Midwest - ECAR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380960" y="5486400"/>
            <a:ext cx="349596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fluctuating load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baseload assets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67280" y="5610240"/>
            <a:ext cx="2590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Volatile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21591600">
            <a:off x="4876560" y="5179680"/>
            <a:ext cx="914400" cy="1139760"/>
          </a:xfrm>
          <a:custGeom>
            <a:avLst/>
            <a:gdLst>
              <a:gd name="textAreaLeft" fmla="*/ 0 w 914400"/>
              <a:gd name="textAreaRight" fmla="*/ 914760 w 914400"/>
              <a:gd name="textAreaTop" fmla="*/ 0 h 1139760"/>
              <a:gd name="textAreaBottom" fmla="*/ 1140120 h 113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90" y="0"/>
                </a:lnTo>
                <a:lnTo>
                  <a:pt x="21600" y="10800"/>
                </a:lnTo>
                <a:lnTo>
                  <a:pt x="59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1380960" y="1762200"/>
          <a:ext cx="6383520" cy="3333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0960" y="1762200"/>
                    <a:ext cx="6383520" cy="333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634379-C1FF-4ED0-8276-29C4B75F0EF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Comparison: North East - NEPOOL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6840" y="5304960"/>
            <a:ext cx="42670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Slightly fluctuating load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Mix of intermediate and peaking assets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5486400" y="5610240"/>
            <a:ext cx="29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Volatile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1371600" y="1600200"/>
            <a:ext cx="6172200" cy="35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 rot="21591600">
            <a:off x="4495320" y="5179680"/>
            <a:ext cx="914400" cy="1139760"/>
          </a:xfrm>
          <a:custGeom>
            <a:avLst/>
            <a:gdLst>
              <a:gd name="textAreaLeft" fmla="*/ 0 w 914400"/>
              <a:gd name="textAreaRight" fmla="*/ 914760 w 914400"/>
              <a:gd name="textAreaTop" fmla="*/ 0 h 1139760"/>
              <a:gd name="textAreaBottom" fmla="*/ 1140120 h 113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90" y="0"/>
                </a:lnTo>
                <a:lnTo>
                  <a:pt x="21600" y="10800"/>
                </a:lnTo>
                <a:lnTo>
                  <a:pt x="59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B2936C-E813-4717-98B4-54D4A4BB617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Comparison: West - COB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5470560"/>
            <a:ext cx="3733920" cy="703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long fluctuating load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Baseload and Intermediate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86400" y="5470560"/>
            <a:ext cx="259092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Volatile Pricing,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Seasonality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21591600">
            <a:off x="4343040" y="5179680"/>
            <a:ext cx="914400" cy="1139760"/>
          </a:xfrm>
          <a:custGeom>
            <a:avLst/>
            <a:gdLst>
              <a:gd name="textAreaLeft" fmla="*/ 0 w 914400"/>
              <a:gd name="textAreaRight" fmla="*/ 914760 w 914400"/>
              <a:gd name="textAreaTop" fmla="*/ 0 h 1139760"/>
              <a:gd name="textAreaBottom" fmla="*/ 1140120 h 113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90" y="0"/>
                </a:lnTo>
                <a:lnTo>
                  <a:pt x="21600" y="10800"/>
                </a:lnTo>
                <a:lnTo>
                  <a:pt x="59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1338120" y="1762200"/>
          <a:ext cx="6469200" cy="3333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38120" y="1762200"/>
                    <a:ext cx="6469200" cy="333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6EDDFA-E302-4792-8B22-F0D6EC74EAD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 Between On Peak Prices and Maximum Temperatures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6087960"/>
            <a:ext cx="3886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RDI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304920" y="1920960"/>
            <a:ext cx="7549920" cy="1606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7086600" y="220968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" descr=""/>
          <p:cNvPicPr/>
          <p:nvPr/>
        </p:nvPicPr>
        <p:blipFill>
          <a:blip r:embed="rId2"/>
          <a:stretch/>
        </p:blipFill>
        <p:spPr>
          <a:xfrm>
            <a:off x="228600" y="3097080"/>
            <a:ext cx="5894280" cy="168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"/>
          <p:cNvSpPr/>
          <p:nvPr/>
        </p:nvSpPr>
        <p:spPr>
          <a:xfrm>
            <a:off x="7124760" y="35272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0" y="4386240"/>
          <a:ext cx="7162920" cy="1701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4386240"/>
                    <a:ext cx="716292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7086600" y="4844880"/>
            <a:ext cx="1219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3DA2F5-DC40-4DCA-AF5C-4ACA7B70FF3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Volatility - How Do You Monetize it?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Directly in the Spot Energy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 the fixed costs of the machine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 the machine every time the energy price gets above variable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 - volatile cash flows, potentially very high values ($8,000/mwh)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Indirectly through the Capacity and Forward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the right to buy the output of the machine to others in advance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= option value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Scholes inputs - volatility is the key determinant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 - more stable cash 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82B42B-0F05-47C6-85DE-C89597BD6BD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1999-09-03T18:10:47Z</dcterms:created>
  <dc:creator>clau</dc:creator>
  <dc:description/>
  <dc:language>en-US</dc:language>
  <cp:lastModifiedBy>Ben Rogers</cp:lastModifiedBy>
  <cp:lastPrinted>1999-09-21T17:46:05Z</cp:lastPrinted>
  <dcterms:modified xsi:type="dcterms:W3CDTF">2000-03-28T17:02:46Z</dcterms:modified>
  <cp:revision>104</cp:revision>
  <dc:subject/>
  <dc:title>No Slide Title</dc:title>
</cp:coreProperties>
</file>