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8.wmf" ContentType="image/x-wmf"/>
  <Override PartName="/ppt/media/image17.wmf" ContentType="image/x-wmf"/>
  <Override PartName="/ppt/media/image11.wmf" ContentType="image/x-wmf"/>
  <Override PartName="/ppt/media/image22.wmf" ContentType="image/x-wmf"/>
  <Override PartName="/ppt/media/image10.wmf" ContentType="image/x-wmf"/>
  <Override PartName="/ppt/media/image21.wmf" ContentType="image/x-wmf"/>
  <Override PartName="/ppt/media/image19.wmf" ContentType="image/x-wmf"/>
  <Override PartName="/ppt/media/image14.wmf" ContentType="image/x-wmf"/>
  <Override PartName="/ppt/media/image1.png" ContentType="image/png"/>
  <Override PartName="/ppt/media/image2.jpeg" ContentType="image/jpeg"/>
  <Override PartName="/ppt/media/image4.png" ContentType="image/png"/>
  <Override PartName="/ppt/media/image3.jpeg" ContentType="image/jpeg"/>
  <Override PartName="/ppt/media/image5.png" ContentType="image/png"/>
  <Override PartName="/ppt/media/image6.wmf" ContentType="image/x-wmf"/>
  <Override PartName="/ppt/media/image15.wmf" ContentType="image/x-wmf"/>
  <Override PartName="/ppt/media/image7.wmf" ContentType="image/x-wmf"/>
  <Override PartName="/ppt/media/image16.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1.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26.xml.rels" ContentType="application/vnd.openxmlformats-package.relationships+xml"/>
  <Override PartName="/ppt/slides/_rels/slide9.xml.rels" ContentType="application/vnd.openxmlformats-package.relationships+xml"/>
  <Override PartName="/ppt/slides/_rels/slide14.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907588" cy="6858000"/>
  <p:notesSz cx="6796088" cy="98710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796800" cy="9871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1440" y="-1800"/>
            <a:ext cx="2946240" cy="493560"/>
          </a:xfrm>
          <a:prstGeom prst="rect">
            <a:avLst/>
          </a:prstGeom>
          <a:noFill/>
          <a:ln w="0">
            <a:noFill/>
          </a:ln>
        </p:spPr>
        <p:txBody>
          <a:bodyPr lIns="19440" rIns="19440" tIns="0" bIns="0" anchor="t">
            <a:noAutofit/>
          </a:bodyPr>
          <a:p>
            <a:pPr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1" name="PlaceHolder 2"/>
          <p:cNvSpPr>
            <a:spLocks noGrp="1"/>
          </p:cNvSpPr>
          <p:nvPr>
            <p:ph type="dt" idx="1"/>
          </p:nvPr>
        </p:nvSpPr>
        <p:spPr>
          <a:xfrm>
            <a:off x="3852360" y="-1800"/>
            <a:ext cx="2946600" cy="493560"/>
          </a:xfrm>
          <a:prstGeom prst="rect">
            <a:avLst/>
          </a:prstGeom>
          <a:noFill/>
          <a:ln w="0">
            <a:noFill/>
          </a:ln>
        </p:spPr>
        <p:txBody>
          <a:bodyPr lIns="19440" rIns="19440" tIns="0" bIns="0" anchor="t">
            <a:noAutofit/>
          </a:bodyPr>
          <a:lstStyle>
            <a:lvl1pPr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i="1" lang="en-US" sz="1000" strike="noStrike" u="none">
                <a:solidFill>
                  <a:srgbClr val="000000"/>
                </a:solidFill>
                <a:effectLst/>
                <a:uFillTx/>
                <a:latin typeface="Times New Roman"/>
              </a:defRPr>
            </a:lvl1pPr>
          </a:lstStyle>
          <a:p>
            <a:pPr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2" name="PlaceHolder 3"/>
          <p:cNvSpPr>
            <a:spLocks noGrp="1"/>
          </p:cNvSpPr>
          <p:nvPr>
            <p:ph type="sldImg"/>
          </p:nvPr>
        </p:nvSpPr>
        <p:spPr>
          <a:xfrm>
            <a:off x="738360" y="744480"/>
            <a:ext cx="5325840" cy="3687840"/>
          </a:xfrm>
          <a:prstGeom prst="rect">
            <a:avLst/>
          </a:prstGeom>
          <a:noFill/>
          <a:ln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Click to move the slide</a:t>
            </a:r>
            <a:endParaRPr b="0" lang="en-US" sz="2000" strike="noStrike" u="none">
              <a:solidFill>
                <a:srgbClr val="000000"/>
              </a:solidFill>
              <a:effectLst/>
              <a:uFillTx/>
              <a:latin typeface="Frutiger 66 BoldItalic"/>
            </a:endParaRPr>
          </a:p>
        </p:txBody>
      </p:sp>
      <p:sp>
        <p:nvSpPr>
          <p:cNvPr id="13" name="PlaceHolder 4"/>
          <p:cNvSpPr>
            <a:spLocks noGrp="1"/>
          </p:cNvSpPr>
          <p:nvPr>
            <p:ph type="body"/>
          </p:nvPr>
        </p:nvSpPr>
        <p:spPr>
          <a:xfrm>
            <a:off x="907920" y="4687560"/>
            <a:ext cx="4981680" cy="4444920"/>
          </a:xfrm>
          <a:prstGeom prst="rect">
            <a:avLst/>
          </a:prstGeom>
          <a:noFill/>
          <a:ln w="0">
            <a:noFill/>
          </a:ln>
        </p:spPr>
        <p:txBody>
          <a:bodyPr lIns="93240" rIns="9324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2"/>
          </p:nvPr>
        </p:nvSpPr>
        <p:spPr>
          <a:xfrm>
            <a:off x="-1440" y="9377280"/>
            <a:ext cx="2946240" cy="495360"/>
          </a:xfrm>
          <a:prstGeom prst="rect">
            <a:avLst/>
          </a:prstGeom>
          <a:noFill/>
          <a:ln w="0">
            <a:noFill/>
          </a:ln>
        </p:spPr>
        <p:txBody>
          <a:bodyPr lIns="19440" rIns="19440" tIns="0" bIns="0" anchor="b">
            <a:noAutofit/>
          </a:bodyPr>
          <a:lstStyle>
            <a:lvl1pPr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i="1" lang="en-US" sz="1000" strike="noStrike" u="none">
                <a:solidFill>
                  <a:srgbClr val="000000"/>
                </a:solidFill>
                <a:effectLst/>
                <a:uFillTx/>
                <a:latin typeface="Times New Roman"/>
              </a:defRPr>
            </a:lvl1pPr>
          </a:lstStyle>
          <a:p>
            <a:pPr indent="0">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5" name="PlaceHolder 6"/>
          <p:cNvSpPr>
            <a:spLocks noGrp="1"/>
          </p:cNvSpPr>
          <p:nvPr>
            <p:ph type="sldNum" idx="3"/>
          </p:nvPr>
        </p:nvSpPr>
        <p:spPr>
          <a:xfrm>
            <a:off x="3852360" y="9377280"/>
            <a:ext cx="2946600" cy="495360"/>
          </a:xfrm>
          <a:prstGeom prst="rect">
            <a:avLst/>
          </a:prstGeom>
          <a:noFill/>
          <a:ln w="0">
            <a:noFill/>
          </a:ln>
        </p:spPr>
        <p:txBody>
          <a:bodyPr lIns="19440" rIns="19440" tIns="0" bIns="0" anchor="b">
            <a:noAutofit/>
          </a:bodyPr>
          <a:lstStyle>
            <a:lvl1pPr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defRPr b="0" i="1" lang="en-US" sz="1000" strike="noStrike" u="none">
                <a:solidFill>
                  <a:srgbClr val="000000"/>
                </a:solidFill>
                <a:effectLst/>
                <a:uFillTx/>
                <a:latin typeface="Times New Roman"/>
              </a:defRPr>
            </a:lvl1pPr>
          </a:lstStyle>
          <a:p>
            <a:pPr indent="0" algn="r">
              <a:buNone/>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82DFE272-5356-4B28-8D49-5242DD244563}"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
          <p:cNvSpPr txBox="1"/>
          <p:nvPr/>
        </p:nvSpPr>
        <p:spPr>
          <a:xfrm>
            <a:off x="3852360" y="9377280"/>
            <a:ext cx="2946600" cy="495360"/>
          </a:xfrm>
          <a:prstGeom prst="rect">
            <a:avLst/>
          </a:prstGeom>
          <a:noFill/>
          <a:ln w="0">
            <a:noFill/>
          </a:ln>
        </p:spPr>
        <p:txBody>
          <a:bodyPr lIns="19440" rIns="19440" tIns="0" bIns="0" anchor="b">
            <a:noAutofit/>
          </a:bodyPr>
          <a:p>
            <a:pPr algn="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fld id="{3E43719E-E743-445A-94DD-353FB98D6D27}"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71" name=""/>
          <p:cNvSpPr txBox="1"/>
          <p:nvPr/>
        </p:nvSpPr>
        <p:spPr>
          <a:xfrm>
            <a:off x="-1440" y="9377280"/>
            <a:ext cx="2946240" cy="495360"/>
          </a:xfrm>
          <a:prstGeom prst="rect">
            <a:avLst/>
          </a:prstGeom>
          <a:noFill/>
          <a:ln w="0">
            <a:noFill/>
          </a:ln>
        </p:spPr>
        <p:txBody>
          <a:bodyPr lIns="19440" rIns="19440" tIns="0" bIns="0" anchor="b">
            <a:noAutofit/>
          </a:bodyPr>
          <a:p>
            <a:pP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72" name=""/>
          <p:cNvSpPr txBox="1"/>
          <p:nvPr/>
        </p:nvSpPr>
        <p:spPr>
          <a:xfrm>
            <a:off x="-1440" y="-1800"/>
            <a:ext cx="2946240" cy="493560"/>
          </a:xfrm>
          <a:prstGeom prst="rect">
            <a:avLst/>
          </a:prstGeom>
          <a:noFill/>
          <a:ln w="0">
            <a:noFill/>
          </a:ln>
        </p:spPr>
        <p:txBody>
          <a:bodyPr lIns="19440" rIns="19440" tIns="0" bIns="0" anchor="t">
            <a:noAutofit/>
          </a:bodyPr>
          <a:p>
            <a:pP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73" name=""/>
          <p:cNvSpPr txBox="1"/>
          <p:nvPr/>
        </p:nvSpPr>
        <p:spPr>
          <a:xfrm>
            <a:off x="3852360" y="-1800"/>
            <a:ext cx="2946600" cy="493560"/>
          </a:xfrm>
          <a:prstGeom prst="rect">
            <a:avLst/>
          </a:prstGeom>
          <a:noFill/>
          <a:ln w="0">
            <a:noFill/>
          </a:ln>
        </p:spPr>
        <p:txBody>
          <a:bodyPr lIns="19440" rIns="19440" tIns="0" bIns="0" anchor="t">
            <a:noAutofit/>
          </a:bodyPr>
          <a:p>
            <a:pPr algn="r">
              <a:tabLst>
                <a:tab algn="l" pos="0"/>
                <a:tab algn="l" pos="927000"/>
                <a:tab algn="l" pos="1854360"/>
                <a:tab algn="l" pos="2781360"/>
                <a:tab algn="l" pos="3708360"/>
                <a:tab algn="l" pos="4635360"/>
                <a:tab algn="l" pos="5562720"/>
                <a:tab algn="l" pos="6489720"/>
                <a:tab algn="l" pos="7416720"/>
                <a:tab algn="l" pos="8344080"/>
                <a:tab algn="l" pos="9271080"/>
                <a:tab algn="l" pos="1019808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74" name="PlaceHolder 1"/>
          <p:cNvSpPr>
            <a:spLocks noGrp="1"/>
          </p:cNvSpPr>
          <p:nvPr>
            <p:ph type="sldImg"/>
          </p:nvPr>
        </p:nvSpPr>
        <p:spPr>
          <a:xfrm>
            <a:off x="738360" y="744480"/>
            <a:ext cx="5325840" cy="3687840"/>
          </a:xfrm>
          <a:prstGeom prst="rect">
            <a:avLst/>
          </a:prstGeom>
          <a:ln w="0">
            <a:noFill/>
          </a:ln>
        </p:spPr>
      </p:sp>
      <p:sp>
        <p:nvSpPr>
          <p:cNvPr id="175" name="PlaceHolder 2"/>
          <p:cNvSpPr>
            <a:spLocks noGrp="1"/>
          </p:cNvSpPr>
          <p:nvPr>
            <p:ph type="body"/>
          </p:nvPr>
        </p:nvSpPr>
        <p:spPr>
          <a:xfrm>
            <a:off x="907920" y="4687560"/>
            <a:ext cx="4981680" cy="44449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66 BoldItalic"/>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66 BoldItalic"/>
            </a:endParaRPr>
          </a:p>
        </p:txBody>
      </p:sp>
      <p:sp>
        <p:nvSpPr>
          <p:cNvPr id="6" name="PlaceHolder 2"/>
          <p:cNvSpPr>
            <a:spLocks noGrp="1"/>
          </p:cNvSpPr>
          <p:nvPr>
            <p:ph/>
          </p:nvPr>
        </p:nvSpPr>
        <p:spPr>
          <a:xfrm>
            <a:off x="1657440" y="1422360"/>
            <a:ext cx="7486560" cy="4114800"/>
          </a:xfrm>
          <a:prstGeom prst="rect">
            <a:avLst/>
          </a:prstGeom>
          <a:noFill/>
          <a:ln w="0">
            <a:noFill/>
          </a:ln>
        </p:spPr>
        <p:txBody>
          <a:bodyPr lIns="90000" rIns="90000" tIns="46800" bIns="4680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66 BoldItalic"/>
            </a:endParaRPr>
          </a:p>
        </p:txBody>
      </p:sp>
      <p:sp>
        <p:nvSpPr>
          <p:cNvPr id="8" name="PlaceHolder 2"/>
          <p:cNvSpPr>
            <a:spLocks noGrp="1"/>
          </p:cNvSpPr>
          <p:nvPr>
            <p:ph type="subTitle"/>
          </p:nvPr>
        </p:nvSpPr>
        <p:spPr>
          <a:xfrm>
            <a:off x="1657440" y="1422360"/>
            <a:ext cx="7486560" cy="4114800"/>
          </a:xfrm>
          <a:prstGeom prst="rect">
            <a:avLst/>
          </a:prstGeom>
          <a:noFill/>
          <a:ln w="0">
            <a:noFill/>
          </a:ln>
        </p:spPr>
        <p:txBody>
          <a:bodyPr lIns="0" rIns="0" tIns="0" bIns="0" anchor="ctr">
            <a:spAutoFit/>
          </a:bodyPr>
          <a:p>
            <a:pPr indent="0" algn="ctr">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1657440" y="1422360"/>
            <a:ext cx="748656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1" name="PlaceHolder 2"/>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Click to edit the title text format</a:t>
            </a:r>
            <a:endParaRPr b="0" lang="en-US" sz="2000" strike="noStrike" u="none">
              <a:solidFill>
                <a:srgbClr val="000000"/>
              </a:solidFill>
              <a:effectLst/>
              <a:uFillTx/>
              <a:latin typeface="Frutiger 66 BoldItalic"/>
            </a:endParaRPr>
          </a:p>
        </p:txBody>
      </p:sp>
      <p:pic>
        <p:nvPicPr>
          <p:cNvPr id="2" name="" descr=""/>
          <p:cNvPicPr/>
          <p:nvPr/>
        </p:nvPicPr>
        <p:blipFill>
          <a:blip r:embed="rId2"/>
          <a:srcRect l="3459" t="0" r="0" b="2390"/>
          <a:stretch/>
        </p:blipFill>
        <p:spPr>
          <a:xfrm>
            <a:off x="61920" y="0"/>
            <a:ext cx="1461960" cy="6805440"/>
          </a:xfrm>
          <a:prstGeom prst="rect">
            <a:avLst/>
          </a:prstGeom>
          <a:noFill/>
          <a:ln w="0">
            <a:noFill/>
          </a:ln>
        </p:spPr>
      </p:pic>
      <p:sp>
        <p:nvSpPr>
          <p:cNvPr id="3" name=""/>
          <p:cNvSpPr/>
          <p:nvPr/>
        </p:nvSpPr>
        <p:spPr>
          <a:xfrm>
            <a:off x="8155440" y="6400800"/>
            <a:ext cx="1315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4.png"/><Relationship Id="rId5" Type="http://schemas.openxmlformats.org/officeDocument/2006/relationships/oleObject" Target="../embeddings/oleObject2.bin"/><Relationship Id="rId6" Type="http://schemas.openxmlformats.org/officeDocument/2006/relationships/image" Target="../media/image5.png"/><Relationship Id="rId7" Type="http://schemas.openxmlformats.org/officeDocument/2006/relationships/slideLayout" Target="../slideLayouts/slideLayout4.xml"/><Relationship Id="rId8"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0.wmf"/><Relationship Id="rId3"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1.wmf"/><Relationship Id="rId3"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2.wmf"/><Relationship Id="rId3"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13.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image" Target="../media/image15.wmf"/><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 name="thumb_ld799921" descr=""/>
          <p:cNvPicPr/>
          <p:nvPr/>
        </p:nvPicPr>
        <p:blipFill>
          <a:blip r:embed="rId1"/>
          <a:srcRect l="15845" t="0" r="20890" b="0"/>
          <a:stretch/>
        </p:blipFill>
        <p:spPr>
          <a:xfrm>
            <a:off x="7392960" y="228600"/>
            <a:ext cx="1281240" cy="1066680"/>
          </a:xfrm>
          <a:prstGeom prst="rect">
            <a:avLst/>
          </a:prstGeom>
          <a:noFill/>
          <a:ln w="0">
            <a:noFill/>
          </a:ln>
        </p:spPr>
      </p:pic>
      <p:pic>
        <p:nvPicPr>
          <p:cNvPr id="17" name="thumb_ld798031" descr=""/>
          <p:cNvPicPr/>
          <p:nvPr/>
        </p:nvPicPr>
        <p:blipFill>
          <a:blip r:embed="rId2"/>
          <a:srcRect l="15845" t="12245" r="20890" b="20153"/>
          <a:stretch/>
        </p:blipFill>
        <p:spPr>
          <a:xfrm>
            <a:off x="3735360" y="228600"/>
            <a:ext cx="1279440" cy="1066680"/>
          </a:xfrm>
          <a:prstGeom prst="rect">
            <a:avLst/>
          </a:prstGeom>
          <a:noFill/>
          <a:ln w="0">
            <a:noFill/>
          </a:ln>
        </p:spPr>
      </p:pic>
      <p:sp>
        <p:nvSpPr>
          <p:cNvPr id="18" name=""/>
          <p:cNvSpPr/>
          <p:nvPr/>
        </p:nvSpPr>
        <p:spPr>
          <a:xfrm>
            <a:off x="1736640" y="2576520"/>
            <a:ext cx="64342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19" name=""/>
          <p:cNvGraphicFramePr/>
          <p:nvPr/>
        </p:nvGraphicFramePr>
        <p:xfrm>
          <a:off x="1981080" y="228600"/>
          <a:ext cx="1297080" cy="1066680"/>
        </p:xfrm>
        <a:graphic>
          <a:graphicData uri="http://schemas.openxmlformats.org/presentationml/2006/ole">
            <p:oleObj r:id="rId3" spid="">
              <p:embed/>
              <p:pic>
                <p:nvPicPr>
                  <p:cNvPr id="20" name="" descr=""/>
                  <p:cNvPicPr/>
                  <p:nvPr/>
                </p:nvPicPr>
                <p:blipFill>
                  <a:blip r:embed="rId4"/>
                  <a:stretch/>
                </p:blipFill>
                <p:spPr>
                  <a:xfrm>
                    <a:off x="1981080" y="228600"/>
                    <a:ext cx="1297080" cy="1066680"/>
                  </a:xfrm>
                  <a:prstGeom prst="rect">
                    <a:avLst/>
                  </a:prstGeom>
                  <a:noFill/>
                  <a:ln w="0">
                    <a:noFill/>
                  </a:ln>
                </p:spPr>
              </p:pic>
            </p:oleObj>
          </a:graphicData>
        </a:graphic>
      </p:graphicFrame>
      <p:graphicFrame>
        <p:nvGraphicFramePr>
          <p:cNvPr id="21" name=""/>
          <p:cNvGraphicFramePr/>
          <p:nvPr/>
        </p:nvGraphicFramePr>
        <p:xfrm>
          <a:off x="5564160" y="228600"/>
          <a:ext cx="1295280" cy="1066680"/>
        </p:xfrm>
        <a:graphic>
          <a:graphicData uri="http://schemas.openxmlformats.org/presentationml/2006/ole">
            <p:oleObj r:id="rId5" spid="">
              <p:embed/>
              <p:pic>
                <p:nvPicPr>
                  <p:cNvPr id="22" name="" descr=""/>
                  <p:cNvPicPr/>
                  <p:nvPr/>
                </p:nvPicPr>
                <p:blipFill>
                  <a:blip r:embed="rId6"/>
                  <a:stretch/>
                </p:blipFill>
                <p:spPr>
                  <a:xfrm>
                    <a:off x="5564160" y="228600"/>
                    <a:ext cx="1295280" cy="1066680"/>
                  </a:xfrm>
                  <a:prstGeom prst="rect">
                    <a:avLst/>
                  </a:prstGeom>
                  <a:noFill/>
                  <a:ln w="0">
                    <a:noFill/>
                  </a:ln>
                </p:spPr>
              </p:pic>
            </p:oleObj>
          </a:graphicData>
        </a:graphic>
      </p:graphicFrame>
      <p:sp>
        <p:nvSpPr>
          <p:cNvPr id="23" name=""/>
          <p:cNvSpPr/>
          <p:nvPr/>
        </p:nvSpPr>
        <p:spPr>
          <a:xfrm>
            <a:off x="5292360" y="5257800"/>
            <a:ext cx="25128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ea typeface="MS PGothic"/>
              </a:rPr>
              <a:t>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4" name=""/>
          <p:cNvSpPr/>
          <p:nvPr/>
        </p:nvSpPr>
        <p:spPr>
          <a:xfrm>
            <a:off x="1943280" y="1600200"/>
            <a:ext cx="6781680" cy="342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Frutiger 55 Roman"/>
                <a:ea typeface="MS PGothic"/>
              </a:rPr>
              <a:t>Japan Oil Product Market</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3333cc"/>
                </a:solidFill>
                <a:effectLst/>
                <a:uFillTx/>
                <a:latin typeface="Frutiger 55 Roman"/>
                <a:ea typeface="MS PGothic"/>
              </a:rPr>
              <a:t> - Crude and Liquids Business Update - </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3333cc"/>
                </a:solidFill>
                <a:effectLst/>
                <a:uFillTx/>
                <a:latin typeface="Arial"/>
                <a:ea typeface="MS PGothic"/>
              </a:rPr>
              <a:t>30 July 2001</a:t>
            </a:r>
            <a:endParaRPr b="0" lang="en-US" sz="20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TOCOM to Introduce Crude Futures by September 2001</a:t>
            </a:r>
            <a:endParaRPr b="0" lang="en-US" sz="2000" strike="noStrike" u="none">
              <a:solidFill>
                <a:srgbClr val="000000"/>
              </a:solidFill>
              <a:effectLst/>
              <a:uFillTx/>
              <a:latin typeface="Frutiger 66 BoldItalic"/>
            </a:endParaRPr>
          </a:p>
        </p:txBody>
      </p:sp>
      <p:sp>
        <p:nvSpPr>
          <p:cNvPr id="64" name="PlaceHolder 2"/>
          <p:cNvSpPr>
            <a:spLocks noGrp="1"/>
          </p:cNvSpPr>
          <p:nvPr>
            <p:ph/>
          </p:nvPr>
        </p:nvSpPr>
        <p:spPr>
          <a:xfrm>
            <a:off x="1657080" y="1422360"/>
            <a:ext cx="7499160" cy="4810320"/>
          </a:xfrm>
          <a:prstGeom prst="rect">
            <a:avLst/>
          </a:prstGeom>
          <a:noFill/>
          <a:ln w="0">
            <a:noFill/>
          </a:ln>
        </p:spPr>
        <p:txBody>
          <a:bodyPr lIns="90000" rIns="90000" tIns="46800" bIns="46800" anchor="t">
            <a:normAutofit/>
          </a:bodyPr>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First </a:t>
            </a:r>
            <a:r>
              <a:rPr b="1" lang="en-US" sz="1200" strike="noStrike" u="none">
                <a:solidFill>
                  <a:srgbClr val="000000"/>
                </a:solidFill>
                <a:effectLst/>
                <a:uFillTx/>
                <a:latin typeface="Frutiger 55 Roman"/>
              </a:rPr>
              <a:t>yen-based crude futures </a:t>
            </a:r>
            <a:r>
              <a:rPr b="0" lang="en-US" sz="1200" strike="noStrike" u="none">
                <a:solidFill>
                  <a:srgbClr val="000000"/>
                </a:solidFill>
                <a:effectLst/>
                <a:uFillTx/>
                <a:latin typeface="Frutiger 55 Roman"/>
              </a:rPr>
              <a:t>contract to be traded on an exchange – trading is expected to begin on Sep. 10</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Settlement price based on the average of the </a:t>
            </a:r>
            <a:r>
              <a:rPr b="1" lang="en-US" sz="1200" strike="noStrike" u="none">
                <a:solidFill>
                  <a:srgbClr val="000000"/>
                </a:solidFill>
                <a:effectLst/>
                <a:uFillTx/>
                <a:latin typeface="Frutiger 55 Roman"/>
              </a:rPr>
              <a:t>Dubai and Oman </a:t>
            </a:r>
            <a:r>
              <a:rPr b="0" lang="en-US" sz="1200" strike="noStrike" u="none">
                <a:solidFill>
                  <a:srgbClr val="000000"/>
                </a:solidFill>
                <a:effectLst/>
                <a:uFillTx/>
                <a:latin typeface="Frutiger 55 Roman"/>
              </a:rPr>
              <a:t>crude prices, this being the standard pricing formula for crude contracts to Japan</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Financial settlement only</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Quotes will be in </a:t>
            </a:r>
            <a:r>
              <a:rPr b="1" lang="en-US" sz="1200" strike="noStrike" u="none">
                <a:solidFill>
                  <a:srgbClr val="000000"/>
                </a:solidFill>
                <a:effectLst/>
                <a:uFillTx/>
                <a:latin typeface="Frutiger 55 Roman"/>
              </a:rPr>
              <a:t>Yen/kilolitre</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TOCOM would like to ensure liquidity by attracting speculators (who are more comfortable dealing in yen based pricing)</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Lack of liquidity </a:t>
            </a:r>
            <a:r>
              <a:rPr b="0" lang="en-US" sz="1200" strike="noStrike" u="none">
                <a:solidFill>
                  <a:srgbClr val="000000"/>
                </a:solidFill>
                <a:effectLst/>
                <a:uFillTx/>
                <a:latin typeface="Frutiger 55 Roman"/>
              </a:rPr>
              <a:t>was the reason that a similar NYMEX contract was delisted in 2001</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TOCOM establishes measures to increase acceptance by physical players</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Net assets requirements and required margins are set at a higher level to limit the participation of companies with lesser credit quality</a:t>
            </a:r>
            <a:endParaRPr b="0" lang="en-US" sz="1200" strike="noStrike" u="none">
              <a:solidFill>
                <a:srgbClr val="000000"/>
              </a:solidFill>
              <a:effectLst/>
              <a:uFillTx/>
              <a:latin typeface="Frutiger 55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Strong interest has been shown by physical players</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TEPCO and Kansai Electric </a:t>
            </a:r>
            <a:r>
              <a:rPr b="0" lang="en-US" sz="1200" strike="noStrike" u="none">
                <a:solidFill>
                  <a:srgbClr val="000000"/>
                </a:solidFill>
                <a:effectLst/>
                <a:uFillTx/>
                <a:latin typeface="Frutiger 55 Roman"/>
              </a:rPr>
              <a:t>have been involved with TOCOM in developing the contract</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Interest by global investment banks (</a:t>
            </a:r>
            <a:r>
              <a:rPr b="1" lang="en-US" sz="1200" strike="noStrike" u="none">
                <a:solidFill>
                  <a:srgbClr val="000000"/>
                </a:solidFill>
                <a:effectLst/>
                <a:uFillTx/>
                <a:latin typeface="Frutiger 55 Roman"/>
              </a:rPr>
              <a:t>Morgan Stanley</a:t>
            </a:r>
            <a:r>
              <a:rPr b="0" lang="en-US" sz="1200" strike="noStrike" u="none">
                <a:solidFill>
                  <a:srgbClr val="000000"/>
                </a:solidFill>
                <a:effectLst/>
                <a:uFillTx/>
                <a:latin typeface="Frutiger 55 Roman"/>
              </a:rPr>
              <a:t>)</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Japanese oil majors taking a wait-and-see approach</a:t>
            </a: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Electronic Commodity Exchanges Gain Momentum</a:t>
            </a:r>
            <a:endParaRPr b="0" lang="en-US" sz="2000" strike="noStrike" u="none">
              <a:solidFill>
                <a:srgbClr val="000000"/>
              </a:solidFill>
              <a:effectLst/>
              <a:uFillTx/>
              <a:latin typeface="Frutiger 66 BoldItalic"/>
            </a:endParaRPr>
          </a:p>
        </p:txBody>
      </p:sp>
      <p:sp>
        <p:nvSpPr>
          <p:cNvPr id="66" name="PlaceHolder 2"/>
          <p:cNvSpPr>
            <a:spLocks noGrp="1"/>
          </p:cNvSpPr>
          <p:nvPr>
            <p:ph/>
          </p:nvPr>
        </p:nvSpPr>
        <p:spPr>
          <a:xfrm>
            <a:off x="1657440" y="1422360"/>
            <a:ext cx="7486560" cy="4911840"/>
          </a:xfrm>
          <a:prstGeom prst="rect">
            <a:avLst/>
          </a:prstGeom>
          <a:noFill/>
          <a:ln w="0">
            <a:noFill/>
          </a:ln>
        </p:spPr>
        <p:txBody>
          <a:bodyPr lIns="90000" rIns="90000" tIns="46800" bIns="4680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J-Oil Exchange (JOX)</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Started operations on July 2, 2001, trading futures on Gyoten prices (provided by RIM) for gasoline, kerosene, gas oil, fuel oil</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Each product trades up to 6 months forward (same as TOCOM); 1 lot = 6,200 barrels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590,000 barrels </a:t>
            </a:r>
            <a:r>
              <a:rPr b="0" lang="en-US" sz="1400" strike="noStrike" u="none">
                <a:solidFill>
                  <a:srgbClr val="000000"/>
                </a:solidFill>
                <a:effectLst/>
                <a:uFillTx/>
                <a:latin typeface="Frutiger 55 Roman"/>
              </a:rPr>
              <a:t>have been traded since launch (average of eight transaction per day)</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Japanese oil majors and trading houses have been the most active - </a:t>
            </a:r>
            <a:r>
              <a:rPr b="1" lang="en-US" sz="1400" strike="noStrike" u="none">
                <a:solidFill>
                  <a:srgbClr val="000000"/>
                </a:solidFill>
                <a:effectLst/>
                <a:uFillTx/>
                <a:latin typeface="Frutiger 55 Roman"/>
              </a:rPr>
              <a:t>Morgan Stanley</a:t>
            </a:r>
            <a:r>
              <a:rPr b="0" lang="en-US" sz="1400" strike="noStrike" u="none">
                <a:solidFill>
                  <a:srgbClr val="000000"/>
                </a:solidFill>
                <a:effectLst/>
                <a:uFillTx/>
                <a:latin typeface="Frutiger 55 Roman"/>
              </a:rPr>
              <a:t> has also executed some deals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Deals have been concluded at prices that are within 100Y/kl (</a:t>
            </a:r>
            <a:r>
              <a:rPr b="1" lang="en-US" sz="1400" strike="noStrike" u="none">
                <a:solidFill>
                  <a:srgbClr val="000000"/>
                </a:solidFill>
                <a:effectLst/>
                <a:uFillTx/>
                <a:latin typeface="Frutiger 55 Roman"/>
              </a:rPr>
              <a:t>av of 0.5% range</a:t>
            </a:r>
            <a:r>
              <a:rPr b="0" lang="en-US" sz="1400" strike="noStrike" u="none">
                <a:solidFill>
                  <a:srgbClr val="000000"/>
                </a:solidFill>
                <a:effectLst/>
                <a:uFillTx/>
                <a:latin typeface="Frutiger 55 Roman"/>
              </a:rPr>
              <a:t>) of TOCOM prices</a:t>
            </a:r>
            <a:endParaRPr b="0" lang="en-US" sz="1400" strike="noStrike" u="none">
              <a:solidFill>
                <a:srgbClr val="000000"/>
              </a:solidFill>
              <a:effectLst/>
              <a:uFillTx/>
              <a:latin typeface="Frutiger 55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Amerex – “Oiler’s”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Oiler’s is an internet-based platform for </a:t>
            </a:r>
            <a:r>
              <a:rPr b="1" lang="en-US" sz="1400" strike="noStrike" u="none">
                <a:solidFill>
                  <a:srgbClr val="000000"/>
                </a:solidFill>
                <a:effectLst/>
                <a:uFillTx/>
                <a:latin typeface="Frutiger 55 Roman"/>
              </a:rPr>
              <a:t>Gyoten spot transactions </a:t>
            </a:r>
            <a:r>
              <a:rPr b="0" lang="en-US" sz="1400" strike="noStrike" u="none">
                <a:solidFill>
                  <a:srgbClr val="000000"/>
                </a:solidFill>
                <a:effectLst/>
                <a:uFillTx/>
                <a:latin typeface="Frutiger 55 Roman"/>
              </a:rPr>
              <a:t>in oil products, including gasoline and kerosene </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Amerex is trying to increase liquidity in the Gyoten market by encouraging small-medium sized wholesalers to use the market rather than their traditional wholesale channels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Small volumes (even lower than 60 barrels/lot) can be traded</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100 companies have joined Oiler’s, including </a:t>
            </a:r>
            <a:r>
              <a:rPr b="1" lang="en-US" sz="1400" strike="noStrike" u="none">
                <a:solidFill>
                  <a:srgbClr val="000000"/>
                </a:solidFill>
                <a:effectLst/>
                <a:uFillTx/>
                <a:latin typeface="Frutiger 55 Roman"/>
              </a:rPr>
              <a:t>10 major trading </a:t>
            </a:r>
            <a:r>
              <a:rPr b="0" lang="en-US" sz="1400" strike="noStrike" u="none">
                <a:solidFill>
                  <a:srgbClr val="000000"/>
                </a:solidFill>
                <a:effectLst/>
                <a:uFillTx/>
                <a:latin typeface="Frutiger 55 Roman"/>
              </a:rPr>
              <a:t>houses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Since its launch in April 2000, a total of </a:t>
            </a:r>
            <a:r>
              <a:rPr b="1" lang="en-US" sz="1400" strike="noStrike" u="none">
                <a:solidFill>
                  <a:srgbClr val="000000"/>
                </a:solidFill>
                <a:effectLst/>
                <a:uFillTx/>
                <a:latin typeface="Frutiger 55 Roman"/>
              </a:rPr>
              <a:t>230,000 </a:t>
            </a:r>
            <a:r>
              <a:rPr b="0" lang="en-US" sz="1400" strike="noStrike" u="none">
                <a:solidFill>
                  <a:srgbClr val="000000"/>
                </a:solidFill>
                <a:effectLst/>
                <a:uFillTx/>
                <a:latin typeface="Frutiger 55 Roman"/>
              </a:rPr>
              <a:t>barrels have been traded (approx      950 barrels/day)</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
          <p:cNvSpPr/>
          <p:nvPr/>
        </p:nvSpPr>
        <p:spPr>
          <a:xfrm>
            <a:off x="1905120" y="762120"/>
            <a:ext cx="2438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sng">
                <a:solidFill>
                  <a:srgbClr val="333333"/>
                </a:solidFill>
                <a:effectLst/>
                <a:uFillTx/>
                <a:latin typeface="Arial"/>
                <a:ea typeface="MS PGothic"/>
              </a:rPr>
              <a:t>Contents</a:t>
            </a:r>
            <a:endParaRPr b="0" lang="en-US" sz="3200" strike="noStrike" u="none">
              <a:solidFill>
                <a:srgbClr val="000000"/>
              </a:solidFill>
              <a:effectLst/>
              <a:uFillTx/>
              <a:latin typeface="Times New Roman"/>
            </a:endParaRPr>
          </a:p>
        </p:txBody>
      </p:sp>
      <p:sp>
        <p:nvSpPr>
          <p:cNvPr id="68" name=""/>
          <p:cNvSpPr/>
          <p:nvPr/>
        </p:nvSpPr>
        <p:spPr>
          <a:xfrm>
            <a:off x="1828800" y="1752480"/>
            <a:ext cx="7775640" cy="2819520"/>
          </a:xfrm>
          <a:prstGeom prst="rect">
            <a:avLst/>
          </a:prstGeom>
          <a:noFill/>
          <a:ln w="0">
            <a:noFill/>
          </a:ln>
        </p:spPr>
        <p:style>
          <a:lnRef idx="0"/>
          <a:fillRef idx="0"/>
          <a:effectRef idx="0"/>
          <a:fontRef idx="minor"/>
        </p:style>
        <p:txBody>
          <a:bodyPr lIns="90000" rIns="90000" tIns="46800" bIns="46800" anchor="t">
            <a:noAutofit/>
          </a:bodyPr>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TOCOM Analysis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ea typeface="MS PGothic"/>
              </a:rPr>
              <a:t>LPG, Naptha, LNG</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Initial Entry – Trading &amp; Mid-Market</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Next Steps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Annex</a:t>
            </a:r>
            <a:endParaRPr b="0" lang="en-US" sz="2400" strike="noStrike" u="none">
              <a:solidFill>
                <a:srgbClr val="000000"/>
              </a:solidFill>
              <a:effectLst/>
              <a:uFillTx/>
              <a:latin typeface="Times New Roman"/>
            </a:endParaRPr>
          </a:p>
        </p:txBody>
      </p:sp>
    </p:spTree>
  </p:cSld>
  <p:transition>
    <p:pull dir="ld"/>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9" name="" descr=""/>
          <p:cNvPicPr/>
          <p:nvPr/>
        </p:nvPicPr>
        <p:blipFill>
          <a:blip r:embed="rId1"/>
          <a:stretch/>
        </p:blipFill>
        <p:spPr>
          <a:xfrm>
            <a:off x="5786280" y="2346480"/>
            <a:ext cx="4081680" cy="2708280"/>
          </a:xfrm>
          <a:prstGeom prst="rect">
            <a:avLst/>
          </a:prstGeom>
          <a:noFill/>
          <a:ln w="0">
            <a:noFill/>
          </a:ln>
        </p:spPr>
      </p:pic>
      <p:sp>
        <p:nvSpPr>
          <p:cNvPr id="70" name="PlaceHolder 1"/>
          <p:cNvSpPr>
            <a:spLocks noGrp="1"/>
          </p:cNvSpPr>
          <p:nvPr>
            <p:ph type="title"/>
          </p:nvPr>
        </p:nvSpPr>
        <p:spPr>
          <a:xfrm>
            <a:off x="1650600" y="127080"/>
            <a:ext cx="79009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Asian LPG Prices Influenced Largely by Japan</a:t>
            </a:r>
            <a:endParaRPr b="0" lang="en-US" sz="2000" strike="noStrike" u="none">
              <a:solidFill>
                <a:srgbClr val="000000"/>
              </a:solidFill>
              <a:effectLst/>
              <a:uFillTx/>
              <a:latin typeface="Frutiger 66 BoldItalic"/>
            </a:endParaRPr>
          </a:p>
        </p:txBody>
      </p:sp>
      <p:sp>
        <p:nvSpPr>
          <p:cNvPr id="71" name="PlaceHolder 2"/>
          <p:cNvSpPr>
            <a:spLocks noGrp="1"/>
          </p:cNvSpPr>
          <p:nvPr>
            <p:ph/>
          </p:nvPr>
        </p:nvSpPr>
        <p:spPr>
          <a:xfrm>
            <a:off x="1467000" y="1346040"/>
            <a:ext cx="4279680" cy="5631120"/>
          </a:xfrm>
          <a:prstGeom prst="rect">
            <a:avLst/>
          </a:prstGeom>
          <a:noFill/>
          <a:ln w="0">
            <a:noFill/>
          </a:ln>
        </p:spPr>
        <p:txBody>
          <a:bodyPr lIns="90000" rIns="90000" tIns="46800" bIns="46800" anchor="t">
            <a:normAutofit/>
          </a:bodyPr>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Asian LPG prices are referenced to the term contract price that Saudi Arabia (supplier of 55% of Asian demand) releases each month (“CP”)</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World crude prices (correlation of </a:t>
            </a:r>
            <a:r>
              <a:rPr b="1" lang="en-US" sz="1200" strike="noStrike" u="none">
                <a:solidFill>
                  <a:srgbClr val="000000"/>
                </a:solidFill>
                <a:effectLst/>
                <a:uFillTx/>
                <a:latin typeface="Frutiger 55 Roman"/>
              </a:rPr>
              <a:t>85%</a:t>
            </a:r>
            <a:r>
              <a:rPr b="0" lang="en-US" sz="1200" strike="noStrike" u="none">
                <a:solidFill>
                  <a:srgbClr val="000000"/>
                </a:solidFill>
                <a:effectLst/>
                <a:uFillTx/>
                <a:latin typeface="Frutiger 55 Roman"/>
              </a:rPr>
              <a:t>) and seasonal factors (increase of LPG consumption during winter) are important</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50% of Saudi Arabian LPG goes to Japan and therefore, Japanese domestic market factors are of significant influence</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 is the </a:t>
            </a:r>
            <a:r>
              <a:rPr b="1" lang="en-US" sz="1200" strike="noStrike" u="none">
                <a:solidFill>
                  <a:srgbClr val="000000"/>
                </a:solidFill>
                <a:effectLst/>
                <a:uFillTx/>
                <a:latin typeface="Frutiger 55 Roman"/>
              </a:rPr>
              <a:t>world’s largest importer </a:t>
            </a:r>
            <a:r>
              <a:rPr b="0" lang="en-US" sz="1200" strike="noStrike" u="none">
                <a:solidFill>
                  <a:srgbClr val="000000"/>
                </a:solidFill>
                <a:effectLst/>
                <a:uFillTx/>
                <a:latin typeface="Frutiger 55 Roman"/>
              </a:rPr>
              <a:t>of LPG (mainly propane) and term contracts represent 70% of Japanese imports</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CP swaps </a:t>
            </a:r>
            <a:r>
              <a:rPr b="0" lang="en-US" sz="1200" strike="noStrike" u="none">
                <a:solidFill>
                  <a:srgbClr val="000000"/>
                </a:solidFill>
                <a:effectLst/>
                <a:uFillTx/>
                <a:latin typeface="Frutiger 55 Roman"/>
              </a:rPr>
              <a:t>are traded up to 2 months forward</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Mainly Japanese trading companies</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origination team has identified a need for CP swaps of greater maturities </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LPG retail prices rarely move, giving Japanese LPG retailers an opportunity to fix margins for longer periods of time</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Japan has already introduced potential counterparties to CP swap price quotes on EOL</a:t>
            </a:r>
            <a:endParaRPr b="0" lang="en-US" sz="1200" strike="noStrike" u="none">
              <a:solidFill>
                <a:srgbClr val="000000"/>
              </a:solidFill>
              <a:effectLst/>
              <a:uFillTx/>
              <a:latin typeface="Frutiger 55 Roman"/>
            </a:endParaRPr>
          </a:p>
          <a:p>
            <a:pPr lvl="1" marL="743040" indent="-2858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One trading house (Nichimen) has begun monitoring EOL CP prices</a:t>
            </a: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
        <p:nvSpPr>
          <p:cNvPr id="72" name=""/>
          <p:cNvSpPr/>
          <p:nvPr/>
        </p:nvSpPr>
        <p:spPr>
          <a:xfrm>
            <a:off x="7895160" y="1157400"/>
            <a:ext cx="182628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CP generally moves in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line with LPG seasonal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and upward trend in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crude prices</a:t>
            </a:r>
            <a:endParaRPr b="0" lang="en-US" sz="1000" strike="noStrike" u="none">
              <a:solidFill>
                <a:srgbClr val="000000"/>
              </a:solidFill>
              <a:effectLst/>
              <a:uFillTx/>
              <a:latin typeface="Times New Roman"/>
            </a:endParaRPr>
          </a:p>
        </p:txBody>
      </p:sp>
      <p:sp>
        <p:nvSpPr>
          <p:cNvPr id="73" name=""/>
          <p:cNvSpPr/>
          <p:nvPr/>
        </p:nvSpPr>
        <p:spPr>
          <a:xfrm>
            <a:off x="6249960" y="2792520"/>
            <a:ext cx="401760" cy="412560"/>
          </a:xfrm>
          <a:prstGeom prst="ellipse">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5938200" y="1071720"/>
            <a:ext cx="1783800" cy="7045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Japanese inventories fall to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record low levels during high</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 CP rises due to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Japanese buying interest </a:t>
            </a:r>
            <a:endParaRPr b="0" lang="en-US" sz="1000" strike="noStrike" u="none">
              <a:solidFill>
                <a:srgbClr val="000000"/>
              </a:solidFill>
              <a:effectLst/>
              <a:uFillTx/>
              <a:latin typeface="Times New Roman"/>
            </a:endParaRPr>
          </a:p>
        </p:txBody>
      </p:sp>
      <p:sp>
        <p:nvSpPr>
          <p:cNvPr id="75" name=""/>
          <p:cNvSpPr/>
          <p:nvPr/>
        </p:nvSpPr>
        <p:spPr>
          <a:xfrm flipH="1">
            <a:off x="6427440" y="1832040"/>
            <a:ext cx="212760" cy="10000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6689520" y="2401920"/>
            <a:ext cx="2121120" cy="246600"/>
          </a:xfrm>
          <a:prstGeom prst="rect">
            <a:avLst/>
          </a:prstGeom>
          <a:solidFill>
            <a:srgbClr val="ffff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Japanese Domestic Factors vs CP</a:t>
            </a:r>
            <a:endParaRPr b="0" lang="en-US" sz="1000" strike="noStrike" u="none">
              <a:solidFill>
                <a:srgbClr val="000000"/>
              </a:solidFill>
              <a:effectLst/>
              <a:uFillTx/>
              <a:latin typeface="Times New Roman"/>
            </a:endParaRPr>
          </a:p>
        </p:txBody>
      </p:sp>
      <p:sp>
        <p:nvSpPr>
          <p:cNvPr id="77" name=""/>
          <p:cNvSpPr/>
          <p:nvPr/>
        </p:nvSpPr>
        <p:spPr>
          <a:xfrm flipH="1">
            <a:off x="8467200" y="1843200"/>
            <a:ext cx="212760" cy="10000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650600" y="19044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Japanese (C&amp;F) LPG is Traded but the Domestic Spot Market is Just Emerging</a:t>
            </a:r>
            <a:endParaRPr b="0" lang="en-US" sz="2000" strike="noStrike" u="none">
              <a:solidFill>
                <a:srgbClr val="000000"/>
              </a:solidFill>
              <a:effectLst/>
              <a:uFillTx/>
              <a:latin typeface="Frutiger 66 BoldItalic"/>
            </a:endParaRPr>
          </a:p>
        </p:txBody>
      </p:sp>
      <p:sp>
        <p:nvSpPr>
          <p:cNvPr id="79" name="PlaceHolder 2"/>
          <p:cNvSpPr>
            <a:spLocks noGrp="1"/>
          </p:cNvSpPr>
          <p:nvPr>
            <p:ph/>
          </p:nvPr>
        </p:nvSpPr>
        <p:spPr>
          <a:xfrm>
            <a:off x="1327320" y="1422000"/>
            <a:ext cx="3992400" cy="4729320"/>
          </a:xfrm>
          <a:prstGeom prst="rect">
            <a:avLst/>
          </a:prstGeom>
          <a:noFill/>
          <a:ln w="0">
            <a:noFill/>
          </a:ln>
        </p:spPr>
        <p:txBody>
          <a:bodyPr lIns="90000" rIns="90000" tIns="46800" bIns="46800" anchor="t">
            <a:normAutofit/>
          </a:bodyPr>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Japanese import (C&amp;F) spot prices are quoted by Platts and Argus as a spread to CP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Spot cargoes are </a:t>
            </a:r>
            <a:r>
              <a:rPr b="1" lang="en-US" sz="1200" strike="noStrike" u="none">
                <a:solidFill>
                  <a:srgbClr val="000000"/>
                </a:solidFill>
                <a:effectLst/>
                <a:uFillTx/>
                <a:latin typeface="Frutiger 55 Roman"/>
              </a:rPr>
              <a:t>traded globally</a:t>
            </a:r>
            <a:r>
              <a:rPr b="0" lang="en-US" sz="1200" strike="noStrike" u="none">
                <a:solidFill>
                  <a:srgbClr val="000000"/>
                </a:solidFill>
                <a:effectLst/>
                <a:uFillTx/>
                <a:latin typeface="Frutiger 55 Roman"/>
              </a:rPr>
              <a:t>, with Japan importing cargoes from Africa, South Korea and, more recently, Europe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Eg. Imports from Africa to Japan occur when the Japan (C&amp;F)-Europe spread is greater than the cost of shipping (approx $30/mt, adj for Africa-Europe shipping rates)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market can be reasonably liquid (up to  </a:t>
            </a:r>
            <a:r>
              <a:rPr b="1" lang="en-US" sz="1200" strike="noStrike" u="none">
                <a:solidFill>
                  <a:srgbClr val="000000"/>
                </a:solidFill>
                <a:effectLst/>
                <a:uFillTx/>
                <a:latin typeface="Frutiger 55 Roman"/>
              </a:rPr>
              <a:t>4-5 cargoes per day</a:t>
            </a:r>
            <a:r>
              <a:rPr b="0" lang="en-US" sz="1200" strike="noStrike" u="none">
                <a:solidFill>
                  <a:srgbClr val="000000"/>
                </a:solidFill>
                <a:effectLst/>
                <a:uFillTx/>
                <a:latin typeface="Frutiger 55 Roman"/>
              </a:rPr>
              <a:t>)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Japanese importers are reported to have  sold term cargoes into the C&amp;F market when these prices increase above CP</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Enron’s Argus Far East LPG Index swaps have been introduced to Japanese customers as a way of hedging spot purchases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50% of the index is China C&amp;F – potential demand for 100% Japan C&amp;F product</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Domestic spot LPG market is just beginning to emerge</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RIM began quoting domestic spot market prices from </a:t>
            </a:r>
            <a:r>
              <a:rPr b="1" lang="en-US" sz="1200" strike="noStrike" u="none">
                <a:solidFill>
                  <a:srgbClr val="000000"/>
                </a:solidFill>
                <a:effectLst/>
                <a:uFillTx/>
                <a:latin typeface="Frutiger 55 Roman"/>
              </a:rPr>
              <a:t>May 2001</a:t>
            </a:r>
            <a:endParaRPr b="0" lang="en-US" sz="1200" strike="noStrike" u="none">
              <a:solidFill>
                <a:srgbClr val="000000"/>
              </a:solidFill>
              <a:effectLst/>
              <a:uFillTx/>
              <a:latin typeface="Frutiger 55 Roman"/>
            </a:endParaRPr>
          </a:p>
        </p:txBody>
      </p:sp>
      <p:pic>
        <p:nvPicPr>
          <p:cNvPr id="80" name="" descr=""/>
          <p:cNvPicPr/>
          <p:nvPr/>
        </p:nvPicPr>
        <p:blipFill>
          <a:blip r:embed="rId1"/>
          <a:stretch/>
        </p:blipFill>
        <p:spPr>
          <a:xfrm>
            <a:off x="5219640" y="1793880"/>
            <a:ext cx="4529160" cy="3219480"/>
          </a:xfrm>
          <a:prstGeom prst="rect">
            <a:avLst/>
          </a:prstGeom>
          <a:noFill/>
          <a:ln w="0">
            <a:noFill/>
          </a:ln>
        </p:spPr>
      </p:pic>
      <p:sp>
        <p:nvSpPr>
          <p:cNvPr id="81" name=""/>
          <p:cNvSpPr/>
          <p:nvPr/>
        </p:nvSpPr>
        <p:spPr>
          <a:xfrm>
            <a:off x="6109200" y="1925640"/>
            <a:ext cx="2979000" cy="246600"/>
          </a:xfrm>
          <a:prstGeom prst="rect">
            <a:avLst/>
          </a:prstGeom>
          <a:solidFill>
            <a:srgbClr val="ffffff"/>
          </a:solid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Japan C&amp;F/European Spread vs Imports (Nigeria)</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Japan Naphtha Pricing Analysis Requires Monitoring of Other Asian Countries</a:t>
            </a:r>
            <a:endParaRPr b="0" lang="en-US" sz="2000" strike="noStrike" u="none">
              <a:solidFill>
                <a:srgbClr val="000000"/>
              </a:solidFill>
              <a:effectLst/>
              <a:uFillTx/>
              <a:latin typeface="Frutiger 66 BoldItalic"/>
            </a:endParaRPr>
          </a:p>
        </p:txBody>
      </p:sp>
      <p:sp>
        <p:nvSpPr>
          <p:cNvPr id="83" name="PlaceHolder 2"/>
          <p:cNvSpPr>
            <a:spLocks noGrp="1"/>
          </p:cNvSpPr>
          <p:nvPr>
            <p:ph/>
          </p:nvPr>
        </p:nvSpPr>
        <p:spPr>
          <a:xfrm>
            <a:off x="1329840" y="1604520"/>
            <a:ext cx="3992760" cy="5388120"/>
          </a:xfrm>
          <a:prstGeom prst="rect">
            <a:avLst/>
          </a:prstGeom>
          <a:noFill/>
          <a:ln w="0">
            <a:noFill/>
          </a:ln>
        </p:spPr>
        <p:txBody>
          <a:bodyPr lIns="90000" rIns="90000" tIns="46800" bIns="46800" anchor="t">
            <a:normAutofit/>
          </a:bodyPr>
          <a:p>
            <a:pPr marL="173160" indent="-17316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 is the </a:t>
            </a:r>
            <a:r>
              <a:rPr b="1" lang="en-US" sz="1200" strike="noStrike" u="none">
                <a:solidFill>
                  <a:srgbClr val="000000"/>
                </a:solidFill>
                <a:effectLst/>
                <a:uFillTx/>
                <a:latin typeface="Frutiger 55 Roman"/>
              </a:rPr>
              <a:t>largest consumer and importer </a:t>
            </a:r>
            <a:r>
              <a:rPr b="0" lang="en-US" sz="1200" strike="noStrike" u="none">
                <a:solidFill>
                  <a:srgbClr val="000000"/>
                </a:solidFill>
                <a:effectLst/>
                <a:uFillTx/>
                <a:latin typeface="Frutiger 55 Roman"/>
              </a:rPr>
              <a:t>of naphtha in the world</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97% of naphtha is consumed by the petrochemical industry</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Low import tariffs encourage competition from low cost Asian refiners</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Approx 70% </a:t>
            </a:r>
            <a:r>
              <a:rPr b="0" lang="en-US" sz="1200" strike="noStrike" u="none">
                <a:solidFill>
                  <a:srgbClr val="000000"/>
                </a:solidFill>
                <a:effectLst/>
                <a:uFillTx/>
                <a:latin typeface="Frutiger 55 Roman"/>
              </a:rPr>
              <a:t>of Japanese imports are purchased on </a:t>
            </a:r>
            <a:r>
              <a:rPr b="1" lang="en-US" sz="1200" strike="noStrike" u="none">
                <a:solidFill>
                  <a:srgbClr val="000000"/>
                </a:solidFill>
                <a:effectLst/>
                <a:uFillTx/>
                <a:latin typeface="Frutiger 55 Roman"/>
              </a:rPr>
              <a:t>fixed term </a:t>
            </a:r>
            <a:r>
              <a:rPr b="0" lang="en-US" sz="1200" strike="noStrike" u="none">
                <a:solidFill>
                  <a:srgbClr val="000000"/>
                </a:solidFill>
                <a:effectLst/>
                <a:uFillTx/>
                <a:latin typeface="Frutiger 55 Roman"/>
              </a:rPr>
              <a:t>contracts (usually 1 year)</a:t>
            </a:r>
            <a:endParaRPr b="0" lang="en-US" sz="1200" strike="noStrike" u="none">
              <a:solidFill>
                <a:srgbClr val="000000"/>
              </a:solidFill>
              <a:effectLst/>
              <a:uFillTx/>
              <a:latin typeface="Frutiger 55 Roman"/>
            </a:endParaRPr>
          </a:p>
          <a:p>
            <a:pPr marL="173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17316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Japanese market influence on regional naphtha prices (C&amp;F spot) is strong, although other factors can have an impact</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 a refined product, </a:t>
            </a:r>
            <a:r>
              <a:rPr b="1" lang="en-US" sz="1200" strike="noStrike" u="none">
                <a:solidFill>
                  <a:srgbClr val="000000"/>
                </a:solidFill>
                <a:effectLst/>
                <a:uFillTx/>
                <a:latin typeface="Frutiger 55 Roman"/>
              </a:rPr>
              <a:t>world crude prices </a:t>
            </a:r>
            <a:r>
              <a:rPr b="0" lang="en-US" sz="1200" strike="noStrike" u="none">
                <a:solidFill>
                  <a:srgbClr val="000000"/>
                </a:solidFill>
                <a:effectLst/>
                <a:uFillTx/>
                <a:latin typeface="Frutiger 55 Roman"/>
              </a:rPr>
              <a:t>have a significant influence – correlation with Brent is over 90%</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Other Asian countries </a:t>
            </a:r>
            <a:r>
              <a:rPr b="0" lang="en-US" sz="1200" strike="noStrike" u="none">
                <a:solidFill>
                  <a:srgbClr val="000000"/>
                </a:solidFill>
                <a:effectLst/>
                <a:uFillTx/>
                <a:latin typeface="Frutiger 55 Roman"/>
              </a:rPr>
              <a:t>are large naphtha consumers, especially South Korea (</a:t>
            </a:r>
            <a:r>
              <a:rPr b="1" lang="en-US" sz="1200" strike="noStrike" u="none">
                <a:solidFill>
                  <a:srgbClr val="000000"/>
                </a:solidFill>
                <a:effectLst/>
                <a:uFillTx/>
                <a:latin typeface="Frutiger 55 Roman"/>
              </a:rPr>
              <a:t>65% </a:t>
            </a:r>
            <a:r>
              <a:rPr b="0" lang="en-US" sz="1200" strike="noStrike" u="none">
                <a:solidFill>
                  <a:srgbClr val="000000"/>
                </a:solidFill>
                <a:effectLst/>
                <a:uFillTx/>
                <a:latin typeface="Frutiger 55 Roman"/>
              </a:rPr>
              <a:t>of Japan) and China (</a:t>
            </a:r>
            <a:r>
              <a:rPr b="1" lang="en-US" sz="1200" strike="noStrike" u="none">
                <a:solidFill>
                  <a:srgbClr val="000000"/>
                </a:solidFill>
                <a:effectLst/>
                <a:uFillTx/>
                <a:latin typeface="Frutiger 55 Roman"/>
              </a:rPr>
              <a:t>50% </a:t>
            </a:r>
            <a:r>
              <a:rPr b="0" lang="en-US" sz="1200" strike="noStrike" u="none">
                <a:solidFill>
                  <a:srgbClr val="000000"/>
                </a:solidFill>
                <a:effectLst/>
                <a:uFillTx/>
                <a:latin typeface="Frutiger 55 Roman"/>
              </a:rPr>
              <a:t>of Japan)</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Accordingly, naphtha cracking rates and inventory levels in other Asian countries are important</a:t>
            </a:r>
            <a:endParaRPr b="0" lang="en-US" sz="1200" strike="noStrike" u="none">
              <a:solidFill>
                <a:srgbClr val="000000"/>
              </a:solidFill>
              <a:effectLst/>
              <a:uFillTx/>
              <a:latin typeface="Frutiger 55 Roman"/>
            </a:endParaRPr>
          </a:p>
          <a:p>
            <a:pPr lvl="1" marL="39852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pic>
        <p:nvPicPr>
          <p:cNvPr id="84" name="" descr=""/>
          <p:cNvPicPr/>
          <p:nvPr/>
        </p:nvPicPr>
        <p:blipFill>
          <a:blip r:embed="rId1"/>
          <a:stretch/>
        </p:blipFill>
        <p:spPr>
          <a:xfrm>
            <a:off x="5329080" y="2463840"/>
            <a:ext cx="4526280" cy="3205080"/>
          </a:xfrm>
          <a:prstGeom prst="rect">
            <a:avLst/>
          </a:prstGeom>
          <a:noFill/>
          <a:ln w="0">
            <a:noFill/>
          </a:ln>
        </p:spPr>
      </p:pic>
      <p:sp>
        <p:nvSpPr>
          <p:cNvPr id="85" name=""/>
          <p:cNvSpPr/>
          <p:nvPr/>
        </p:nvSpPr>
        <p:spPr>
          <a:xfrm>
            <a:off x="5500440" y="1465200"/>
            <a:ext cx="2029320" cy="781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Japan decreases imports/increase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domestic production in Mar due to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high naphtha prices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As a result, April prices fall, bringing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Japanese buyers back</a:t>
            </a:r>
            <a:endParaRPr b="0" lang="en-US" sz="900" strike="noStrike" u="none">
              <a:solidFill>
                <a:srgbClr val="000000"/>
              </a:solidFill>
              <a:effectLst/>
              <a:uFillTx/>
              <a:latin typeface="Times New Roman"/>
            </a:endParaRPr>
          </a:p>
        </p:txBody>
      </p:sp>
      <p:sp>
        <p:nvSpPr>
          <p:cNvPr id="86" name=""/>
          <p:cNvSpPr/>
          <p:nvPr/>
        </p:nvSpPr>
        <p:spPr>
          <a:xfrm>
            <a:off x="7595640" y="1149480"/>
            <a:ext cx="2341080" cy="6440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High crude price pushes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naphtha prices up. Japan reduces imports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Sept but is forced to buy in Oct </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due to low inventories</a:t>
            </a:r>
            <a:endParaRPr b="0" lang="en-US" sz="900" strike="noStrike" u="none">
              <a:solidFill>
                <a:srgbClr val="000000"/>
              </a:solidFill>
              <a:effectLst/>
              <a:uFillTx/>
              <a:latin typeface="Times New Roman"/>
            </a:endParaRPr>
          </a:p>
        </p:txBody>
      </p:sp>
      <p:sp>
        <p:nvSpPr>
          <p:cNvPr id="87" name=""/>
          <p:cNvSpPr/>
          <p:nvPr/>
        </p:nvSpPr>
        <p:spPr>
          <a:xfrm>
            <a:off x="6526080" y="2228760"/>
            <a:ext cx="61920" cy="1254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flipH="1">
            <a:off x="8567640" y="1890720"/>
            <a:ext cx="163440" cy="11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1650600" y="20304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Naphtha Cargoes to Japan are Actively Traded on e-OSN</a:t>
            </a:r>
            <a:endParaRPr b="0" lang="en-US" sz="2000" strike="noStrike" u="none">
              <a:solidFill>
                <a:srgbClr val="000000"/>
              </a:solidFill>
              <a:effectLst/>
              <a:uFillTx/>
              <a:latin typeface="Frutiger 66 BoldItalic"/>
            </a:endParaRPr>
          </a:p>
        </p:txBody>
      </p:sp>
      <p:sp>
        <p:nvSpPr>
          <p:cNvPr id="90" name="PlaceHolder 2"/>
          <p:cNvSpPr>
            <a:spLocks noGrp="1"/>
          </p:cNvSpPr>
          <p:nvPr>
            <p:ph/>
          </p:nvPr>
        </p:nvSpPr>
        <p:spPr>
          <a:xfrm>
            <a:off x="1355760" y="1287000"/>
            <a:ext cx="3992400" cy="5388120"/>
          </a:xfrm>
          <a:prstGeom prst="rect">
            <a:avLst/>
          </a:prstGeom>
          <a:noFill/>
          <a:ln w="0">
            <a:noFill/>
          </a:ln>
        </p:spPr>
        <p:txBody>
          <a:bodyPr lIns="90000" rIns="90000" tIns="46800" bIns="46800" anchor="t">
            <a:normAutofit/>
          </a:bodyPr>
          <a:p>
            <a:pPr marL="173160" indent="-17316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Japan’s C&amp;F spot market naphtha is active, with approximately  </a:t>
            </a:r>
            <a:r>
              <a:rPr b="1" lang="en-US" sz="1200" strike="noStrike" u="none">
                <a:solidFill>
                  <a:srgbClr val="000000"/>
                </a:solidFill>
                <a:effectLst/>
                <a:uFillTx/>
                <a:latin typeface="Frutiger 55 Roman"/>
              </a:rPr>
              <a:t>5-7 cargoes </a:t>
            </a:r>
            <a:r>
              <a:rPr b="0" lang="en-US" sz="1200" strike="noStrike" u="none">
                <a:solidFill>
                  <a:srgbClr val="000000"/>
                </a:solidFill>
                <a:effectLst/>
                <a:uFillTx/>
                <a:latin typeface="Frutiger 55 Roman"/>
              </a:rPr>
              <a:t>traded per day</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Main players are the international and Japanese trading houses (</a:t>
            </a:r>
            <a:r>
              <a:rPr b="1" lang="en-US" sz="1200" strike="noStrike" u="none">
                <a:solidFill>
                  <a:srgbClr val="000000"/>
                </a:solidFill>
                <a:effectLst/>
                <a:uFillTx/>
                <a:latin typeface="Frutiger 55 Roman"/>
              </a:rPr>
              <a:t>Glencore, Koch, Sumitomo</a:t>
            </a:r>
            <a:r>
              <a:rPr b="0" lang="en-US" sz="1200" strike="noStrike" u="none">
                <a:solidFill>
                  <a:srgbClr val="000000"/>
                </a:solidFill>
                <a:effectLst/>
                <a:uFillTx/>
                <a:latin typeface="Frutiger 55 Roman"/>
              </a:rPr>
              <a:t>, </a:t>
            </a:r>
            <a:r>
              <a:rPr b="1" lang="en-US" sz="1200" strike="noStrike" u="none">
                <a:solidFill>
                  <a:srgbClr val="000000"/>
                </a:solidFill>
                <a:effectLst/>
                <a:uFillTx/>
                <a:latin typeface="Frutiger 55 Roman"/>
              </a:rPr>
              <a:t>Vitol, Shell Trading</a:t>
            </a:r>
            <a:r>
              <a:rPr b="0" lang="en-US" sz="1200" strike="noStrike" u="none">
                <a:solidFill>
                  <a:srgbClr val="000000"/>
                </a:solidFill>
                <a:effectLst/>
                <a:uFillTx/>
                <a:latin typeface="Frutiger 55 Roman"/>
              </a:rPr>
              <a:t> ) - oil majors and petrochemical companies participate to some extent</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Prices are quoted daily by </a:t>
            </a:r>
            <a:r>
              <a:rPr b="1" lang="en-US" sz="1200" strike="noStrike" u="none">
                <a:solidFill>
                  <a:srgbClr val="000000"/>
                </a:solidFill>
                <a:effectLst/>
                <a:uFillTx/>
                <a:latin typeface="Frutiger 55 Roman"/>
              </a:rPr>
              <a:t>Platts</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Netback analysis for Singapore and Middle East naphtha shows that naphtha from those countries are competitive by an average of </a:t>
            </a:r>
            <a:r>
              <a:rPr b="1" lang="en-US" sz="1200" strike="noStrike" u="none">
                <a:solidFill>
                  <a:srgbClr val="000000"/>
                </a:solidFill>
                <a:effectLst/>
                <a:uFillTx/>
                <a:latin typeface="Frutiger 55 Roman"/>
              </a:rPr>
              <a:t>1-2 $/bbl </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However, the relative competitiveness of naphtha from Asian and the Middle East changes over time</a:t>
            </a:r>
            <a:endParaRPr b="0" lang="en-US" sz="1200" strike="noStrike" u="none">
              <a:solidFill>
                <a:srgbClr val="000000"/>
              </a:solidFill>
              <a:effectLst/>
              <a:uFillTx/>
              <a:latin typeface="Frutiger 55 Roman"/>
            </a:endParaRPr>
          </a:p>
          <a:p>
            <a:pPr lvl="1" marL="39852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17316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Standardized contracts (eg. quality, volume) for Japan C&amp;F have been traded bilaterally in a market known as “</a:t>
            </a:r>
            <a:r>
              <a:rPr b="1" lang="en-US" sz="1200" strike="noStrike" u="none">
                <a:solidFill>
                  <a:srgbClr val="000000"/>
                </a:solidFill>
                <a:effectLst/>
                <a:uFillTx/>
                <a:latin typeface="Frutiger 55 Roman"/>
              </a:rPr>
              <a:t>Open Spec Naphtha</a:t>
            </a:r>
            <a:r>
              <a:rPr b="0" lang="en-US" sz="1200" strike="noStrike" u="none">
                <a:solidFill>
                  <a:srgbClr val="000000"/>
                </a:solidFill>
                <a:effectLst/>
                <a:uFillTx/>
                <a:latin typeface="Frutiger 55 Roman"/>
              </a:rPr>
              <a:t>” (OSN)</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 July 2000, </a:t>
            </a:r>
            <a:r>
              <a:rPr b="1" lang="en-US" sz="1200" strike="noStrike" u="none">
                <a:solidFill>
                  <a:srgbClr val="000000"/>
                </a:solidFill>
                <a:effectLst/>
                <a:uFillTx/>
                <a:latin typeface="Frutiger 55 Roman"/>
              </a:rPr>
              <a:t>e-OSN </a:t>
            </a:r>
            <a:r>
              <a:rPr b="0" lang="en-US" sz="1200" strike="noStrike" u="none">
                <a:solidFill>
                  <a:srgbClr val="000000"/>
                </a:solidFill>
                <a:effectLst/>
                <a:uFillTx/>
                <a:latin typeface="Frutiger 55 Roman"/>
              </a:rPr>
              <a:t>was launched by a consortium of Japanese and international trading houses</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Approximately, </a:t>
            </a:r>
            <a:r>
              <a:rPr b="1" lang="en-US" sz="1200" strike="noStrike" u="none">
                <a:solidFill>
                  <a:srgbClr val="000000"/>
                </a:solidFill>
                <a:effectLst/>
                <a:uFillTx/>
                <a:latin typeface="Frutiger 55 Roman"/>
              </a:rPr>
              <a:t>80% </a:t>
            </a:r>
            <a:r>
              <a:rPr b="0" lang="en-US" sz="1200" strike="noStrike" u="none">
                <a:solidFill>
                  <a:srgbClr val="000000"/>
                </a:solidFill>
                <a:effectLst/>
                <a:uFillTx/>
                <a:latin typeface="Frutiger 55 Roman"/>
              </a:rPr>
              <a:t>of volume in the bilateral market has shifted to this internet platform</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 addition to physical cargoes, </a:t>
            </a:r>
            <a:r>
              <a:rPr b="1" lang="en-US" sz="1200" strike="noStrike" u="none">
                <a:solidFill>
                  <a:srgbClr val="000000"/>
                </a:solidFill>
                <a:effectLst/>
                <a:uFillTx/>
                <a:latin typeface="Frutiger 55 Roman"/>
              </a:rPr>
              <a:t>forward </a:t>
            </a:r>
            <a:r>
              <a:rPr b="0" lang="en-US" sz="1200" strike="noStrike" u="none">
                <a:solidFill>
                  <a:srgbClr val="000000"/>
                </a:solidFill>
                <a:effectLst/>
                <a:uFillTx/>
                <a:latin typeface="Frutiger 55 Roman"/>
              </a:rPr>
              <a:t>contracts (up to 1 year) and </a:t>
            </a:r>
            <a:r>
              <a:rPr b="1" lang="en-US" sz="1200" strike="noStrike" u="none">
                <a:solidFill>
                  <a:srgbClr val="000000"/>
                </a:solidFill>
                <a:effectLst/>
                <a:uFillTx/>
                <a:latin typeface="Frutiger 55 Roman"/>
              </a:rPr>
              <a:t>swaps </a:t>
            </a:r>
            <a:r>
              <a:rPr b="0" lang="en-US" sz="1200" strike="noStrike" u="none">
                <a:solidFill>
                  <a:srgbClr val="000000"/>
                </a:solidFill>
                <a:effectLst/>
                <a:uFillTx/>
                <a:latin typeface="Frutiger 55 Roman"/>
              </a:rPr>
              <a:t>are also traded</a:t>
            </a:r>
            <a:endParaRPr b="0" lang="en-US" sz="1200" strike="noStrike" u="none">
              <a:solidFill>
                <a:srgbClr val="000000"/>
              </a:solidFill>
              <a:effectLst/>
              <a:uFillTx/>
              <a:latin typeface="Frutiger 55 Roman"/>
            </a:endParaRPr>
          </a:p>
          <a:p>
            <a:pPr lvl="1" marL="398520" indent="-111240">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Morgan Stanley and Goldman Sachs are active in financial trading</a:t>
            </a:r>
            <a:endParaRPr b="0" lang="en-US" sz="1200" strike="noStrike" u="none">
              <a:solidFill>
                <a:srgbClr val="000000"/>
              </a:solidFill>
              <a:effectLst/>
              <a:uFillTx/>
              <a:latin typeface="Frutiger 55 Roman"/>
            </a:endParaRPr>
          </a:p>
          <a:p>
            <a:pPr lvl="1" marL="39852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
        <p:nvSpPr>
          <p:cNvPr id="91" name=""/>
          <p:cNvSpPr/>
          <p:nvPr/>
        </p:nvSpPr>
        <p:spPr>
          <a:xfrm>
            <a:off x="6182280" y="2021040"/>
            <a:ext cx="33217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Spread of netbacks  to Japan C&amp;F Naphtha Prices</a:t>
            </a:r>
            <a:endParaRPr b="0" lang="en-US" sz="1100" strike="noStrike" u="none">
              <a:solidFill>
                <a:srgbClr val="000000"/>
              </a:solidFill>
              <a:effectLst/>
              <a:uFillTx/>
              <a:latin typeface="Times New Roman"/>
            </a:endParaRPr>
          </a:p>
        </p:txBody>
      </p:sp>
      <p:pic>
        <p:nvPicPr>
          <p:cNvPr id="92" name="" descr=""/>
          <p:cNvPicPr/>
          <p:nvPr/>
        </p:nvPicPr>
        <p:blipFill>
          <a:blip r:embed="rId1"/>
          <a:stretch/>
        </p:blipFill>
        <p:spPr>
          <a:xfrm>
            <a:off x="5224320" y="2349360"/>
            <a:ext cx="4567320" cy="258948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66 BoldItalic"/>
              </a:rPr>
              <a:t>LNG Market developments are being closely watched and Reported for the EGM Fundamentals team</a:t>
            </a:r>
            <a:endParaRPr b="0" lang="en-US" sz="1800" strike="noStrike" u="none">
              <a:solidFill>
                <a:srgbClr val="000000"/>
              </a:solidFill>
              <a:effectLst/>
              <a:uFillTx/>
              <a:latin typeface="Frutiger 66 BoldItalic"/>
            </a:endParaRPr>
          </a:p>
        </p:txBody>
      </p:sp>
      <p:sp>
        <p:nvSpPr>
          <p:cNvPr id="94" name="PlaceHolder 2"/>
          <p:cNvSpPr>
            <a:spLocks noGrp="1"/>
          </p:cNvSpPr>
          <p:nvPr>
            <p:ph/>
          </p:nvPr>
        </p:nvSpPr>
        <p:spPr>
          <a:xfrm>
            <a:off x="1657440" y="1422360"/>
            <a:ext cx="7486560" cy="411480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Local language expertise </a:t>
            </a:r>
            <a:r>
              <a:rPr b="0" lang="en-US" sz="1400" strike="noStrike" u="none">
                <a:solidFill>
                  <a:srgbClr val="000000"/>
                </a:solidFill>
                <a:effectLst/>
                <a:uFillTx/>
                <a:latin typeface="Frutiger 55 Roman"/>
              </a:rPr>
              <a:t>is utilized to support the EGM Fundy LNG team in following market developments and meeting specific research needs for the Asian region</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a:t>
            </a:r>
            <a:r>
              <a:rPr b="1" lang="en-US" sz="1400" strike="noStrike" u="none">
                <a:solidFill>
                  <a:srgbClr val="000000"/>
                </a:solidFill>
                <a:effectLst/>
                <a:uFillTx/>
                <a:latin typeface="Frutiger 55 Roman"/>
              </a:rPr>
              <a:t>Sakhalin Project </a:t>
            </a:r>
            <a:r>
              <a:rPr b="0" lang="en-US" sz="1400" strike="noStrike" u="none">
                <a:solidFill>
                  <a:srgbClr val="000000"/>
                </a:solidFill>
                <a:effectLst/>
                <a:uFillTx/>
                <a:latin typeface="Frutiger 55 Roman"/>
              </a:rPr>
              <a:t>has been of particular interest:</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Major oil and gas field development close to the 3 largest LNG consumers in Asia (Japan, South Korea, China)</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Estimated reserves of crude (</a:t>
            </a:r>
            <a:r>
              <a:rPr b="1" lang="en-US" sz="1400" strike="noStrike" u="none">
                <a:solidFill>
                  <a:srgbClr val="000000"/>
                </a:solidFill>
                <a:effectLst/>
                <a:uFillTx/>
                <a:latin typeface="Frutiger 55 Roman"/>
              </a:rPr>
              <a:t>3.1 bn bbl) </a:t>
            </a:r>
            <a:r>
              <a:rPr b="0" lang="en-US" sz="1400" strike="noStrike" u="none">
                <a:solidFill>
                  <a:srgbClr val="000000"/>
                </a:solidFill>
                <a:effectLst/>
                <a:uFillTx/>
                <a:latin typeface="Frutiger 55 Roman"/>
              </a:rPr>
              <a:t>and natural gas (</a:t>
            </a:r>
            <a:r>
              <a:rPr b="1" lang="en-US" sz="1400" strike="noStrike" u="none">
                <a:solidFill>
                  <a:srgbClr val="000000"/>
                </a:solidFill>
                <a:effectLst/>
                <a:uFillTx/>
                <a:latin typeface="Frutiger 55 Roman"/>
              </a:rPr>
              <a:t>1.4 trillion Btu) </a:t>
            </a:r>
            <a:r>
              <a:rPr b="0" lang="en-US" sz="1400" strike="noStrike" u="none">
                <a:solidFill>
                  <a:srgbClr val="000000"/>
                </a:solidFill>
                <a:effectLst/>
                <a:uFillTx/>
                <a:latin typeface="Frutiger 55 Roman"/>
              </a:rPr>
              <a:t>in Far East Russia</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Shareholders include oil majors (ExxonMobil, Shell, Texaco), Japanese trading houses (Mitsui, Mitsubishi) and a Russian oil development company (Rosneft)</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Crude production commenced in </a:t>
            </a:r>
            <a:r>
              <a:rPr b="1" lang="en-US" sz="1400" strike="noStrike" u="none">
                <a:solidFill>
                  <a:srgbClr val="000000"/>
                </a:solidFill>
                <a:effectLst/>
                <a:uFillTx/>
                <a:latin typeface="Frutiger 55 Roman"/>
              </a:rPr>
              <a:t>July 1999 </a:t>
            </a:r>
            <a:r>
              <a:rPr b="0" lang="en-US" sz="1400" strike="noStrike" u="none">
                <a:solidFill>
                  <a:srgbClr val="000000"/>
                </a:solidFill>
                <a:effectLst/>
                <a:uFillTx/>
                <a:latin typeface="Frutiger 55 Roman"/>
              </a:rPr>
              <a:t>and “one-off” cargoes have been sold to the USA, China and South Korea; the first delivery to Japan was in June 2001</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Gas production has not commenced due to transportation constraints - plans for a liquification plant and </a:t>
            </a:r>
            <a:r>
              <a:rPr b="1" lang="en-US" sz="1400" strike="noStrike" u="none">
                <a:solidFill>
                  <a:srgbClr val="000000"/>
                </a:solidFill>
                <a:effectLst/>
                <a:uFillTx/>
                <a:latin typeface="Frutiger 55 Roman"/>
              </a:rPr>
              <a:t>pipeline link to Japan/China </a:t>
            </a:r>
            <a:r>
              <a:rPr b="0" lang="en-US" sz="1400" strike="noStrike" u="none">
                <a:solidFill>
                  <a:srgbClr val="000000"/>
                </a:solidFill>
                <a:effectLst/>
                <a:uFillTx/>
                <a:latin typeface="Frutiger 55 Roman"/>
              </a:rPr>
              <a:t>are under consideration (but still years away)</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
          <p:cNvSpPr/>
          <p:nvPr/>
        </p:nvSpPr>
        <p:spPr>
          <a:xfrm>
            <a:off x="1905120" y="762120"/>
            <a:ext cx="2438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sng">
                <a:solidFill>
                  <a:srgbClr val="333333"/>
                </a:solidFill>
                <a:effectLst/>
                <a:uFillTx/>
                <a:latin typeface="Arial"/>
                <a:ea typeface="MS PGothic"/>
              </a:rPr>
              <a:t>Contents</a:t>
            </a:r>
            <a:endParaRPr b="0" lang="en-US" sz="3200" strike="noStrike" u="none">
              <a:solidFill>
                <a:srgbClr val="000000"/>
              </a:solidFill>
              <a:effectLst/>
              <a:uFillTx/>
              <a:latin typeface="Times New Roman"/>
            </a:endParaRPr>
          </a:p>
        </p:txBody>
      </p:sp>
      <p:sp>
        <p:nvSpPr>
          <p:cNvPr id="96" name=""/>
          <p:cNvSpPr/>
          <p:nvPr/>
        </p:nvSpPr>
        <p:spPr>
          <a:xfrm>
            <a:off x="1828800" y="1752480"/>
            <a:ext cx="7775640" cy="2819520"/>
          </a:xfrm>
          <a:prstGeom prst="rect">
            <a:avLst/>
          </a:prstGeom>
          <a:noFill/>
          <a:ln w="0">
            <a:noFill/>
          </a:ln>
        </p:spPr>
        <p:style>
          <a:lnRef idx="0"/>
          <a:fillRef idx="0"/>
          <a:effectRef idx="0"/>
          <a:fontRef idx="minor"/>
        </p:style>
        <p:txBody>
          <a:bodyPr lIns="90000" rIns="90000" tIns="46800" bIns="46800" anchor="t">
            <a:noAutofit/>
          </a:bodyPr>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TOCOM Analysis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LPG, Naptha, LNG</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ea typeface="MS PGothic"/>
              </a:rPr>
              <a:t>Initial Entry – Trading &amp; Mid-Market</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Next Steps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Annex</a:t>
            </a:r>
            <a:endParaRPr b="0" lang="en-US" sz="2400" strike="noStrike" u="none">
              <a:solidFill>
                <a:srgbClr val="000000"/>
              </a:solidFill>
              <a:effectLst/>
              <a:uFillTx/>
              <a:latin typeface="Times New Roman"/>
            </a:endParaRPr>
          </a:p>
        </p:txBody>
      </p:sp>
    </p:spTree>
  </p:cSld>
  <p:transition>
    <p:pull dir="ld"/>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Trading TOCOM Through Brokers Provides Greater Cost-Benefit Than Full Membership</a:t>
            </a:r>
            <a:endParaRPr b="0" lang="en-US" sz="2000" strike="noStrike" u="none">
              <a:solidFill>
                <a:srgbClr val="000000"/>
              </a:solidFill>
              <a:effectLst/>
              <a:uFillTx/>
              <a:latin typeface="Frutiger 66 BoldItalic"/>
            </a:endParaRPr>
          </a:p>
        </p:txBody>
      </p:sp>
      <p:sp>
        <p:nvSpPr>
          <p:cNvPr id="98" name="PlaceHolder 2"/>
          <p:cNvSpPr>
            <a:spLocks noGrp="1"/>
          </p:cNvSpPr>
          <p:nvPr>
            <p:ph/>
          </p:nvPr>
        </p:nvSpPr>
        <p:spPr>
          <a:xfrm>
            <a:off x="1657440" y="1422360"/>
            <a:ext cx="748656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The costs of becoming a member are </a:t>
            </a:r>
            <a:r>
              <a:rPr b="1" lang="en-US" sz="1300" strike="noStrike" u="none">
                <a:solidFill>
                  <a:srgbClr val="000000"/>
                </a:solidFill>
                <a:effectLst/>
                <a:uFillTx/>
                <a:latin typeface="Frutiger 55 Roman"/>
              </a:rPr>
              <a:t>high </a:t>
            </a:r>
            <a:r>
              <a:rPr b="0" lang="en-US" sz="1300" strike="noStrike" u="none">
                <a:solidFill>
                  <a:srgbClr val="000000"/>
                </a:solidFill>
                <a:effectLst/>
                <a:uFillTx/>
                <a:latin typeface="Frutiger 55 Roman"/>
              </a:rPr>
              <a:t>(and unnecessary)</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Membership deposits are approx </a:t>
            </a:r>
            <a:r>
              <a:rPr b="1" lang="en-US" sz="1300" strike="noStrike" u="none">
                <a:solidFill>
                  <a:srgbClr val="000000"/>
                </a:solidFill>
                <a:effectLst/>
                <a:uFillTx/>
                <a:latin typeface="Frutiger 55 Roman"/>
              </a:rPr>
              <a:t>$236,000</a:t>
            </a:r>
            <a:r>
              <a:rPr b="0" lang="en-US" sz="1300" strike="noStrike" u="none">
                <a:solidFill>
                  <a:srgbClr val="000000"/>
                </a:solidFill>
                <a:effectLst/>
                <a:uFillTx/>
                <a:latin typeface="Frutiger 55 Roman"/>
              </a:rPr>
              <a:t> with additional startup costs in excess of </a:t>
            </a:r>
            <a:r>
              <a:rPr b="1" lang="en-US" sz="1300" strike="noStrike" u="none">
                <a:solidFill>
                  <a:srgbClr val="000000"/>
                </a:solidFill>
                <a:effectLst/>
                <a:uFillTx/>
                <a:latin typeface="Frutiger 55 Roman"/>
              </a:rPr>
              <a:t>$300,000.</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Equity funding of approximately </a:t>
            </a:r>
            <a:r>
              <a:rPr b="1" lang="en-US" sz="1300" strike="noStrike" u="none">
                <a:solidFill>
                  <a:srgbClr val="000000"/>
                </a:solidFill>
                <a:effectLst/>
                <a:uFillTx/>
                <a:latin typeface="Frutiger 55 Roman"/>
              </a:rPr>
              <a:t>$900,000 </a:t>
            </a:r>
            <a:r>
              <a:rPr b="0" lang="en-US" sz="1300" strike="noStrike" u="none">
                <a:solidFill>
                  <a:srgbClr val="000000"/>
                </a:solidFill>
                <a:effectLst/>
                <a:uFillTx/>
                <a:latin typeface="Frutiger 55 Roman"/>
              </a:rPr>
              <a:t>would also required if an SPV is used. If EJ was used as the vehicle, then additional equity of approximately $15 million would be required</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Trading through a broker requires relatively low startup costs (IT and legal costs)</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Although greater transaction costs are incurred by trading through brokers, it gives Enron Japan </a:t>
            </a:r>
            <a:r>
              <a:rPr b="1" lang="en-US" sz="1300" strike="noStrike" u="none">
                <a:solidFill>
                  <a:srgbClr val="000000"/>
                </a:solidFill>
                <a:effectLst/>
                <a:uFillTx/>
                <a:latin typeface="Frutiger 55 Roman"/>
              </a:rPr>
              <a:t>anonymity</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Trading companies and TOCOM indicate that many physical players trade behind brokers as do the foreign investment banks</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Morgan Stanley, Goldman Sachs and J.P. Morgan do small volumes on TOCOM through brokers</a:t>
            </a:r>
            <a:endParaRPr b="0" lang="en-US" sz="1300" strike="noStrike" u="none">
              <a:solidFill>
                <a:srgbClr val="000000"/>
              </a:solidFill>
              <a:effectLst/>
              <a:uFillTx/>
              <a:latin typeface="Frutiger 55 Roman"/>
            </a:endParaRPr>
          </a:p>
          <a:p>
            <a:pPr lvl="1" marL="74304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No direct (“click”) trading for non-members. However, it is possible to obtain access to information from </a:t>
            </a:r>
            <a:r>
              <a:rPr b="1" lang="en-US" sz="1300" strike="noStrike" u="none">
                <a:solidFill>
                  <a:srgbClr val="000000"/>
                </a:solidFill>
                <a:effectLst/>
                <a:uFillTx/>
                <a:latin typeface="Frutiger 55 Roman"/>
              </a:rPr>
              <a:t>TOCOM live feeds </a:t>
            </a:r>
            <a:r>
              <a:rPr b="0" lang="en-US" sz="1300" strike="noStrike" u="none">
                <a:solidFill>
                  <a:srgbClr val="000000"/>
                </a:solidFill>
                <a:effectLst/>
                <a:uFillTx/>
                <a:latin typeface="Frutiger 55 Roman"/>
              </a:rPr>
              <a:t>through arrangement with a trading company</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Nissho Iwai has expressed interest in supplying us with this information</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IT issues etc… are to be confirmed</a:t>
            </a:r>
            <a:endParaRPr b="0" lang="en-US" sz="1300" strike="noStrike" u="none">
              <a:solidFill>
                <a:srgbClr val="000000"/>
              </a:solidFill>
              <a:effectLst/>
              <a:uFillTx/>
              <a:latin typeface="Frutiger 55 Roman"/>
            </a:endParaRPr>
          </a:p>
          <a:p>
            <a:pPr lvl="1" marL="74304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Allows Enron to get onto TOCOM quickly </a:t>
            </a:r>
            <a:r>
              <a:rPr b="1" lang="en-US" sz="1300" strike="noStrike" u="none">
                <a:solidFill>
                  <a:srgbClr val="000000"/>
                </a:solidFill>
                <a:effectLst/>
                <a:uFillTx/>
                <a:latin typeface="Frutiger 55 Roman"/>
              </a:rPr>
              <a:t>without additional administrative issues </a:t>
            </a:r>
            <a:r>
              <a:rPr b="0" lang="en-US" sz="1300" strike="noStrike" u="none">
                <a:solidFill>
                  <a:srgbClr val="000000"/>
                </a:solidFill>
                <a:effectLst/>
                <a:uFillTx/>
                <a:latin typeface="Frutiger 55 Roman"/>
              </a:rPr>
              <a:t>associated with obtaining membership</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Trading can be done through existing EJ companies – a new company does not have to be established</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Executive Summary</a:t>
            </a:r>
            <a:endParaRPr b="0" lang="en-US" sz="2000" strike="noStrike" u="none">
              <a:solidFill>
                <a:srgbClr val="000000"/>
              </a:solidFill>
              <a:effectLst/>
              <a:uFillTx/>
              <a:latin typeface="Frutiger 66 BoldItalic"/>
            </a:endParaRPr>
          </a:p>
        </p:txBody>
      </p:sp>
      <p:sp>
        <p:nvSpPr>
          <p:cNvPr id="26" name="PlaceHolder 2"/>
          <p:cNvSpPr>
            <a:spLocks noGrp="1"/>
          </p:cNvSpPr>
          <p:nvPr>
            <p:ph/>
          </p:nvPr>
        </p:nvSpPr>
        <p:spPr>
          <a:xfrm>
            <a:off x="1695600" y="1538280"/>
            <a:ext cx="7486560" cy="4565520"/>
          </a:xfrm>
          <a:prstGeom prst="rect">
            <a:avLst/>
          </a:prstGeom>
          <a:noFill/>
          <a:ln w="0">
            <a:noFill/>
          </a:ln>
        </p:spPr>
        <p:txBody>
          <a:bodyPr lIns="90000" rIns="90000" tIns="46800" bIns="46800" anchor="t">
            <a:normAutofit/>
          </a:bodyPr>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There are immediate trading opportunities in Japanese crude and liquids markets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TOCOM – the means exist to trade via market brokers much cheaper than as a member.  </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Other Japanese physical/financial exchanges for crude products have recently emerged (JOX, Amerex)</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Crude futures contract will be released on TOCOM in September 2001</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There are customer needs for LPG hedging instruments and a liquid market for physical/financial naphtha (e-OSN)</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Japan will push to take advantage of these opportunities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Start trading TOCOM – recommend trading through a broker rather than becoming a full member</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Monitor prices on JOX and e-OSN. Possible trading of JOX</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Continue mid-marketing activities for LPG financial products</a:t>
            </a:r>
            <a:endParaRPr b="0" lang="en-US" sz="1400" strike="noStrike" u="none">
              <a:solidFill>
                <a:srgbClr val="000000"/>
              </a:solidFill>
              <a:effectLst/>
              <a:uFillTx/>
              <a:latin typeface="Frutiger 55 Roman"/>
            </a:endParaRPr>
          </a:p>
          <a:p>
            <a:pPr lvl="1" marL="743040" indent="-28584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Prepare for physical product trading – relationship building with trading houses, overcoming regulatory issues</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Cost of Entry is Substantially Higher for Members</a:t>
            </a:r>
            <a:endParaRPr b="0" lang="en-US" sz="2000" strike="noStrike" u="none">
              <a:solidFill>
                <a:srgbClr val="000000"/>
              </a:solidFill>
              <a:effectLst/>
              <a:uFillTx/>
              <a:latin typeface="Frutiger 66 BoldItalic"/>
            </a:endParaRPr>
          </a:p>
        </p:txBody>
      </p:sp>
      <p:graphicFrame>
        <p:nvGraphicFramePr>
          <p:cNvPr id="100" name=""/>
          <p:cNvGraphicFramePr/>
          <p:nvPr/>
        </p:nvGraphicFramePr>
        <p:xfrm>
          <a:off x="1719360" y="1243080"/>
          <a:ext cx="7229520" cy="4219560"/>
        </p:xfrm>
        <a:graphic>
          <a:graphicData uri="http://schemas.openxmlformats.org/presentationml/2006/ole">
            <p:oleObj progId="Excel.Sheet.12" r:id="rId1" spid="">
              <p:embed/>
              <p:pic>
                <p:nvPicPr>
                  <p:cNvPr id="101" name="" descr=""/>
                  <p:cNvPicPr/>
                  <p:nvPr/>
                </p:nvPicPr>
                <p:blipFill>
                  <a:blip r:embed="rId2"/>
                  <a:stretch/>
                </p:blipFill>
                <p:spPr>
                  <a:xfrm>
                    <a:off x="1719360" y="1243080"/>
                    <a:ext cx="7229520" cy="4219560"/>
                  </a:xfrm>
                  <a:prstGeom prst="rect">
                    <a:avLst/>
                  </a:prstGeom>
                  <a:noFill/>
                  <a:ln w="0">
                    <a:noFill/>
                  </a:ln>
                </p:spPr>
              </p:pic>
            </p:oleObj>
          </a:graphicData>
        </a:graphic>
      </p:graphicFrame>
      <p:sp>
        <p:nvSpPr>
          <p:cNvPr id="102" name=""/>
          <p:cNvSpPr/>
          <p:nvPr/>
        </p:nvSpPr>
        <p:spPr>
          <a:xfrm>
            <a:off x="6462720" y="1065240"/>
            <a:ext cx="257796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(Unit:US$, 1$=125JPY) </a:t>
            </a:r>
            <a:endParaRPr b="0" lang="en-US" sz="1000" strike="noStrike" u="none">
              <a:solidFill>
                <a:srgbClr val="000000"/>
              </a:solidFill>
              <a:effectLst/>
              <a:uFillTx/>
              <a:latin typeface="Times New Roman"/>
            </a:endParaRPr>
          </a:p>
        </p:txBody>
      </p:sp>
      <p:sp>
        <p:nvSpPr>
          <p:cNvPr id="103" name=""/>
          <p:cNvSpPr/>
          <p:nvPr/>
        </p:nvSpPr>
        <p:spPr>
          <a:xfrm>
            <a:off x="1565280" y="5853240"/>
            <a:ext cx="664200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Note</a:t>
            </a:r>
            <a:r>
              <a:rPr b="0" lang="en-US" sz="1000" strike="noStrike" u="none">
                <a:solidFill>
                  <a:srgbClr val="000000"/>
                </a:solidFill>
                <a:effectLst/>
                <a:uFillTx/>
                <a:latin typeface="Frutiger 55 Roman"/>
              </a:rPr>
              <a:t>: Enron Japan could est. a trading operation in existing Japanese companies or in an SPV. An</a:t>
            </a:r>
            <a:r>
              <a:rPr b="0" lang="en-US" sz="1000" strike="noStrike" u="none">
                <a:solidFill>
                  <a:srgbClr val="000000"/>
                </a:solidFill>
                <a:effectLst/>
                <a:uFillTx/>
                <a:latin typeface="Frutiger 55 Roman"/>
                <a:ea typeface="Times New Roman"/>
              </a:rPr>
              <a:t> analysis was prepared that discussed these different options on how to establish a membership on TOCOM, the cost attached to each option, equity/funding needs for each option and the timeframe for implementation of each option. T</a:t>
            </a:r>
            <a:r>
              <a:rPr b="0" lang="en-US" sz="1000" strike="noStrike" u="none">
                <a:solidFill>
                  <a:srgbClr val="000000"/>
                </a:solidFill>
                <a:effectLst/>
                <a:uFillTx/>
                <a:latin typeface="Frutiger 55 Roman"/>
              </a:rPr>
              <a:t>he SPV option was the most optimal, thus this alternative is compared to the alternative of trading through a broker. </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Broker Trades Incur Higher Commissions and Margin Requirements</a:t>
            </a:r>
            <a:endParaRPr b="0" lang="en-US" sz="2000" strike="noStrike" u="none">
              <a:solidFill>
                <a:srgbClr val="000000"/>
              </a:solidFill>
              <a:effectLst/>
              <a:uFillTx/>
              <a:latin typeface="Frutiger 66 BoldItalic"/>
            </a:endParaRPr>
          </a:p>
        </p:txBody>
      </p:sp>
      <p:graphicFrame>
        <p:nvGraphicFramePr>
          <p:cNvPr id="105" name=""/>
          <p:cNvGraphicFramePr/>
          <p:nvPr/>
        </p:nvGraphicFramePr>
        <p:xfrm>
          <a:off x="1474920" y="1265400"/>
          <a:ext cx="7227720" cy="5192640"/>
        </p:xfrm>
        <a:graphic>
          <a:graphicData uri="http://schemas.openxmlformats.org/presentationml/2006/ole">
            <p:oleObj progId="Excel.Sheet.12" r:id="rId1" spid="">
              <p:embed/>
              <p:pic>
                <p:nvPicPr>
                  <p:cNvPr id="106" name="" descr=""/>
                  <p:cNvPicPr/>
                  <p:nvPr/>
                </p:nvPicPr>
                <p:blipFill>
                  <a:blip r:embed="rId2"/>
                  <a:stretch/>
                </p:blipFill>
                <p:spPr>
                  <a:xfrm>
                    <a:off x="1474920" y="1265400"/>
                    <a:ext cx="7227720" cy="5192640"/>
                  </a:xfrm>
                  <a:prstGeom prst="rect">
                    <a:avLst/>
                  </a:prstGeom>
                  <a:noFill/>
                  <a:ln w="0">
                    <a:noFill/>
                  </a:ln>
                </p:spPr>
              </p:pic>
            </p:oleObj>
          </a:graphicData>
        </a:graphic>
      </p:graphicFrame>
      <p:sp>
        <p:nvSpPr>
          <p:cNvPr id="107" name=""/>
          <p:cNvSpPr/>
          <p:nvPr/>
        </p:nvSpPr>
        <p:spPr>
          <a:xfrm>
            <a:off x="6111720" y="1068480"/>
            <a:ext cx="257832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(Unit:US$, 1$=125JPY) </a:t>
            </a:r>
            <a:endParaRPr b="0" lang="en-US" sz="1000" strike="noStrike" u="none">
              <a:solidFill>
                <a:srgbClr val="000000"/>
              </a:solidFill>
              <a:effectLst/>
              <a:uFillTx/>
              <a:latin typeface="Times New Roman"/>
            </a:endParaRPr>
          </a:p>
        </p:txBody>
      </p:sp>
      <p:sp>
        <p:nvSpPr>
          <p:cNvPr id="108" name=""/>
          <p:cNvSpPr/>
          <p:nvPr/>
        </p:nvSpPr>
        <p:spPr>
          <a:xfrm>
            <a:off x="1816560" y="6418440"/>
            <a:ext cx="402480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*100 kl/contract; current gasoline price 24,000 Y/kl; approx $19,200/contract</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1650600" y="16524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Position Limits for Transactions Through Brokers</a:t>
            </a:r>
            <a:endParaRPr b="0" lang="en-US" sz="2000" strike="noStrike" u="none">
              <a:solidFill>
                <a:srgbClr val="000000"/>
              </a:solidFill>
              <a:effectLst/>
              <a:uFillTx/>
              <a:latin typeface="Frutiger 66 BoldItalic"/>
            </a:endParaRPr>
          </a:p>
        </p:txBody>
      </p:sp>
      <p:graphicFrame>
        <p:nvGraphicFramePr>
          <p:cNvPr id="110" name=""/>
          <p:cNvGraphicFramePr/>
          <p:nvPr/>
        </p:nvGraphicFramePr>
        <p:xfrm>
          <a:off x="2216160" y="3233880"/>
          <a:ext cx="6010200" cy="2952720"/>
        </p:xfrm>
        <a:graphic>
          <a:graphicData uri="http://schemas.openxmlformats.org/presentationml/2006/ole">
            <p:oleObj progId="Excel.Sheet.12" r:id="rId1" spid="">
              <p:embed/>
              <p:pic>
                <p:nvPicPr>
                  <p:cNvPr id="111" name="" descr=""/>
                  <p:cNvPicPr/>
                  <p:nvPr/>
                </p:nvPicPr>
                <p:blipFill>
                  <a:blip r:embed="rId2"/>
                  <a:stretch/>
                </p:blipFill>
                <p:spPr>
                  <a:xfrm>
                    <a:off x="2216160" y="3233880"/>
                    <a:ext cx="6010200" cy="2952720"/>
                  </a:xfrm>
                  <a:prstGeom prst="rect">
                    <a:avLst/>
                  </a:prstGeom>
                  <a:noFill/>
                  <a:ln w="0">
                    <a:noFill/>
                  </a:ln>
                </p:spPr>
              </p:pic>
            </p:oleObj>
          </a:graphicData>
        </a:graphic>
      </p:graphicFrame>
      <p:sp>
        <p:nvSpPr>
          <p:cNvPr id="112" name=""/>
          <p:cNvSpPr/>
          <p:nvPr/>
        </p:nvSpPr>
        <p:spPr>
          <a:xfrm>
            <a:off x="1728720" y="1674720"/>
            <a:ext cx="7486560" cy="115416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Position limits to be </a:t>
            </a:r>
            <a:r>
              <a:rPr b="1" lang="en-US" sz="1300" strike="noStrike" u="none">
                <a:solidFill>
                  <a:srgbClr val="000000"/>
                </a:solidFill>
                <a:effectLst/>
                <a:uFillTx/>
                <a:latin typeface="Frutiger 55 Roman"/>
              </a:rPr>
              <a:t>negotiated</a:t>
            </a:r>
            <a:r>
              <a:rPr b="0" lang="en-US" sz="1300" strike="noStrike" u="none">
                <a:solidFill>
                  <a:srgbClr val="000000"/>
                </a:solidFill>
                <a:effectLst/>
                <a:uFillTx/>
                <a:latin typeface="Frutiger 55 Roman"/>
              </a:rPr>
              <a:t> between Enron Japan and the broker</a:t>
            </a:r>
            <a:endParaRPr b="0" lang="en-US" sz="1300" strike="noStrike" u="none">
              <a:solidFill>
                <a:srgbClr val="000000"/>
              </a:solidFill>
              <a:effectLst/>
              <a:uFillTx/>
              <a:latin typeface="Times New Roman"/>
            </a:endParaRPr>
          </a:p>
          <a:p>
            <a:pPr marL="343080" indent="-343080">
              <a:lnSpc>
                <a:spcPct val="10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TOCOM specifies an overall maximum position limit for customers trading through brokers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Total limit for crude, gasoline and kerosene is 10,400 contracts or </a:t>
            </a:r>
            <a:r>
              <a:rPr b="1" lang="en-US" sz="1300" strike="noStrike" u="none">
                <a:solidFill>
                  <a:srgbClr val="000000"/>
                </a:solidFill>
                <a:effectLst/>
                <a:uFillTx/>
                <a:latin typeface="Frutiger 55 Roman"/>
              </a:rPr>
              <a:t>approx 6.5 million barrels </a:t>
            </a:r>
            <a:r>
              <a:rPr b="0" lang="en-US" sz="1300" strike="noStrike" u="none">
                <a:solidFill>
                  <a:srgbClr val="000000"/>
                </a:solidFill>
                <a:effectLst/>
                <a:uFillTx/>
                <a:latin typeface="Frutiger 55 Roman"/>
              </a:rPr>
              <a:t>(refer to appendix for details on TOCOM position limit calculations)</a:t>
            </a:r>
            <a:endParaRPr b="0" lang="en-US" sz="1300" strike="noStrike" u="none">
              <a:solidFill>
                <a:srgbClr val="000000"/>
              </a:solidFill>
              <a:effectLst/>
              <a:uFillTx/>
              <a:latin typeface="Times New Roman"/>
            </a:endParaRPr>
          </a:p>
        </p:txBody>
      </p:sp>
      <p:sp>
        <p:nvSpPr>
          <p:cNvPr id="113" name=""/>
          <p:cNvSpPr/>
          <p:nvPr/>
        </p:nvSpPr>
        <p:spPr>
          <a:xfrm>
            <a:off x="2087640" y="5119560"/>
            <a:ext cx="638172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There are Low Barriers to Trading On Other Internet Exchanges</a:t>
            </a:r>
            <a:endParaRPr b="0" lang="en-US" sz="2000" strike="noStrike" u="none">
              <a:solidFill>
                <a:srgbClr val="000000"/>
              </a:solidFill>
              <a:effectLst/>
              <a:uFillTx/>
              <a:latin typeface="Frutiger 66 BoldItalic"/>
            </a:endParaRPr>
          </a:p>
        </p:txBody>
      </p:sp>
      <p:sp>
        <p:nvSpPr>
          <p:cNvPr id="115" name="PlaceHolder 2"/>
          <p:cNvSpPr>
            <a:spLocks noGrp="1"/>
          </p:cNvSpPr>
          <p:nvPr>
            <p:ph/>
          </p:nvPr>
        </p:nvSpPr>
        <p:spPr>
          <a:xfrm>
            <a:off x="1657440" y="1422360"/>
            <a:ext cx="748656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3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Frutiger 55 Roman"/>
              </a:rPr>
              <a:t>JOX</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Conversations with JOX indicate that there are no conditions that would preclude Enron Japan from participating on the exchange</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 deposit of </a:t>
            </a:r>
            <a:r>
              <a:rPr b="1" lang="en-US" sz="1300" strike="noStrike" u="none">
                <a:solidFill>
                  <a:srgbClr val="000000"/>
                </a:solidFill>
                <a:effectLst/>
                <a:uFillTx/>
                <a:latin typeface="Arial"/>
              </a:rPr>
              <a:t>US$5,600 </a:t>
            </a:r>
            <a:r>
              <a:rPr b="0" lang="en-US" sz="1300" strike="noStrike" u="none">
                <a:solidFill>
                  <a:srgbClr val="000000"/>
                </a:solidFill>
                <a:effectLst/>
                <a:uFillTx/>
                <a:latin typeface="Arial"/>
              </a:rPr>
              <a:t>must be paid initially by a trader member, to be returned if the trader executes a deal with a value of greater than US$4,000 – seeking to prevent companies from using the site to merely view prices</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e-OSN does not take member credit risk, therefore, Enron would be required to set credit limits for each e-OSN member</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Frutiger 55 Roman"/>
              </a:rPr>
              <a:t>Open Spec Naphta (e-OSN)</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Registration to trade can be done over the internet - c</a:t>
            </a:r>
            <a:r>
              <a:rPr b="0" lang="en-US" sz="1300" strike="noStrike" u="none">
                <a:solidFill>
                  <a:srgbClr val="000000"/>
                </a:solidFill>
                <a:effectLst/>
                <a:uFillTx/>
                <a:latin typeface="Arial"/>
              </a:rPr>
              <a:t>onversations with e-OSN indicate that there are no conditions that would preclude Enron Japan from participating on the exchange</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US$10,000 deposit must be paid to e-OSN and commissions on every transaction</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e-OSN does not take member credit risk, therefore, Enron would be required to set credit limits for each e-OSN member</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Frutiger 55 Roman"/>
              </a:rPr>
              <a:t>Oiler’s</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Access is available </a:t>
            </a:r>
            <a:r>
              <a:rPr b="1" lang="en-US" sz="1300" strike="noStrike" u="none">
                <a:solidFill>
                  <a:srgbClr val="000000"/>
                </a:solidFill>
                <a:effectLst/>
                <a:uFillTx/>
                <a:latin typeface="Frutiger 55 Roman"/>
              </a:rPr>
              <a:t>free of charge </a:t>
            </a:r>
            <a:r>
              <a:rPr b="0" lang="en-US" sz="1300" strike="noStrike" u="none">
                <a:solidFill>
                  <a:srgbClr val="000000"/>
                </a:solidFill>
                <a:effectLst/>
                <a:uFillTx/>
                <a:latin typeface="Frutiger 55 Roman"/>
              </a:rPr>
              <a:t>- commissions must be paid on every transaction  </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Amerex does not take member credit risk, therefore, Enron would be required to set credit limits for each Oiler’s member</a:t>
            </a: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Amerex does not have any conditions excluding Enron from participating on Oiler’s – however, Enron Japan would have to satisfy regulations governing physical trading of oil products.</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
          <p:cNvSpPr/>
          <p:nvPr/>
        </p:nvSpPr>
        <p:spPr>
          <a:xfrm>
            <a:off x="1622520" y="1004760"/>
            <a:ext cx="7848360" cy="5770800"/>
          </a:xfrm>
          <a:prstGeom prst="rect">
            <a:avLst/>
          </a:prstGeom>
          <a:noFill/>
          <a:ln w="0">
            <a:noFill/>
          </a:ln>
        </p:spPr>
        <p:style>
          <a:lnRef idx="0"/>
          <a:fillRef idx="0"/>
          <a:effectRef idx="0"/>
          <a:fontRef idx="minor"/>
        </p:style>
        <p:txBody>
          <a:bodyPr lIns="90000" rIns="90000" tIns="46800" bIns="46800" anchor="t">
            <a:spAutoFit/>
          </a:bodyPr>
          <a:p>
            <a:pPr marL="174600" indent="-174600">
              <a:lnSpc>
                <a:spcPct val="100000"/>
              </a:lnSpc>
              <a:spcBef>
                <a:spcPts val="74"/>
              </a:spcBef>
              <a:spcAft>
                <a:spcPts val="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ea typeface="ＭＳ 明朝"/>
              </a:rPr>
              <a:t>Financial Trading of Commodities</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Financial contracts on kerosene and gasoline must be traded exclusively on a commodities exchange approved by METI (ie. TOCOM)</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However, look-a-likes using TOCOM gasoline and kerosene as an index, can be traded by </a:t>
            </a:r>
            <a:r>
              <a:rPr b="1" lang="en-GB" sz="1200" strike="noStrike" u="none">
                <a:solidFill>
                  <a:srgbClr val="000000"/>
                </a:solidFill>
                <a:effectLst/>
                <a:uFillTx/>
                <a:latin typeface="Arial"/>
                <a:ea typeface="ＭＳ 明朝"/>
              </a:rPr>
              <a:t>registered OTC traders</a:t>
            </a:r>
            <a:endParaRPr b="0" lang="en-US" sz="1200" strike="noStrike" u="none">
              <a:solidFill>
                <a:srgbClr val="000000"/>
              </a:solidFill>
              <a:effectLst/>
              <a:uFillTx/>
              <a:latin typeface="Times New Roman"/>
            </a:endParaRPr>
          </a:p>
          <a:p>
            <a:pPr lvl="1" marL="630360" indent="-15552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OTC trader notification is a straight forward process</a:t>
            </a:r>
            <a:endParaRPr b="0" lang="en-US" sz="1200" strike="noStrike" u="none">
              <a:solidFill>
                <a:srgbClr val="000000"/>
              </a:solidFill>
              <a:effectLst/>
              <a:uFillTx/>
              <a:latin typeface="Times New Roman"/>
            </a:endParaRPr>
          </a:p>
          <a:p>
            <a:pPr lvl="1" marL="630360" indent="-15552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Enron is required to enter such trades with “specialized traders” (ie. a company trading the physical product) </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Currently, the above restrictions do not apply to crude, LPG and naphtha trading</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Enron can trade on TOCOM as a member if it obtains OTC trader status from METI </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ea typeface="ＭＳ 明朝"/>
              </a:rPr>
              <a:t>No regulatory requirements apply for trading through a broker, unless Enron decides to take physical delivery</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Physical </a:t>
            </a:r>
            <a:r>
              <a:rPr b="1" lang="en-GB" sz="1200" strike="noStrike" u="none">
                <a:solidFill>
                  <a:srgbClr val="000000"/>
                </a:solidFill>
                <a:effectLst/>
                <a:uFillTx/>
                <a:latin typeface="Arial"/>
                <a:ea typeface="ＭＳ 明朝"/>
              </a:rPr>
              <a:t>Trading of Commodities</a:t>
            </a:r>
            <a:endParaRPr b="0" lang="en-US" sz="1200" strike="noStrike" u="none">
              <a:solidFill>
                <a:srgbClr val="000000"/>
              </a:solidFill>
              <a:effectLst/>
              <a:uFillTx/>
              <a:latin typeface="Times New Roman"/>
            </a:endParaRPr>
          </a:p>
          <a:p>
            <a:pPr marL="174600" indent="-174600">
              <a:lnSpc>
                <a:spcPct val="100000"/>
              </a:lnSpc>
              <a:spcBef>
                <a:spcPts val="751"/>
              </a:spcBef>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4600" indent="-174600">
              <a:lnSpc>
                <a:spcPct val="100000"/>
              </a:lnSpc>
              <a:spcBef>
                <a:spcPts val="751"/>
              </a:spcBef>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Sale or import of crude and liquid products requires METI notification</a:t>
            </a:r>
            <a:endParaRPr b="0" lang="en-US" sz="1200" strike="noStrike" u="none">
              <a:solidFill>
                <a:srgbClr val="000000"/>
              </a:solidFill>
              <a:effectLst/>
              <a:uFillTx/>
              <a:latin typeface="Times New Roman"/>
            </a:endParaRPr>
          </a:p>
          <a:p>
            <a:pPr lvl="1" marL="630360" indent="-155520">
              <a:lnSpc>
                <a:spcPct val="100000"/>
              </a:lnSpc>
              <a:spcBef>
                <a:spcPts val="751"/>
              </a:spcBef>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Notification applies to trading above specified volumes that are minimal: gasoline: 4,858 bbls,    kerosene: 371 bbls, crude: 755 bbls; LPG: 360 tonnes. No minimum volumes have been set for naphtha</a:t>
            </a:r>
            <a:endParaRPr b="0" lang="en-US" sz="1200" strike="noStrike" u="none">
              <a:solidFill>
                <a:srgbClr val="000000"/>
              </a:solidFill>
              <a:effectLst/>
              <a:uFillTx/>
              <a:latin typeface="Times New Roman"/>
            </a:endParaRPr>
          </a:p>
          <a:p>
            <a:pPr lvl="1" marL="630360" indent="-155520">
              <a:lnSpc>
                <a:spcPct val="100000"/>
              </a:lnSpc>
              <a:spcBef>
                <a:spcPts val="751"/>
              </a:spcBef>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METI requires importers of crude/products to maintain a </a:t>
            </a:r>
            <a:r>
              <a:rPr b="1" lang="en-US" sz="1200" strike="noStrike" u="none">
                <a:solidFill>
                  <a:srgbClr val="000000"/>
                </a:solidFill>
                <a:effectLst/>
                <a:uFillTx/>
                <a:latin typeface="Arial"/>
              </a:rPr>
              <a:t>mandatory stockpile </a:t>
            </a:r>
            <a:r>
              <a:rPr b="0" lang="en-US" sz="1200" strike="noStrike" u="none">
                <a:solidFill>
                  <a:srgbClr val="000000"/>
                </a:solidFill>
                <a:effectLst/>
                <a:uFillTx/>
                <a:latin typeface="Arial"/>
              </a:rPr>
              <a:t>(</a:t>
            </a:r>
            <a:r>
              <a:rPr b="1" lang="en-US" sz="1200" strike="noStrike" u="none">
                <a:solidFill>
                  <a:srgbClr val="000000"/>
                </a:solidFill>
                <a:effectLst/>
                <a:uFillTx/>
                <a:latin typeface="Arial"/>
              </a:rPr>
              <a:t>70-90 days, </a:t>
            </a:r>
            <a:r>
              <a:rPr b="0" lang="en-US" sz="1200" strike="noStrike" u="none">
                <a:solidFill>
                  <a:srgbClr val="000000"/>
                </a:solidFill>
                <a:effectLst/>
                <a:uFillTx/>
                <a:latin typeface="Arial"/>
              </a:rPr>
              <a:t>based on 12 month import history or, in case no history exists, projected numbers)</a:t>
            </a:r>
            <a:endParaRPr b="0" lang="en-US" sz="1200" strike="noStrike" u="none">
              <a:solidFill>
                <a:srgbClr val="000000"/>
              </a:solidFill>
              <a:effectLst/>
              <a:uFillTx/>
              <a:latin typeface="Times New Roman"/>
            </a:endParaRPr>
          </a:p>
          <a:p>
            <a:pPr lvl="1" marL="630360" indent="-155520">
              <a:lnSpc>
                <a:spcPct val="100000"/>
              </a:lnSpc>
              <a:spcBef>
                <a:spcPts val="751"/>
              </a:spcBef>
              <a:buClr>
                <a:srgbClr val="ff505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would be required to submit to METI an import plan for crude/product – Enron would then be required to store the 70-90 days and submit a monthly compliance report to METI </a:t>
            </a:r>
            <a:r>
              <a:rPr b="0" i="1" lang="en-US" sz="1200" strike="noStrike" u="none">
                <a:solidFill>
                  <a:srgbClr val="000000"/>
                </a:solidFill>
                <a:effectLst/>
                <a:uFillTx/>
                <a:latin typeface="Arial"/>
              </a:rPr>
              <a:t>(see Annex for detailed notes)</a:t>
            </a:r>
            <a:endParaRPr b="0" lang="en-US" sz="1200" strike="noStrike" u="none">
              <a:solidFill>
                <a:srgbClr val="000000"/>
              </a:solidFill>
              <a:effectLst/>
              <a:uFillTx/>
              <a:latin typeface="Times New Roman"/>
            </a:endParaRPr>
          </a:p>
          <a:p>
            <a:pPr marL="174600" indent="-174600">
              <a:lnSpc>
                <a:spcPct val="100000"/>
              </a:lnSpc>
              <a:spcBef>
                <a:spcPts val="74"/>
              </a:spcBef>
              <a:spcAft>
                <a:spcPts val="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17" name=""/>
          <p:cNvSpPr/>
          <p:nvPr/>
        </p:nvSpPr>
        <p:spPr>
          <a:xfrm>
            <a:off x="1523880" y="177840"/>
            <a:ext cx="79059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Regulatory Issues </a:t>
            </a:r>
            <a:r>
              <a:rPr b="0" lang="en-US" sz="2800" strike="noStrike" u="none">
                <a:solidFill>
                  <a:srgbClr val="000000"/>
                </a:solidFill>
                <a:effectLst/>
                <a:uFillTx/>
                <a:latin typeface="Arial"/>
              </a:rPr>
              <a:t>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
          <p:cNvSpPr/>
          <p:nvPr/>
        </p:nvSpPr>
        <p:spPr>
          <a:xfrm>
            <a:off x="1905120" y="762120"/>
            <a:ext cx="2438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sng">
                <a:solidFill>
                  <a:srgbClr val="333333"/>
                </a:solidFill>
                <a:effectLst/>
                <a:uFillTx/>
                <a:latin typeface="Arial"/>
                <a:ea typeface="MS PGothic"/>
              </a:rPr>
              <a:t>Contents</a:t>
            </a:r>
            <a:endParaRPr b="0" lang="en-US" sz="3200" strike="noStrike" u="none">
              <a:solidFill>
                <a:srgbClr val="000000"/>
              </a:solidFill>
              <a:effectLst/>
              <a:uFillTx/>
              <a:latin typeface="Times New Roman"/>
            </a:endParaRPr>
          </a:p>
        </p:txBody>
      </p:sp>
      <p:sp>
        <p:nvSpPr>
          <p:cNvPr id="119" name=""/>
          <p:cNvSpPr/>
          <p:nvPr/>
        </p:nvSpPr>
        <p:spPr>
          <a:xfrm>
            <a:off x="1828800" y="1752480"/>
            <a:ext cx="7775640" cy="2819520"/>
          </a:xfrm>
          <a:prstGeom prst="rect">
            <a:avLst/>
          </a:prstGeom>
          <a:noFill/>
          <a:ln w="0">
            <a:noFill/>
          </a:ln>
        </p:spPr>
        <p:style>
          <a:lnRef idx="0"/>
          <a:fillRef idx="0"/>
          <a:effectRef idx="0"/>
          <a:fontRef idx="minor"/>
        </p:style>
        <p:txBody>
          <a:bodyPr lIns="90000" rIns="90000" tIns="46800" bIns="46800" anchor="t">
            <a:noAutofit/>
          </a:bodyPr>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TOCOM Analysis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LPG, Naptha, LNG</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Initial Entry – Trading &amp; Mid-Market</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ea typeface="MS PGothic"/>
              </a:rPr>
              <a:t>Next Steps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Annex</a:t>
            </a:r>
            <a:endParaRPr b="0" lang="en-US" sz="2400" strike="noStrike" u="none">
              <a:solidFill>
                <a:srgbClr val="000000"/>
              </a:solidFill>
              <a:effectLst/>
              <a:uFillTx/>
              <a:latin typeface="Times New Roman"/>
            </a:endParaRPr>
          </a:p>
        </p:txBody>
      </p:sp>
    </p:spTree>
  </p:cSld>
  <p:transition>
    <p:pull dir="ld"/>
  </p:transition>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650600" y="22860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Next Steps</a:t>
            </a:r>
            <a:endParaRPr b="0" lang="en-US" sz="2000" strike="noStrike" u="none">
              <a:solidFill>
                <a:srgbClr val="000000"/>
              </a:solidFill>
              <a:effectLst/>
              <a:uFillTx/>
              <a:latin typeface="Frutiger 66 BoldItalic"/>
            </a:endParaRPr>
          </a:p>
        </p:txBody>
      </p:sp>
      <p:sp>
        <p:nvSpPr>
          <p:cNvPr id="121" name="PlaceHolder 2"/>
          <p:cNvSpPr>
            <a:spLocks noGrp="1"/>
          </p:cNvSpPr>
          <p:nvPr>
            <p:ph/>
          </p:nvPr>
        </p:nvSpPr>
        <p:spPr>
          <a:xfrm>
            <a:off x="1657440" y="1422000"/>
            <a:ext cx="7580160" cy="4754520"/>
          </a:xfrm>
          <a:prstGeom prst="rect">
            <a:avLst/>
          </a:prstGeom>
          <a:noFill/>
          <a:ln w="0">
            <a:noFill/>
          </a:ln>
        </p:spPr>
        <p:txBody>
          <a:bodyPr lIns="90000" rIns="90000" tIns="46800" bIns="46800" anchor="t">
            <a:normAutofit lnSpcReduction="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Finalize preparation to start trading TOCOM</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Internal – trading limits, pricing models, traders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Review broker agreement, determine extent of TOCOM information that can be obtained from brokers, establish trading procedures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Continue analysis – TOCOM and Gyoten markets, Singapore and Asian product markets, crude market</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Regular contact with Enron Houston and Singapore to facilitate information flow</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Become members of JOX and move towards physical trading</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Monitor prices with a view to executing trades on JOX </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Clarify and deal with regulatory issues associated with trading physical product</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Gain access to physical positions in kerosene or gasoline</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Continue pushing LPG and naphtha activities to a point where trading can begin</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Market existing Enron LPG financial products and determine Japanese market LPG needs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Monitor e-OSN naphtha prices and trading patterns, build networks with naphtha trading houses</a:t>
            </a:r>
            <a:endParaRPr b="0" lang="en-US" sz="1400" strike="noStrike" u="none">
              <a:solidFill>
                <a:srgbClr val="000000"/>
              </a:solidFill>
              <a:effectLst/>
              <a:uFillTx/>
              <a:latin typeface="Frutiger 55 Roman"/>
            </a:endParaRPr>
          </a:p>
          <a:p>
            <a:pPr marL="343080" indent="-343080">
              <a:spcBef>
                <a:spcPts val="349"/>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Hire local traders with domestic knowledge and connections</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1905120" y="762120"/>
            <a:ext cx="2438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sng">
                <a:solidFill>
                  <a:srgbClr val="333333"/>
                </a:solidFill>
                <a:effectLst/>
                <a:uFillTx/>
                <a:latin typeface="Arial"/>
                <a:ea typeface="MS PGothic"/>
              </a:rPr>
              <a:t>Contents</a:t>
            </a:r>
            <a:endParaRPr b="0" lang="en-US" sz="3200" strike="noStrike" u="none">
              <a:solidFill>
                <a:srgbClr val="000000"/>
              </a:solidFill>
              <a:effectLst/>
              <a:uFillTx/>
              <a:latin typeface="Times New Roman"/>
            </a:endParaRPr>
          </a:p>
        </p:txBody>
      </p:sp>
      <p:sp>
        <p:nvSpPr>
          <p:cNvPr id="123" name=""/>
          <p:cNvSpPr/>
          <p:nvPr/>
        </p:nvSpPr>
        <p:spPr>
          <a:xfrm>
            <a:off x="1828800" y="1752480"/>
            <a:ext cx="7775640" cy="2819520"/>
          </a:xfrm>
          <a:prstGeom prst="rect">
            <a:avLst/>
          </a:prstGeom>
          <a:noFill/>
          <a:ln w="0">
            <a:noFill/>
          </a:ln>
        </p:spPr>
        <p:style>
          <a:lnRef idx="0"/>
          <a:fillRef idx="0"/>
          <a:effectRef idx="0"/>
          <a:fontRef idx="minor"/>
        </p:style>
        <p:txBody>
          <a:bodyPr lIns="90000" rIns="90000" tIns="46800" bIns="46800" anchor="t">
            <a:noAutofit/>
          </a:bodyPr>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TOCOM Analysis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LPG, Naptha, LNG</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Initial Entry – Trading &amp; Mid-Market</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Next Steps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ea typeface="MS PGothic"/>
              </a:rPr>
              <a:t>Annex</a:t>
            </a:r>
            <a:endParaRPr b="0" lang="en-US" sz="2400" strike="noStrike" u="none">
              <a:solidFill>
                <a:srgbClr val="000000"/>
              </a:solidFill>
              <a:effectLst/>
              <a:uFillTx/>
              <a:latin typeface="Times New Roman"/>
            </a:endParaRPr>
          </a:p>
        </p:txBody>
      </p:sp>
    </p:spTree>
  </p:cSld>
  <p:transition>
    <p:pull dir="ld"/>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Frutiger 66 BoldItalic"/>
              </a:rPr>
              <a:t>Gyoten </a:t>
            </a:r>
            <a:r>
              <a:rPr b="0" lang="en-US" sz="2000" strike="noStrike" u="none">
                <a:solidFill>
                  <a:srgbClr val="000000"/>
                </a:solidFill>
                <a:effectLst/>
                <a:uFillTx/>
                <a:latin typeface="Frutiger 66 BoldItalic"/>
              </a:rPr>
              <a:t>is a Small But Functioning Wholesale Spot Market</a:t>
            </a:r>
            <a:endParaRPr b="0" lang="en-US" sz="2000" strike="noStrike" u="none">
              <a:solidFill>
                <a:srgbClr val="000000"/>
              </a:solidFill>
              <a:effectLst/>
              <a:uFillTx/>
              <a:latin typeface="Frutiger 66 BoldItalic"/>
            </a:endParaRPr>
          </a:p>
        </p:txBody>
      </p:sp>
      <p:sp>
        <p:nvSpPr>
          <p:cNvPr id="125" name="PlaceHolder 2"/>
          <p:cNvSpPr>
            <a:spLocks noGrp="1"/>
          </p:cNvSpPr>
          <p:nvPr>
            <p:ph/>
          </p:nvPr>
        </p:nvSpPr>
        <p:spPr>
          <a:xfrm>
            <a:off x="1657440" y="1447920"/>
            <a:ext cx="7486560" cy="4114800"/>
          </a:xfrm>
          <a:prstGeom prst="rect">
            <a:avLst/>
          </a:prstGeom>
          <a:noFill/>
          <a:ln w="0">
            <a:noFill/>
          </a:ln>
        </p:spPr>
        <p:txBody>
          <a:bodyPr lIns="90000" rIns="90000" tIns="46800" bIns="46800" anchor="t">
            <a:normAutofit fontScale="92500" lnSpcReduction="19999"/>
          </a:bodyPr>
          <a:p>
            <a:pPr marL="343080" indent="-34308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Gyoten was originally a mechanism for the oil majors to adjust their supply and demand levels for crude and various oil products</a:t>
            </a:r>
            <a:endParaRPr b="0" lang="en-US" sz="1400" strike="noStrike" u="none">
              <a:solidFill>
                <a:srgbClr val="000000"/>
              </a:solidFill>
              <a:effectLst/>
              <a:uFillTx/>
              <a:latin typeface="Frutiger 55 Roman"/>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After liberalization in 1996, </a:t>
            </a:r>
            <a:r>
              <a:rPr b="1" lang="en-US" sz="1400" strike="noStrike" u="none">
                <a:solidFill>
                  <a:srgbClr val="000000"/>
                </a:solidFill>
                <a:effectLst/>
                <a:uFillTx/>
                <a:latin typeface="Frutiger 55 Roman"/>
              </a:rPr>
              <a:t>trading companies, large wholesaler, farmers associations, and large super markets </a:t>
            </a:r>
            <a:r>
              <a:rPr b="0" lang="en-US" sz="1400" strike="noStrike" u="none">
                <a:solidFill>
                  <a:srgbClr val="000000"/>
                </a:solidFill>
                <a:effectLst/>
                <a:uFillTx/>
                <a:latin typeface="Frutiger 55 Roman"/>
              </a:rPr>
              <a:t>entered the Gyoten</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smallest trading volume is a tank truck (up to 26kl), which excludes smaller wholesalers from entering the Gyoten</a:t>
            </a:r>
            <a:endParaRPr b="0" lang="en-US" sz="1400" strike="noStrike" u="none">
              <a:solidFill>
                <a:srgbClr val="000000"/>
              </a:solidFill>
              <a:effectLst/>
              <a:uFillTx/>
              <a:latin typeface="Frutiger 55 Roman"/>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There are a number of Gyoten locations around Japan, including Tokyo and Nagoya</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Information services providers, such as </a:t>
            </a:r>
            <a:r>
              <a:rPr b="1" lang="en-US" sz="1400" strike="noStrike" u="none">
                <a:solidFill>
                  <a:srgbClr val="000000"/>
                </a:solidFill>
                <a:effectLst/>
                <a:uFillTx/>
                <a:latin typeface="Frutiger 55 Roman"/>
              </a:rPr>
              <a:t>Rim Intelligence and Gold Axis</a:t>
            </a:r>
            <a:r>
              <a:rPr b="0" lang="en-US" sz="1400" strike="noStrike" u="none">
                <a:solidFill>
                  <a:srgbClr val="000000"/>
                </a:solidFill>
                <a:effectLst/>
                <a:uFillTx/>
                <a:latin typeface="Frutiger 55 Roman"/>
              </a:rPr>
              <a:t>, provide pricing indications for Gyoten in the main regions</a:t>
            </a:r>
            <a:endParaRPr b="0" lang="en-US" sz="1400" strike="noStrike" u="none">
              <a:solidFill>
                <a:srgbClr val="000000"/>
              </a:solidFill>
              <a:effectLst/>
              <a:uFillTx/>
              <a:latin typeface="Frutiger 55 Roman"/>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level of trade continues to be very small, with </a:t>
            </a:r>
            <a:r>
              <a:rPr b="1" lang="en-US" sz="1400" strike="noStrike" u="none">
                <a:solidFill>
                  <a:srgbClr val="000000"/>
                </a:solidFill>
                <a:effectLst/>
                <a:uFillTx/>
                <a:latin typeface="Frutiger 55 Roman"/>
              </a:rPr>
              <a:t>5% of total sales volume </a:t>
            </a:r>
            <a:r>
              <a:rPr b="0" lang="en-US" sz="1400" strike="noStrike" u="none">
                <a:solidFill>
                  <a:srgbClr val="000000"/>
                </a:solidFill>
                <a:effectLst/>
                <a:uFillTx/>
                <a:latin typeface="Frutiger 55 Roman"/>
              </a:rPr>
              <a:t>distributed through the Gyoten</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 some regions such as Chubu, where there is less refining capacity and more imports of oil product, </a:t>
            </a:r>
            <a:r>
              <a:rPr b="1" lang="en-US" sz="1400" strike="noStrike" u="none">
                <a:solidFill>
                  <a:srgbClr val="000000"/>
                </a:solidFill>
                <a:effectLst/>
                <a:uFillTx/>
                <a:latin typeface="Frutiger 55 Roman"/>
              </a:rPr>
              <a:t>15% of total volumes </a:t>
            </a:r>
            <a:r>
              <a:rPr b="0" lang="en-US" sz="1400" strike="noStrike" u="none">
                <a:solidFill>
                  <a:srgbClr val="000000"/>
                </a:solidFill>
                <a:effectLst/>
                <a:uFillTx/>
                <a:latin typeface="Frutiger 55 Roman"/>
              </a:rPr>
              <a:t>are traded through the Gyoten </a:t>
            </a:r>
            <a:endParaRPr b="0" lang="en-US" sz="1400" strike="noStrike" u="none">
              <a:solidFill>
                <a:srgbClr val="000000"/>
              </a:solidFill>
              <a:effectLst/>
              <a:uFillTx/>
              <a:latin typeface="Frutiger 55 Roman"/>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Prices are generally negotiated however the Rim price quote average for the trading month represents the market standard</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Rim price quotes represent an average of Gyoten transaction reported to Rim and some Rim internal adjustments for market developments</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 number of trading houses (i.g. Sumitomo, Mitsui) as well as investment banks (Morgan Standley, Goldman Sachs) provide </a:t>
            </a:r>
            <a:r>
              <a:rPr b="1" lang="en-US" sz="1400" strike="noStrike" u="none">
                <a:solidFill>
                  <a:srgbClr val="000000"/>
                </a:solidFill>
                <a:effectLst/>
                <a:uFillTx/>
                <a:latin typeface="Frutiger 55 Roman"/>
              </a:rPr>
              <a:t>financial swap for Rim price quotes</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With JOX the first exchange listed Rim paper swaps in July</a:t>
            </a:r>
            <a:endParaRPr b="0" lang="en-US" sz="1400" strike="noStrike" u="none">
              <a:solidFill>
                <a:srgbClr val="000000"/>
              </a:solidFill>
              <a:effectLst/>
              <a:uFillTx/>
              <a:latin typeface="Frutiger 55 Roman"/>
            </a:endParaRPr>
          </a:p>
          <a:p>
            <a:pPr lvl="1" marL="743040" indent="-285840">
              <a:lnSpc>
                <a:spcPct val="9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Physical players (refiner, TEPCO, etc.) utilize the Rim swap market to hedge their oil product exposure</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1523520" y="763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rutiger 66 BoldItalic"/>
              </a:rPr>
              <a:t>Gasoline Market Distribution Channels are Controlled by the Oil Majors</a:t>
            </a:r>
            <a:endParaRPr b="0" lang="en-US" sz="2400" strike="noStrike" u="none">
              <a:solidFill>
                <a:srgbClr val="000000"/>
              </a:solidFill>
              <a:effectLst/>
              <a:uFillTx/>
              <a:latin typeface="Frutiger 66 BoldItalic"/>
            </a:endParaRPr>
          </a:p>
        </p:txBody>
      </p:sp>
      <p:sp>
        <p:nvSpPr>
          <p:cNvPr id="127" name=""/>
          <p:cNvSpPr/>
          <p:nvPr/>
        </p:nvSpPr>
        <p:spPr>
          <a:xfrm>
            <a:off x="5786280" y="2115000"/>
            <a:ext cx="1282680" cy="24660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Oil Majors (6)</a:t>
            </a:r>
            <a:endParaRPr b="0" lang="en-US" sz="1000" strike="noStrike" u="none">
              <a:solidFill>
                <a:srgbClr val="000000"/>
              </a:solidFill>
              <a:effectLst/>
              <a:uFillTx/>
              <a:latin typeface="Times New Roman"/>
            </a:endParaRPr>
          </a:p>
        </p:txBody>
      </p:sp>
      <p:sp>
        <p:nvSpPr>
          <p:cNvPr id="128" name=""/>
          <p:cNvSpPr/>
          <p:nvPr/>
        </p:nvSpPr>
        <p:spPr>
          <a:xfrm>
            <a:off x="5400720" y="3000600"/>
            <a:ext cx="2054160" cy="55188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Frutiger 55 Roman"/>
              </a:rPr>
              <a:t>Tokuyaku-ten</a:t>
            </a:r>
            <a:r>
              <a:rPr b="0" lang="en-US" sz="1000" strike="noStrike" u="none">
                <a:solidFill>
                  <a:srgbClr val="ffffff"/>
                </a:solidFill>
                <a:effectLst/>
                <a:uFillTx/>
                <a:latin typeface="Frutiger 55 Roman"/>
              </a:rPr>
              <a:t> (30,000)</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Small-medium sized trading houses included</a:t>
            </a:r>
            <a:endParaRPr b="0" lang="en-US" sz="1000" strike="noStrike" u="none">
              <a:solidFill>
                <a:srgbClr val="000000"/>
              </a:solidFill>
              <a:effectLst/>
              <a:uFillTx/>
              <a:latin typeface="Times New Roman"/>
            </a:endParaRPr>
          </a:p>
        </p:txBody>
      </p:sp>
      <p:sp>
        <p:nvSpPr>
          <p:cNvPr id="129" name=""/>
          <p:cNvSpPr/>
          <p:nvPr/>
        </p:nvSpPr>
        <p:spPr>
          <a:xfrm>
            <a:off x="8826480" y="3195720"/>
            <a:ext cx="744480" cy="322200"/>
          </a:xfrm>
          <a:prstGeom prst="rect">
            <a:avLst/>
          </a:prstGeom>
          <a:solidFill>
            <a:srgbClr val="0033cc"/>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Farmers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Assoc</a:t>
            </a:r>
            <a:endParaRPr b="0" lang="en-US" sz="1000" strike="noStrike" u="none">
              <a:solidFill>
                <a:srgbClr val="000000"/>
              </a:solidFill>
              <a:effectLst/>
              <a:uFillTx/>
              <a:latin typeface="Times New Roman"/>
            </a:endParaRPr>
          </a:p>
        </p:txBody>
      </p:sp>
      <p:sp>
        <p:nvSpPr>
          <p:cNvPr id="130" name=""/>
          <p:cNvSpPr/>
          <p:nvPr/>
        </p:nvSpPr>
        <p:spPr>
          <a:xfrm>
            <a:off x="7972560" y="3195720"/>
            <a:ext cx="744480" cy="322200"/>
          </a:xfrm>
          <a:prstGeom prst="rect">
            <a:avLst/>
          </a:prstGeom>
          <a:solidFill>
            <a:srgbClr val="0033cc"/>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Trading co</a:t>
            </a:r>
            <a:endParaRPr b="0" lang="en-US" sz="1000" strike="noStrike" u="none">
              <a:solidFill>
                <a:srgbClr val="000000"/>
              </a:solidFill>
              <a:effectLst/>
              <a:uFillTx/>
              <a:latin typeface="Times New Roman"/>
            </a:endParaRPr>
          </a:p>
        </p:txBody>
      </p:sp>
      <p:sp>
        <p:nvSpPr>
          <p:cNvPr id="131" name=""/>
          <p:cNvSpPr/>
          <p:nvPr/>
        </p:nvSpPr>
        <p:spPr>
          <a:xfrm>
            <a:off x="7775640" y="4285080"/>
            <a:ext cx="2054160" cy="39924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Independents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10% of volumes</a:t>
            </a:r>
            <a:endParaRPr b="0" lang="en-US" sz="1000" strike="noStrike" u="none">
              <a:solidFill>
                <a:srgbClr val="000000"/>
              </a:solidFill>
              <a:effectLst/>
              <a:uFillTx/>
              <a:latin typeface="Times New Roman"/>
            </a:endParaRPr>
          </a:p>
        </p:txBody>
      </p:sp>
      <p:sp>
        <p:nvSpPr>
          <p:cNvPr id="132" name=""/>
          <p:cNvSpPr/>
          <p:nvPr/>
        </p:nvSpPr>
        <p:spPr>
          <a:xfrm>
            <a:off x="5257800" y="4272120"/>
            <a:ext cx="2325600" cy="411120"/>
          </a:xfrm>
          <a:prstGeom prst="rect">
            <a:avLst/>
          </a:prstGeom>
          <a:solidFill>
            <a:srgbClr val="0033cc"/>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Gas stations aligned with Majors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90% of volumes</a:t>
            </a:r>
            <a:endParaRPr b="0" lang="en-US" sz="1000" strike="noStrike" u="none">
              <a:solidFill>
                <a:srgbClr val="000000"/>
              </a:solidFill>
              <a:effectLst/>
              <a:uFillTx/>
              <a:latin typeface="Times New Roman"/>
            </a:endParaRPr>
          </a:p>
        </p:txBody>
      </p:sp>
      <p:sp>
        <p:nvSpPr>
          <p:cNvPr id="133" name=""/>
          <p:cNvSpPr/>
          <p:nvPr/>
        </p:nvSpPr>
        <p:spPr>
          <a:xfrm>
            <a:off x="8612280" y="1598760"/>
            <a:ext cx="257040" cy="992160"/>
          </a:xfrm>
          <a:prstGeom prst="downArrow">
            <a:avLst>
              <a:gd name="adj1" fmla="val 50000"/>
              <a:gd name="adj2" fmla="val 96499"/>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34" name=""/>
          <p:cNvSpPr/>
          <p:nvPr/>
        </p:nvSpPr>
        <p:spPr>
          <a:xfrm>
            <a:off x="6235560" y="2400480"/>
            <a:ext cx="241560" cy="623880"/>
          </a:xfrm>
          <a:prstGeom prst="downArrow">
            <a:avLst>
              <a:gd name="adj1" fmla="val 50000"/>
              <a:gd name="adj2" fmla="val 64568"/>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35" name=""/>
          <p:cNvSpPr/>
          <p:nvPr/>
        </p:nvSpPr>
        <p:spPr>
          <a:xfrm>
            <a:off x="6235560" y="3581280"/>
            <a:ext cx="255600" cy="685800"/>
          </a:xfrm>
          <a:prstGeom prst="downArrow">
            <a:avLst>
              <a:gd name="adj1" fmla="val 50000"/>
              <a:gd name="adj2" fmla="val 67077"/>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36" name=""/>
          <p:cNvSpPr/>
          <p:nvPr/>
        </p:nvSpPr>
        <p:spPr>
          <a:xfrm>
            <a:off x="5694480" y="2460600"/>
            <a:ext cx="18396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7" name=""/>
          <p:cNvSpPr/>
          <p:nvPr/>
        </p:nvSpPr>
        <p:spPr>
          <a:xfrm>
            <a:off x="5316840" y="2490840"/>
            <a:ext cx="10807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Wholesale price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“Shikiri-ne”</a:t>
            </a:r>
            <a:endParaRPr b="0" lang="en-US" sz="1000" strike="noStrike" u="none">
              <a:solidFill>
                <a:srgbClr val="000000"/>
              </a:solidFill>
              <a:effectLst/>
              <a:uFillTx/>
              <a:latin typeface="Times New Roman"/>
            </a:endParaRPr>
          </a:p>
        </p:txBody>
      </p:sp>
      <p:sp>
        <p:nvSpPr>
          <p:cNvPr id="138" name=""/>
          <p:cNvSpPr/>
          <p:nvPr/>
        </p:nvSpPr>
        <p:spPr>
          <a:xfrm>
            <a:off x="8224920" y="3517920"/>
            <a:ext cx="257040" cy="549360"/>
          </a:xfrm>
          <a:prstGeom prst="downArrow">
            <a:avLst>
              <a:gd name="adj1" fmla="val 50000"/>
              <a:gd name="adj2" fmla="val 53431"/>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39" name=""/>
          <p:cNvSpPr/>
          <p:nvPr/>
        </p:nvSpPr>
        <p:spPr>
          <a:xfrm>
            <a:off x="8994600" y="3517920"/>
            <a:ext cx="257400" cy="549360"/>
          </a:xfrm>
          <a:prstGeom prst="downArrow">
            <a:avLst>
              <a:gd name="adj1" fmla="val 50000"/>
              <a:gd name="adj2" fmla="val 53357"/>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40" name=""/>
          <p:cNvSpPr/>
          <p:nvPr/>
        </p:nvSpPr>
        <p:spPr>
          <a:xfrm>
            <a:off x="7197840" y="2284560"/>
            <a:ext cx="1027080" cy="960120"/>
          </a:xfrm>
          <a:prstGeom prst="irregularSeal1">
            <a:avLst/>
          </a:prstGeom>
          <a:solidFill>
            <a:srgbClr val="ff9900">
              <a:alpha val="50000"/>
            </a:srgbClr>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Gyoten Spot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Market – 5% of volumes</a:t>
            </a:r>
            <a:endParaRPr b="0" lang="en-US" sz="1200" strike="noStrike" u="none">
              <a:solidFill>
                <a:srgbClr val="000000"/>
              </a:solidFill>
              <a:effectLst/>
              <a:uFillTx/>
              <a:latin typeface="Times New Roman"/>
            </a:endParaRPr>
          </a:p>
        </p:txBody>
      </p:sp>
      <p:sp>
        <p:nvSpPr>
          <p:cNvPr id="141" name=""/>
          <p:cNvSpPr/>
          <p:nvPr/>
        </p:nvSpPr>
        <p:spPr>
          <a:xfrm>
            <a:off x="8055720" y="1068480"/>
            <a:ext cx="146700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Imports (2% of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Singapore 37.1%</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Sth Korea 22.8%</a:t>
            </a:r>
            <a:endParaRPr b="0" lang="en-US" sz="1000" strike="noStrike" u="none">
              <a:solidFill>
                <a:srgbClr val="000000"/>
              </a:solidFill>
              <a:effectLst/>
              <a:uFillTx/>
              <a:latin typeface="Times New Roman"/>
            </a:endParaRPr>
          </a:p>
        </p:txBody>
      </p:sp>
      <p:sp>
        <p:nvSpPr>
          <p:cNvPr id="142" name=""/>
          <p:cNvSpPr/>
          <p:nvPr/>
        </p:nvSpPr>
        <p:spPr>
          <a:xfrm>
            <a:off x="1371600" y="1143000"/>
            <a:ext cx="380988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oil major’s main distribution system for gasoline is through the </a:t>
            </a:r>
            <a:r>
              <a:rPr b="1" lang="en-US" sz="1200" strike="noStrike" u="none">
                <a:solidFill>
                  <a:srgbClr val="000000"/>
                </a:solidFill>
                <a:effectLst/>
                <a:uFillTx/>
                <a:latin typeface="Frutiger 55 Roman"/>
              </a:rPr>
              <a:t>Tokuyakuten </a:t>
            </a:r>
            <a:r>
              <a:rPr b="0" lang="en-US" sz="1200" strike="noStrike" u="none">
                <a:solidFill>
                  <a:srgbClr val="000000"/>
                </a:solidFill>
                <a:effectLst/>
                <a:uFillTx/>
                <a:latin typeface="Frutiger 55 Roman"/>
              </a:rPr>
              <a:t>(wholesalers). Oil majors also have gas station subsidiaries to which they sell directly</a:t>
            </a: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Wholesale prices </a:t>
            </a:r>
            <a:r>
              <a:rPr b="0" lang="en-US" sz="1200" strike="noStrike" u="none">
                <a:solidFill>
                  <a:srgbClr val="000000"/>
                </a:solidFill>
                <a:effectLst/>
                <a:uFillTx/>
                <a:latin typeface="Frutiger 55 Roman"/>
              </a:rPr>
              <a:t>(</a:t>
            </a:r>
            <a:r>
              <a:rPr b="0" i="1" lang="en-US" sz="1200" strike="noStrike" u="none">
                <a:solidFill>
                  <a:srgbClr val="000000"/>
                </a:solidFill>
                <a:effectLst/>
                <a:uFillTx/>
                <a:latin typeface="Frutiger 55 Roman"/>
              </a:rPr>
              <a:t>shikiri-ne</a:t>
            </a:r>
            <a:r>
              <a:rPr b="0" lang="en-US" sz="1200" strike="noStrike" u="none">
                <a:solidFill>
                  <a:srgbClr val="000000"/>
                </a:solidFill>
                <a:effectLst/>
                <a:uFillTx/>
                <a:latin typeface="Frutiger 55 Roman"/>
              </a:rPr>
              <a:t>) between oil majors and tokuyakuten are negotiated every month </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Oil majors have </a:t>
            </a:r>
            <a:r>
              <a:rPr b="1" lang="en-US" sz="1200" strike="noStrike" u="none">
                <a:solidFill>
                  <a:srgbClr val="000000"/>
                </a:solidFill>
                <a:effectLst/>
                <a:uFillTx/>
                <a:latin typeface="Frutiger 55 Roman"/>
              </a:rPr>
              <a:t>pricing power </a:t>
            </a:r>
            <a:r>
              <a:rPr b="0" lang="en-US" sz="1200" strike="noStrike" u="none">
                <a:solidFill>
                  <a:srgbClr val="000000"/>
                </a:solidFill>
                <a:effectLst/>
                <a:uFillTx/>
                <a:latin typeface="Frutiger 55 Roman"/>
              </a:rPr>
              <a:t>in relation to gasoline due to the importance of their brand name </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They are able to pass through all oil price and forex risk to customers. However, in practice, they often flatten out crude/forex volatility</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Since 1996 liberalization, imports of fuel became possible and </a:t>
            </a:r>
            <a:r>
              <a:rPr b="1" lang="en-US" sz="1200" strike="noStrike" u="none">
                <a:solidFill>
                  <a:srgbClr val="000000"/>
                </a:solidFill>
                <a:effectLst/>
                <a:uFillTx/>
                <a:latin typeface="Frutiger 55 Roman"/>
              </a:rPr>
              <a:t>new entrants </a:t>
            </a:r>
            <a:r>
              <a:rPr b="0" lang="en-US" sz="1200" strike="noStrike" u="none">
                <a:solidFill>
                  <a:srgbClr val="000000"/>
                </a:solidFill>
                <a:effectLst/>
                <a:uFillTx/>
                <a:latin typeface="Frutiger 55 Roman"/>
              </a:rPr>
              <a:t>came into the market</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Trading companies, farmers associations (5,000 stations) and large super markets (Daiei, Jusco)</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They compete by importing cheap gasoline and purchasing from the Gyoten (wholesale spot market) </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Oil majors have responded by allowing for </a:t>
            </a:r>
            <a:r>
              <a:rPr b="1" lang="en-US" sz="1200" strike="noStrike" u="none">
                <a:solidFill>
                  <a:srgbClr val="000000"/>
                </a:solidFill>
                <a:effectLst/>
                <a:uFillTx/>
                <a:latin typeface="Frutiger 55 Roman"/>
              </a:rPr>
              <a:t>downward price adjustments </a:t>
            </a:r>
            <a:r>
              <a:rPr b="0" lang="en-US" sz="1200" strike="noStrike" u="none">
                <a:solidFill>
                  <a:srgbClr val="000000"/>
                </a:solidFill>
                <a:effectLst/>
                <a:uFillTx/>
                <a:latin typeface="Frutiger 55 Roman"/>
              </a:rPr>
              <a:t>for more  competitive regions (eg. Tokyo region)</a:t>
            </a: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43" name=""/>
          <p:cNvSpPr/>
          <p:nvPr/>
        </p:nvSpPr>
        <p:spPr>
          <a:xfrm>
            <a:off x="5867280" y="1447920"/>
            <a:ext cx="111600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98% of gasoline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Is domestically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refined</a:t>
            </a:r>
            <a:endParaRPr b="0" lang="en-US" sz="1000" strike="noStrike" u="none">
              <a:solidFill>
                <a:srgbClr val="000000"/>
              </a:solidFill>
              <a:effectLst/>
              <a:uFillTx/>
              <a:latin typeface="Times New Roman"/>
            </a:endParaRPr>
          </a:p>
        </p:txBody>
      </p:sp>
      <p:sp>
        <p:nvSpPr>
          <p:cNvPr id="144" name=""/>
          <p:cNvSpPr/>
          <p:nvPr/>
        </p:nvSpPr>
        <p:spPr>
          <a:xfrm rot="3235800">
            <a:off x="7758000" y="1503360"/>
            <a:ext cx="144360" cy="684000"/>
          </a:xfrm>
          <a:prstGeom prst="downArrow">
            <a:avLst>
              <a:gd name="adj1" fmla="val 50000"/>
              <a:gd name="adj2" fmla="val 118454"/>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1905120" y="762120"/>
            <a:ext cx="24382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sng">
                <a:solidFill>
                  <a:srgbClr val="333333"/>
                </a:solidFill>
                <a:effectLst/>
                <a:uFillTx/>
                <a:latin typeface="Arial"/>
                <a:ea typeface="MS PGothic"/>
              </a:rPr>
              <a:t>Contents</a:t>
            </a:r>
            <a:endParaRPr b="0" lang="en-US" sz="3200" strike="noStrike" u="none">
              <a:solidFill>
                <a:srgbClr val="000000"/>
              </a:solidFill>
              <a:effectLst/>
              <a:uFillTx/>
              <a:latin typeface="Times New Roman"/>
            </a:endParaRPr>
          </a:p>
        </p:txBody>
      </p:sp>
      <p:sp>
        <p:nvSpPr>
          <p:cNvPr id="28" name=""/>
          <p:cNvSpPr/>
          <p:nvPr/>
        </p:nvSpPr>
        <p:spPr>
          <a:xfrm>
            <a:off x="1828800" y="1752480"/>
            <a:ext cx="7775640" cy="2819520"/>
          </a:xfrm>
          <a:prstGeom prst="rect">
            <a:avLst/>
          </a:prstGeom>
          <a:noFill/>
          <a:ln w="0">
            <a:noFill/>
          </a:ln>
        </p:spPr>
        <p:style>
          <a:lnRef idx="0"/>
          <a:fillRef idx="0"/>
          <a:effectRef idx="0"/>
          <a:fontRef idx="minor"/>
        </p:style>
        <p:txBody>
          <a:bodyPr lIns="90000" rIns="90000" tIns="46800" bIns="46800" anchor="t">
            <a:noAutofit/>
          </a:bodyPr>
          <a:p>
            <a:pPr>
              <a:lnSpc>
                <a:spcPct val="110000"/>
              </a:lnSpc>
              <a:spcBef>
                <a:spcPts val="300"/>
              </a:spcBef>
              <a:spcAft>
                <a:spcPts val="300"/>
              </a:spcAft>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ea typeface="MS PGothic"/>
              </a:rPr>
              <a:t>TOCOM Analysis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LPG, Naptha, LNG</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Initial Entry – Trading &amp; Mid-Market</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Next Steps</a:t>
            </a:r>
            <a:endParaRPr b="0" lang="en-US" sz="2400" strike="noStrike" u="none">
              <a:solidFill>
                <a:srgbClr val="000000"/>
              </a:solidFill>
              <a:effectLst/>
              <a:uFillTx/>
              <a:latin typeface="Times New Roman"/>
            </a:endParaRPr>
          </a:p>
          <a:p>
            <a:pPr>
              <a:lnSpc>
                <a:spcPct val="110000"/>
              </a:lnSpc>
              <a:spcBef>
                <a:spcPts val="300"/>
              </a:spcBef>
              <a:spcAft>
                <a:spcPts val="300"/>
              </a:spcAft>
              <a:buClr>
                <a:srgbClr val="b2b2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b2b2b2"/>
                </a:solidFill>
                <a:effectLst/>
                <a:uFillTx/>
                <a:latin typeface="Arial"/>
                <a:ea typeface="MS PGothic"/>
              </a:rPr>
              <a:t>Annex</a:t>
            </a:r>
            <a:endParaRPr b="0" lang="en-US" sz="2400" strike="noStrike" u="none">
              <a:solidFill>
                <a:srgbClr val="000000"/>
              </a:solidFill>
              <a:effectLst/>
              <a:uFillTx/>
              <a:latin typeface="Times New Roman"/>
            </a:endParaRPr>
          </a:p>
        </p:txBody>
      </p:sp>
    </p:spTree>
  </p:cSld>
  <p:transition>
    <p:pull dir="ld"/>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1650960" y="304920"/>
            <a:ext cx="795024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Frutiger 66 BoldItalic"/>
              </a:rPr>
              <a:t>The Kerosene Market Has Greater Distribution Options for Wholesale Players</a:t>
            </a:r>
            <a:endParaRPr b="0" lang="en-US" sz="2400" strike="noStrike" u="none">
              <a:solidFill>
                <a:srgbClr val="000000"/>
              </a:solidFill>
              <a:effectLst/>
              <a:uFillTx/>
              <a:latin typeface="Frutiger 66 BoldItalic"/>
            </a:endParaRPr>
          </a:p>
        </p:txBody>
      </p:sp>
      <p:sp>
        <p:nvSpPr>
          <p:cNvPr id="146" name=""/>
          <p:cNvSpPr/>
          <p:nvPr/>
        </p:nvSpPr>
        <p:spPr>
          <a:xfrm>
            <a:off x="1371600" y="1422360"/>
            <a:ext cx="373392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oil majors do not have as much pricing power in the kerosene market as compared with the gasoline market</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Varied distribution channels</a:t>
            </a:r>
            <a:r>
              <a:rPr b="0" lang="en-US" sz="1200" strike="noStrike" u="none">
                <a:solidFill>
                  <a:srgbClr val="000000"/>
                </a:solidFill>
                <a:effectLst/>
                <a:uFillTx/>
                <a:latin typeface="Frutiger 55 Roman"/>
              </a:rPr>
              <a:t>, including coops, tokuyakuten and trading houses</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No particular value is attached to the oil major’s brand</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Oil majors are likely to be taking some oil price and forex risk</a:t>
            </a: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Hokkaido Cooperative </a:t>
            </a:r>
            <a:r>
              <a:rPr b="0" lang="en-US" sz="1200" strike="noStrike" u="none">
                <a:solidFill>
                  <a:srgbClr val="000000"/>
                </a:solidFill>
                <a:effectLst/>
                <a:uFillTx/>
                <a:latin typeface="Frutiger 55 Roman"/>
              </a:rPr>
              <a:t>is the major buyer of kerosene in Japan</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monthly price it negotiates with the oil majors becomes the benchmark price for tokuyakuten negotiations</a:t>
            </a: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Imports are a greater source of kerosene than gasoline</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Distribution structure is not entirely controlled by oil majors (</a:t>
            </a:r>
            <a:r>
              <a:rPr b="1" lang="en-US" sz="1200" strike="noStrike" u="none">
                <a:solidFill>
                  <a:srgbClr val="000000"/>
                </a:solidFill>
                <a:effectLst/>
                <a:uFillTx/>
                <a:latin typeface="Frutiger 55 Roman"/>
              </a:rPr>
              <a:t>brand not important</a:t>
            </a:r>
            <a:r>
              <a:rPr b="0" lang="en-US" sz="1200" strike="noStrike" u="none">
                <a:solidFill>
                  <a:srgbClr val="000000"/>
                </a:solidFill>
                <a:effectLst/>
                <a:uFillTx/>
                <a:latin typeface="Frutiger 55 Roman"/>
              </a:rPr>
              <a:t>) so kerosene can be sold to other players</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Import growth </a:t>
            </a:r>
            <a:r>
              <a:rPr b="1" lang="en-US" sz="1200" strike="noStrike" u="none">
                <a:solidFill>
                  <a:srgbClr val="000000"/>
                </a:solidFill>
                <a:effectLst/>
                <a:uFillTx/>
                <a:latin typeface="Frutiger 55 Roman"/>
              </a:rPr>
              <a:t>limited by stringent quality </a:t>
            </a:r>
            <a:r>
              <a:rPr b="0" lang="en-US" sz="1200" strike="noStrike" u="none">
                <a:solidFill>
                  <a:srgbClr val="000000"/>
                </a:solidFill>
                <a:effectLst/>
                <a:uFillTx/>
                <a:latin typeface="Frutiger 55 Roman"/>
              </a:rPr>
              <a:t>requirements and higher transportation costs (oil product ships are smaller than crude tankers)</a:t>
            </a:r>
            <a:endParaRPr b="0" lang="en-US" sz="1200" strike="noStrike" u="none">
              <a:solidFill>
                <a:srgbClr val="000000"/>
              </a:solidFill>
              <a:effectLst/>
              <a:uFillTx/>
              <a:latin typeface="Times New Roman"/>
            </a:endParaRPr>
          </a:p>
          <a:p>
            <a:pPr lvl="1" marL="743040" indent="-2858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Oil majors are responding to competition by more competitive wholesale pricing</a:t>
            </a:r>
            <a:endParaRPr b="0" lang="en-US" sz="1200" strike="noStrike" u="none">
              <a:solidFill>
                <a:srgbClr val="000000"/>
              </a:solidFill>
              <a:effectLst/>
              <a:uFillTx/>
              <a:latin typeface="Times New Roman"/>
            </a:endParaRPr>
          </a:p>
          <a:p>
            <a:pPr marL="343080" indent="-3430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47" name=""/>
          <p:cNvSpPr/>
          <p:nvPr/>
        </p:nvSpPr>
        <p:spPr>
          <a:xfrm>
            <a:off x="8298360" y="1295280"/>
            <a:ext cx="153720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Imports (10% of market)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70% from Sth Korea</a:t>
            </a:r>
            <a:endParaRPr b="0" lang="en-US" sz="1000" strike="noStrike" u="none">
              <a:solidFill>
                <a:srgbClr val="000000"/>
              </a:solidFill>
              <a:effectLst/>
              <a:uFillTx/>
              <a:latin typeface="Times New Roman"/>
            </a:endParaRPr>
          </a:p>
        </p:txBody>
      </p:sp>
      <p:sp>
        <p:nvSpPr>
          <p:cNvPr id="148" name=""/>
          <p:cNvSpPr/>
          <p:nvPr/>
        </p:nvSpPr>
        <p:spPr>
          <a:xfrm>
            <a:off x="6423120" y="2356200"/>
            <a:ext cx="1241280" cy="24660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Frutiger 55 Roman"/>
              </a:rPr>
              <a:t>Oil Majors (6)</a:t>
            </a:r>
            <a:endParaRPr b="0" lang="en-US" sz="1000" strike="noStrike" u="none">
              <a:solidFill>
                <a:srgbClr val="000000"/>
              </a:solidFill>
              <a:effectLst/>
              <a:uFillTx/>
              <a:latin typeface="Times New Roman"/>
            </a:endParaRPr>
          </a:p>
        </p:txBody>
      </p:sp>
      <p:sp>
        <p:nvSpPr>
          <p:cNvPr id="149" name=""/>
          <p:cNvSpPr/>
          <p:nvPr/>
        </p:nvSpPr>
        <p:spPr>
          <a:xfrm>
            <a:off x="5554800" y="3242160"/>
            <a:ext cx="1425600" cy="39924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Coops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Incl Hokkaido Coop</a:t>
            </a:r>
            <a:endParaRPr b="0" lang="en-US" sz="1000" strike="noStrike" u="none">
              <a:solidFill>
                <a:srgbClr val="000000"/>
              </a:solidFill>
              <a:effectLst/>
              <a:uFillTx/>
              <a:latin typeface="Times New Roman"/>
            </a:endParaRPr>
          </a:p>
        </p:txBody>
      </p:sp>
      <p:sp>
        <p:nvSpPr>
          <p:cNvPr id="150" name=""/>
          <p:cNvSpPr/>
          <p:nvPr/>
        </p:nvSpPr>
        <p:spPr>
          <a:xfrm>
            <a:off x="7480440" y="4778280"/>
            <a:ext cx="1984320" cy="70452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Domestic Use (75%)</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Heating (especially Hokkaido)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51" name=""/>
          <p:cNvSpPr/>
          <p:nvPr/>
        </p:nvSpPr>
        <p:spPr>
          <a:xfrm>
            <a:off x="8553600" y="1752480"/>
            <a:ext cx="311040" cy="836640"/>
          </a:xfrm>
          <a:prstGeom prst="downArrow">
            <a:avLst>
              <a:gd name="adj1" fmla="val 50000"/>
              <a:gd name="adj2" fmla="val 67245"/>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52" name=""/>
          <p:cNvSpPr/>
          <p:nvPr/>
        </p:nvSpPr>
        <p:spPr>
          <a:xfrm rot="2044200">
            <a:off x="6484680" y="2609640"/>
            <a:ext cx="249120" cy="634680"/>
          </a:xfrm>
          <a:prstGeom prst="downArrow">
            <a:avLst>
              <a:gd name="adj1" fmla="val 50000"/>
              <a:gd name="adj2" fmla="val 63692"/>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53" name=""/>
          <p:cNvSpPr/>
          <p:nvPr/>
        </p:nvSpPr>
        <p:spPr>
          <a:xfrm>
            <a:off x="7601040" y="3666960"/>
            <a:ext cx="249120" cy="489240"/>
          </a:xfrm>
          <a:prstGeom prst="downArrow">
            <a:avLst>
              <a:gd name="adj1" fmla="val 50000"/>
              <a:gd name="adj2" fmla="val 49097"/>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54" name=""/>
          <p:cNvSpPr/>
          <p:nvPr/>
        </p:nvSpPr>
        <p:spPr>
          <a:xfrm>
            <a:off x="6326280" y="2685960"/>
            <a:ext cx="18396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5" name=""/>
          <p:cNvSpPr/>
          <p:nvPr/>
        </p:nvSpPr>
        <p:spPr>
          <a:xfrm>
            <a:off x="5776200" y="2714760"/>
            <a:ext cx="10807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Hokkaido Coop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wholesale price</a:t>
            </a:r>
            <a:endParaRPr b="0" lang="en-US" sz="1000" strike="noStrike" u="none">
              <a:solidFill>
                <a:srgbClr val="000000"/>
              </a:solidFill>
              <a:effectLst/>
              <a:uFillTx/>
              <a:latin typeface="Times New Roman"/>
            </a:endParaRPr>
          </a:p>
        </p:txBody>
      </p:sp>
      <p:sp>
        <p:nvSpPr>
          <p:cNvPr id="156" name=""/>
          <p:cNvSpPr/>
          <p:nvPr/>
        </p:nvSpPr>
        <p:spPr>
          <a:xfrm>
            <a:off x="8780400" y="3666960"/>
            <a:ext cx="246240" cy="508320"/>
          </a:xfrm>
          <a:prstGeom prst="downArrow">
            <a:avLst>
              <a:gd name="adj1" fmla="val 50000"/>
              <a:gd name="adj2" fmla="val 51608"/>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57" name=""/>
          <p:cNvSpPr/>
          <p:nvPr/>
        </p:nvSpPr>
        <p:spPr>
          <a:xfrm>
            <a:off x="7786800" y="2398680"/>
            <a:ext cx="1179360" cy="878040"/>
          </a:xfrm>
          <a:prstGeom prst="irregularSeal1">
            <a:avLst/>
          </a:prstGeom>
          <a:solidFill>
            <a:srgbClr val="ff9900">
              <a:alpha val="50000"/>
            </a:srgbClr>
          </a:solid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Gyoten Spot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58" name=""/>
          <p:cNvSpPr/>
          <p:nvPr/>
        </p:nvSpPr>
        <p:spPr>
          <a:xfrm>
            <a:off x="7043760" y="3229200"/>
            <a:ext cx="1423800" cy="42948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Frutiger 55 Roman"/>
              </a:rPr>
              <a:t> </a:t>
            </a:r>
            <a:r>
              <a:rPr b="0" lang="en-US" sz="1000" strike="noStrike" u="none">
                <a:solidFill>
                  <a:srgbClr val="ffffff"/>
                </a:solidFill>
                <a:effectLst/>
                <a:uFillTx/>
                <a:latin typeface="Frutiger 55 Roman"/>
              </a:rPr>
              <a:t>Tokuyaku-ten (30,000)</a:t>
            </a:r>
            <a:endParaRPr b="0" lang="en-US" sz="1000" strike="noStrike" u="none">
              <a:solidFill>
                <a:srgbClr val="000000"/>
              </a:solidFill>
              <a:effectLst/>
              <a:uFillTx/>
              <a:latin typeface="Times New Roman"/>
            </a:endParaRPr>
          </a:p>
        </p:txBody>
      </p:sp>
      <p:sp>
        <p:nvSpPr>
          <p:cNvPr id="159" name=""/>
          <p:cNvSpPr/>
          <p:nvPr/>
        </p:nvSpPr>
        <p:spPr>
          <a:xfrm rot="19683600">
            <a:off x="7138800" y="2644560"/>
            <a:ext cx="301320" cy="547560"/>
          </a:xfrm>
          <a:prstGeom prst="downArrow">
            <a:avLst>
              <a:gd name="adj1" fmla="val 50000"/>
              <a:gd name="adj2" fmla="val 45430"/>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60" name=""/>
          <p:cNvSpPr/>
          <p:nvPr/>
        </p:nvSpPr>
        <p:spPr>
          <a:xfrm>
            <a:off x="5486400" y="4778280"/>
            <a:ext cx="1984320" cy="70452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Industrial Use (25%)</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Includes small amount of power generation (TOMEN – 200MW IPP, JR East – 431MW)</a:t>
            </a:r>
            <a:endParaRPr b="0" lang="en-US" sz="1000" strike="noStrike" u="none">
              <a:solidFill>
                <a:srgbClr val="000000"/>
              </a:solidFill>
              <a:effectLst/>
              <a:uFillTx/>
              <a:latin typeface="Times New Roman"/>
            </a:endParaRPr>
          </a:p>
        </p:txBody>
      </p:sp>
      <p:sp>
        <p:nvSpPr>
          <p:cNvPr id="161" name=""/>
          <p:cNvSpPr/>
          <p:nvPr/>
        </p:nvSpPr>
        <p:spPr>
          <a:xfrm>
            <a:off x="5680080" y="4294440"/>
            <a:ext cx="3657600" cy="399240"/>
          </a:xfrm>
          <a:prstGeom prst="rect">
            <a:avLst/>
          </a:prstGeom>
          <a:solidFill>
            <a:srgbClr val="ffffff">
              <a:alpha val="50000"/>
            </a:srgbClr>
          </a:solidFill>
          <a:ln w="12600">
            <a:solidFill>
              <a:srgbClr val="000000"/>
            </a:solidFill>
            <a:prstDash val="dash"/>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Complex distribution network of small-midsized retail stores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No particular affiliation with oil major brand</a:t>
            </a:r>
            <a:endParaRPr b="0" lang="en-US" sz="1000" strike="noStrike" u="none">
              <a:solidFill>
                <a:srgbClr val="000000"/>
              </a:solidFill>
              <a:effectLst/>
              <a:uFillTx/>
              <a:latin typeface="Times New Roman"/>
            </a:endParaRPr>
          </a:p>
        </p:txBody>
      </p:sp>
      <p:sp>
        <p:nvSpPr>
          <p:cNvPr id="162" name=""/>
          <p:cNvSpPr/>
          <p:nvPr/>
        </p:nvSpPr>
        <p:spPr>
          <a:xfrm>
            <a:off x="6113520" y="3664080"/>
            <a:ext cx="247680" cy="534960"/>
          </a:xfrm>
          <a:prstGeom prst="downArrow">
            <a:avLst>
              <a:gd name="adj1" fmla="val 50000"/>
              <a:gd name="adj2" fmla="val 53997"/>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
        <p:nvSpPr>
          <p:cNvPr id="163" name=""/>
          <p:cNvSpPr/>
          <p:nvPr/>
        </p:nvSpPr>
        <p:spPr>
          <a:xfrm>
            <a:off x="6954840" y="2701800"/>
            <a:ext cx="80640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Wholesale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price</a:t>
            </a:r>
            <a:endParaRPr b="0" lang="en-US" sz="1000" strike="noStrike" u="none">
              <a:solidFill>
                <a:srgbClr val="000000"/>
              </a:solidFill>
              <a:effectLst/>
              <a:uFillTx/>
              <a:latin typeface="Times New Roman"/>
            </a:endParaRPr>
          </a:p>
        </p:txBody>
      </p:sp>
      <p:sp>
        <p:nvSpPr>
          <p:cNvPr id="164" name=""/>
          <p:cNvSpPr/>
          <p:nvPr/>
        </p:nvSpPr>
        <p:spPr>
          <a:xfrm>
            <a:off x="8504280" y="3243600"/>
            <a:ext cx="1096920" cy="429480"/>
          </a:xfrm>
          <a:prstGeom prst="rect">
            <a:avLst/>
          </a:prstGeom>
          <a:solidFill>
            <a:srgbClr val="0033cc"/>
          </a:solidFill>
          <a:ln w="9360">
            <a:solidFill>
              <a:srgbClr val="ffffff"/>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Frutiger 55 Roman"/>
              </a:rPr>
              <a:t> </a:t>
            </a:r>
            <a:r>
              <a:rPr b="0" lang="en-US" sz="1000" strike="noStrike" u="none">
                <a:solidFill>
                  <a:srgbClr val="ffffff"/>
                </a:solidFill>
                <a:effectLst/>
                <a:uFillTx/>
                <a:latin typeface="Frutiger 55 Roman"/>
              </a:rPr>
              <a:t>Trading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Houses</a:t>
            </a:r>
            <a:endParaRPr b="0" lang="en-US" sz="1000" strike="noStrike" u="none">
              <a:solidFill>
                <a:srgbClr val="000000"/>
              </a:solidFill>
              <a:effectLst/>
              <a:uFillTx/>
              <a:latin typeface="Times New Roman"/>
            </a:endParaRPr>
          </a:p>
        </p:txBody>
      </p:sp>
      <p:sp>
        <p:nvSpPr>
          <p:cNvPr id="165" name=""/>
          <p:cNvSpPr/>
          <p:nvPr/>
        </p:nvSpPr>
        <p:spPr>
          <a:xfrm rot="3235800">
            <a:off x="7974360" y="1699200"/>
            <a:ext cx="317520" cy="839880"/>
          </a:xfrm>
          <a:prstGeom prst="downArrow">
            <a:avLst>
              <a:gd name="adj1" fmla="val 50000"/>
              <a:gd name="adj2" fmla="val 66128"/>
            </a:avLst>
          </a:prstGeom>
          <a:solidFill>
            <a:srgbClr val="66ccff"/>
          </a:solidFill>
          <a:ln w="9360">
            <a:solidFill>
              <a:srgbClr val="ffffff"/>
            </a:solidFill>
            <a:miter/>
          </a:ln>
        </p:spPr>
        <p:style>
          <a:lnRef idx="0"/>
          <a:fillRef idx="0"/>
          <a:effectRef idx="0"/>
          <a:fontRef idx="minor"/>
        </p:style>
        <p:txBody>
          <a:bodyPr wrap="none" lIns="90000" rIns="90000" tIns="46800" bIns="46800" anchor="t" anchorCtr="1">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1611360" y="1419120"/>
            <a:ext cx="7848720" cy="4622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METI supervises commodity trading with a view to ensuring secure supplies of commodities.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METI derives its authority from the Commodity Exchange Law, which specifies certain “Listed” commodities as requiring significant oversight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Kerosene and gasoline are listed commodities and thus are required to be traded on a commodity exchange unless certain conditions apply</a:t>
            </a:r>
            <a:endParaRPr b="0" lang="en-US" sz="1400" strike="noStrike" u="none">
              <a:solidFill>
                <a:srgbClr val="000000"/>
              </a:solidFill>
              <a:effectLst/>
              <a:uFillTx/>
              <a:latin typeface="Times New Roman"/>
            </a:endParaRPr>
          </a:p>
          <a:p>
            <a:pPr lvl="1" marL="474840">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 the trader has received METI approval as an OTC trader, an</a:t>
            </a:r>
            <a:endParaRPr b="0" lang="en-US" sz="1400" strike="noStrike" u="none">
              <a:solidFill>
                <a:srgbClr val="000000"/>
              </a:solidFill>
              <a:effectLst/>
              <a:uFillTx/>
              <a:latin typeface="Times New Roman"/>
            </a:endParaRPr>
          </a:p>
          <a:p>
            <a:pPr lvl="1" marL="474840">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 one party is a “specialized trader” – with experience in trading the physical product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Crude and LPG are not “Listed” commodities and escape these requirements </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Three options are open for physical or financial trading of these commodities:</a:t>
            </a:r>
            <a:endParaRPr b="0" lang="en-US" sz="1400" strike="noStrike" u="none">
              <a:solidFill>
                <a:srgbClr val="000000"/>
              </a:solidFill>
              <a:effectLst/>
              <a:uFillTx/>
              <a:latin typeface="Times New Roman"/>
            </a:endParaRPr>
          </a:p>
          <a:p>
            <a:pPr lvl="1" marL="474840">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 Join an exchange as a member – legally, there is no METI oversight, but TOCOM requires METI notification</a:t>
            </a:r>
            <a:endParaRPr b="0" lang="en-US" sz="1400" strike="noStrike" u="none">
              <a:solidFill>
                <a:srgbClr val="000000"/>
              </a:solidFill>
              <a:effectLst/>
              <a:uFillTx/>
              <a:latin typeface="Times New Roman"/>
            </a:endParaRPr>
          </a:p>
          <a:p>
            <a:pPr lvl="1" marL="474840">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 Obtain OTC trader status from METI – requires consultation with METI prior to its acceptance of the “notification”</a:t>
            </a:r>
            <a:endParaRPr b="0" lang="en-US" sz="1400" strike="noStrike" u="none">
              <a:solidFill>
                <a:srgbClr val="000000"/>
              </a:solidFill>
              <a:effectLst/>
              <a:uFillTx/>
              <a:latin typeface="Times New Roman"/>
            </a:endParaRPr>
          </a:p>
          <a:p>
            <a:pPr lvl="1" marL="474840">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ea typeface="ＭＳ 明朝"/>
              </a:rPr>
              <a:t> Obtain METI approval to broker products – a three month plus process with strict METI oversight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384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67" name=""/>
          <p:cNvSpPr/>
          <p:nvPr/>
        </p:nvSpPr>
        <p:spPr>
          <a:xfrm>
            <a:off x="1523880" y="457200"/>
            <a:ext cx="80931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Regulation of Financial Commodity Trading</a:t>
            </a:r>
            <a:r>
              <a:rPr b="0" lang="en-US" sz="2800" strike="noStrike" u="none">
                <a:solidFill>
                  <a:srgbClr val="000000"/>
                </a:solidFill>
                <a:effectLst/>
                <a:uFillTx/>
                <a:latin typeface="Arial"/>
              </a:rPr>
              <a:t>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1650600" y="30492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Position Limit Calculation on TOCOM</a:t>
            </a:r>
            <a:endParaRPr b="0" lang="en-US" sz="2000" strike="noStrike" u="none">
              <a:solidFill>
                <a:srgbClr val="000000"/>
              </a:solidFill>
              <a:effectLst/>
              <a:uFillTx/>
              <a:latin typeface="Frutiger 66 BoldItalic"/>
            </a:endParaRPr>
          </a:p>
        </p:txBody>
      </p:sp>
      <p:sp>
        <p:nvSpPr>
          <p:cNvPr id="169" name="PlaceHolder 2"/>
          <p:cNvSpPr>
            <a:spLocks noGrp="1"/>
          </p:cNvSpPr>
          <p:nvPr>
            <p:ph/>
          </p:nvPr>
        </p:nvSpPr>
        <p:spPr>
          <a:xfrm>
            <a:off x="1657440" y="1422360"/>
            <a:ext cx="7486560" cy="4114800"/>
          </a:xfrm>
          <a:prstGeom prst="rect">
            <a:avLst/>
          </a:prstGeom>
          <a:noFill/>
          <a:ln w="0">
            <a:noFill/>
          </a:ln>
        </p:spPr>
        <p:txBody>
          <a:bodyPr lIns="90000" rIns="90000" tIns="46800" bIns="46800" anchor="t">
            <a:normAutofit/>
          </a:bodyPr>
          <a:p>
            <a:pPr marL="343080" indent="-343080">
              <a:spcBef>
                <a:spcPts val="87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 calculating position limits, short and long positions are not netted for the purposes of limit calculation (10 short and 10 long account for 10 contracts)</a:t>
            </a:r>
            <a:endParaRPr b="0" lang="en-US" sz="1400" strike="noStrike" u="none">
              <a:solidFill>
                <a:srgbClr val="000000"/>
              </a:solidFill>
              <a:effectLst/>
              <a:uFillTx/>
              <a:latin typeface="Frutiger 55 Roman"/>
            </a:endParaRPr>
          </a:p>
          <a:p>
            <a:pPr marL="343080" indent="-343080">
              <a:spcBef>
                <a:spcPts val="87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Every trade needs to be identified as initiating or closing trade</a:t>
            </a:r>
            <a:endParaRPr b="0" lang="en-US" sz="1400" strike="noStrike" u="none">
              <a:solidFill>
                <a:srgbClr val="000000"/>
              </a:solidFill>
              <a:effectLst/>
              <a:uFillTx/>
              <a:latin typeface="Frutiger 55 Roman"/>
            </a:endParaRPr>
          </a:p>
          <a:p>
            <a:pPr lvl="1" marL="743040" indent="-285840">
              <a:spcBef>
                <a:spcPts val="87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An initiating short is not off-set by a initiating long, but both are kept (number of contract accounted for is two)</a:t>
            </a:r>
            <a:endParaRPr b="0" lang="en-US" sz="1400" strike="noStrike" u="none">
              <a:solidFill>
                <a:srgbClr val="000000"/>
              </a:solidFill>
              <a:effectLst/>
              <a:uFillTx/>
              <a:latin typeface="Frutiger 55 Roman"/>
            </a:endParaRPr>
          </a:p>
          <a:p>
            <a:pPr lvl="1" marL="743040" indent="-285840">
              <a:spcBef>
                <a:spcPts val="87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Only closing trades close-out previous initiating trades (number of contracts accounted for is zero)</a:t>
            </a:r>
            <a:endParaRPr b="0" lang="en-US" sz="1400" strike="noStrike" u="none">
              <a:solidFill>
                <a:srgbClr val="000000"/>
              </a:solidFill>
              <a:effectLst/>
              <a:uFillTx/>
              <a:latin typeface="Frutiger 55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650600" y="139680"/>
            <a:ext cx="751212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General Price Trends Governed by Crude Price Movements</a:t>
            </a:r>
            <a:endParaRPr b="0" lang="en-US" sz="2000" strike="noStrike" u="none">
              <a:solidFill>
                <a:srgbClr val="000000"/>
              </a:solidFill>
              <a:effectLst/>
              <a:uFillTx/>
              <a:latin typeface="Frutiger 66 BoldItalic"/>
            </a:endParaRPr>
          </a:p>
        </p:txBody>
      </p:sp>
      <p:sp>
        <p:nvSpPr>
          <p:cNvPr id="30" name="PlaceHolder 2"/>
          <p:cNvSpPr>
            <a:spLocks noGrp="1"/>
          </p:cNvSpPr>
          <p:nvPr>
            <p:ph/>
          </p:nvPr>
        </p:nvSpPr>
        <p:spPr>
          <a:xfrm>
            <a:off x="1430280" y="1333440"/>
            <a:ext cx="3942000" cy="4843440"/>
          </a:xfrm>
          <a:prstGeom prst="rect">
            <a:avLst/>
          </a:prstGeom>
          <a:noFill/>
          <a:ln w="0">
            <a:noFill/>
          </a:ln>
        </p:spPr>
        <p:txBody>
          <a:bodyPr lIns="90000" rIns="90000" tIns="46800" bIns="46800" anchor="t">
            <a:normAutofit/>
          </a:bodyPr>
          <a:p>
            <a:pPr marL="173160" indent="-173160">
              <a:lnSpc>
                <a:spcPct val="90000"/>
              </a:lnSpc>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 expected, Japanese gasoline and kerosene prices follow the direction of international crude prices</a:t>
            </a:r>
            <a:endParaRPr b="0" lang="en-US" sz="1200" strike="noStrike" u="none">
              <a:solidFill>
                <a:srgbClr val="000000"/>
              </a:solidFill>
              <a:effectLst/>
              <a:uFillTx/>
              <a:latin typeface="Frutiger 55 Roman"/>
            </a:endParaRPr>
          </a:p>
          <a:p>
            <a:pPr lvl="1" marL="398520" indent="-111240">
              <a:lnSpc>
                <a:spcPct val="90000"/>
              </a:lnSpc>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Correlation between TOCOM gasoline (opening) and WTI prices (closing) is </a:t>
            </a:r>
            <a:r>
              <a:rPr b="1" lang="en-US" sz="1200" strike="noStrike" u="none">
                <a:solidFill>
                  <a:srgbClr val="000000"/>
                </a:solidFill>
                <a:effectLst/>
                <a:uFillTx/>
                <a:latin typeface="Frutiger 55 Roman"/>
              </a:rPr>
              <a:t>64%</a:t>
            </a:r>
            <a:endParaRPr b="0" lang="en-US" sz="1200" strike="noStrike" u="none">
              <a:solidFill>
                <a:srgbClr val="000000"/>
              </a:solidFill>
              <a:effectLst/>
              <a:uFillTx/>
              <a:latin typeface="Frutiger 55 Roman"/>
            </a:endParaRPr>
          </a:p>
          <a:p>
            <a:pPr lvl="1" marL="398520" indent="-111240">
              <a:lnSpc>
                <a:spcPct val="90000"/>
              </a:lnSpc>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Direction of WTI movement main predictor for TOCOM gasoline but magnitude of change not well correlated. Reasons include the release of new information between NYMEX close and TOCOM opening (e.g  API statistics)</a:t>
            </a:r>
            <a:endParaRPr b="0" lang="en-US" sz="1200" strike="noStrike" u="none">
              <a:solidFill>
                <a:srgbClr val="000000"/>
              </a:solidFill>
              <a:effectLst/>
              <a:uFillTx/>
              <a:latin typeface="Frutiger 55 Roman"/>
            </a:endParaRPr>
          </a:p>
          <a:p>
            <a:pPr marL="17316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17316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TOCOM gasoline crack spread to WTI averages approx </a:t>
            </a:r>
            <a:r>
              <a:rPr b="1" lang="en-US" sz="1200" strike="noStrike" u="none">
                <a:solidFill>
                  <a:srgbClr val="000000"/>
                </a:solidFill>
                <a:effectLst/>
                <a:uFillTx/>
                <a:latin typeface="Frutiger 55 Roman"/>
              </a:rPr>
              <a:t>$9.95/barrel</a:t>
            </a:r>
            <a:endParaRPr b="0" lang="en-US" sz="1200" strike="noStrike" u="none">
              <a:solidFill>
                <a:srgbClr val="000000"/>
              </a:solidFill>
              <a:effectLst/>
              <a:uFillTx/>
              <a:latin typeface="Frutiger 55 Roman"/>
            </a:endParaRPr>
          </a:p>
          <a:p>
            <a:pPr lvl="1" marL="398520" indent="-1112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Average difference between the TOCOM (gasoline) crack spread and crack spreads in the physical market are approx </a:t>
            </a:r>
            <a:r>
              <a:rPr b="1" lang="en-US" sz="1200" strike="noStrike" u="none">
                <a:solidFill>
                  <a:srgbClr val="000000"/>
                </a:solidFill>
                <a:effectLst/>
                <a:uFillTx/>
                <a:latin typeface="Frutiger 55 Roman"/>
              </a:rPr>
              <a:t>$0.75/barrel</a:t>
            </a:r>
            <a:endParaRPr b="0" lang="en-US" sz="1200" strike="noStrike" u="none">
              <a:solidFill>
                <a:srgbClr val="000000"/>
              </a:solidFill>
              <a:effectLst/>
              <a:uFillTx/>
              <a:latin typeface="Frutiger 55 Roman"/>
            </a:endParaRPr>
          </a:p>
          <a:p>
            <a:pPr lvl="1" marL="398520" indent="-1112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With the introduction of a crude futures contract on TOCOM, crack spread traders are expected to bring the relationship even more in line</a:t>
            </a:r>
            <a:endParaRPr b="0" lang="en-US" sz="1200" strike="noStrike" u="none">
              <a:solidFill>
                <a:srgbClr val="000000"/>
              </a:solidFill>
              <a:effectLst/>
              <a:uFillTx/>
              <a:latin typeface="Frutiger 55 Roman"/>
            </a:endParaRPr>
          </a:p>
          <a:p>
            <a:pPr marL="17316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17316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TOCOM kerosene crack spread to WTI demonstrates expected </a:t>
            </a:r>
            <a:r>
              <a:rPr b="1" lang="en-US" sz="1200" strike="noStrike" u="none">
                <a:solidFill>
                  <a:srgbClr val="000000"/>
                </a:solidFill>
                <a:effectLst/>
                <a:uFillTx/>
                <a:latin typeface="Frutiger 55 Roman"/>
              </a:rPr>
              <a:t>seasonal and temperature dependence</a:t>
            </a:r>
            <a:endParaRPr b="0" lang="en-US" sz="1200" strike="noStrike" u="none">
              <a:solidFill>
                <a:srgbClr val="000000"/>
              </a:solidFill>
              <a:effectLst/>
              <a:uFillTx/>
              <a:latin typeface="Frutiger 55 Roman"/>
            </a:endParaRPr>
          </a:p>
          <a:p>
            <a:pPr lvl="1" marL="398520" indent="-1112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Build up of kerosene inventories from September for the winter</a:t>
            </a:r>
            <a:endParaRPr b="0" lang="en-US" sz="1200" strike="noStrike" u="none">
              <a:solidFill>
                <a:srgbClr val="000000"/>
              </a:solidFill>
              <a:effectLst/>
              <a:uFillTx/>
              <a:latin typeface="Frutiger 55 Roman"/>
            </a:endParaRPr>
          </a:p>
          <a:p>
            <a:pPr lvl="1" marL="398520" indent="-1112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Unexpected cold weather in late winter in March 2000 and Feb 2001 result in price spikes</a:t>
            </a:r>
            <a:endParaRPr b="0" lang="en-US" sz="1200" strike="noStrike" u="none">
              <a:solidFill>
                <a:srgbClr val="000000"/>
              </a:solidFill>
              <a:effectLst/>
              <a:uFillTx/>
              <a:latin typeface="Frutiger 55 Roman"/>
            </a:endParaRPr>
          </a:p>
        </p:txBody>
      </p:sp>
      <p:pic>
        <p:nvPicPr>
          <p:cNvPr id="31" name="" descr=""/>
          <p:cNvPicPr/>
          <p:nvPr/>
        </p:nvPicPr>
        <p:blipFill>
          <a:blip r:embed="rId1"/>
          <a:stretch/>
        </p:blipFill>
        <p:spPr>
          <a:xfrm>
            <a:off x="5407200" y="1214280"/>
            <a:ext cx="4270320" cy="2502000"/>
          </a:xfrm>
          <a:prstGeom prst="rect">
            <a:avLst/>
          </a:prstGeom>
          <a:noFill/>
          <a:ln w="0">
            <a:noFill/>
          </a:ln>
        </p:spPr>
      </p:pic>
      <p:pic>
        <p:nvPicPr>
          <p:cNvPr id="32" name="" descr=""/>
          <p:cNvPicPr/>
          <p:nvPr/>
        </p:nvPicPr>
        <p:blipFill>
          <a:blip r:embed="rId2"/>
          <a:stretch/>
        </p:blipFill>
        <p:spPr>
          <a:xfrm>
            <a:off x="5259240" y="3699000"/>
            <a:ext cx="4475160" cy="2786040"/>
          </a:xfrm>
          <a:prstGeom prst="rect">
            <a:avLst/>
          </a:prstGeom>
          <a:noFill/>
          <a:ln w="0">
            <a:noFill/>
          </a:ln>
        </p:spPr>
      </p:pic>
      <p:sp>
        <p:nvSpPr>
          <p:cNvPr id="33" name=""/>
          <p:cNvSpPr/>
          <p:nvPr/>
        </p:nvSpPr>
        <p:spPr>
          <a:xfrm>
            <a:off x="6176880" y="1046160"/>
            <a:ext cx="25084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Gasoline Crack Spreads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494000" y="157320"/>
            <a:ext cx="751176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Speculators Can be Influential….</a:t>
            </a:r>
            <a:endParaRPr b="0" lang="en-US" sz="2000" strike="noStrike" u="none">
              <a:solidFill>
                <a:srgbClr val="000000"/>
              </a:solidFill>
              <a:effectLst/>
              <a:uFillTx/>
              <a:latin typeface="Frutiger 66 BoldItalic"/>
            </a:endParaRPr>
          </a:p>
        </p:txBody>
      </p:sp>
      <p:sp>
        <p:nvSpPr>
          <p:cNvPr id="35" name="PlaceHolder 2"/>
          <p:cNvSpPr>
            <a:spLocks noGrp="1"/>
          </p:cNvSpPr>
          <p:nvPr>
            <p:ph/>
          </p:nvPr>
        </p:nvSpPr>
        <p:spPr>
          <a:xfrm>
            <a:off x="1339560" y="1564920"/>
            <a:ext cx="4213080" cy="4856040"/>
          </a:xfrm>
          <a:prstGeom prst="rect">
            <a:avLst/>
          </a:prstGeom>
          <a:noFill/>
          <a:ln w="0">
            <a:noFill/>
          </a:ln>
        </p:spPr>
        <p:txBody>
          <a:bodyPr lIns="90000" rIns="90000" tIns="46800" bIns="46800" anchor="t">
            <a:normAutofit/>
          </a:bodyPr>
          <a:p>
            <a:pPr marL="343080" indent="-34308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Two broking houses (Okachi, Yutaka) take large positions in both gasoline and kerosene markets </a:t>
            </a:r>
            <a:endParaRPr b="0" lang="en-US" sz="1300" strike="noStrike" u="none">
              <a:solidFill>
                <a:srgbClr val="000000"/>
              </a:solidFill>
              <a:effectLst/>
              <a:uFillTx/>
              <a:latin typeface="Frutiger 55 Roman"/>
            </a:endParaRPr>
          </a:p>
          <a:p>
            <a:pPr lvl="1" marL="743040" indent="-28584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Represent over half of open interest in both markets</a:t>
            </a:r>
            <a:endParaRPr b="0" lang="en-US" sz="1300" strike="noStrike" u="none">
              <a:solidFill>
                <a:srgbClr val="000000"/>
              </a:solidFill>
              <a:effectLst/>
              <a:uFillTx/>
              <a:latin typeface="Frutiger 55 Roman"/>
            </a:endParaRPr>
          </a:p>
          <a:p>
            <a:pPr lvl="1" marL="743040" indent="-28584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Attempt to squeeze the market by concentrating large positions in certain contract months</a:t>
            </a:r>
            <a:endParaRPr b="0" lang="en-US" sz="1300" strike="noStrike" u="none">
              <a:solidFill>
                <a:srgbClr val="000000"/>
              </a:solidFill>
              <a:effectLst/>
              <a:uFillTx/>
              <a:latin typeface="Frutiger 55 Roman"/>
            </a:endParaRPr>
          </a:p>
          <a:p>
            <a:pPr marL="34308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Many brokers engage in </a:t>
            </a:r>
            <a:r>
              <a:rPr b="1" lang="en-US" sz="1300" strike="noStrike" u="none">
                <a:solidFill>
                  <a:srgbClr val="000000"/>
                </a:solidFill>
                <a:effectLst/>
                <a:uFillTx/>
                <a:latin typeface="Frutiger 55 Roman"/>
              </a:rPr>
              <a:t>day trading </a:t>
            </a:r>
            <a:r>
              <a:rPr b="0" lang="en-US" sz="1300" strike="noStrike" u="none">
                <a:solidFill>
                  <a:srgbClr val="000000"/>
                </a:solidFill>
                <a:effectLst/>
                <a:uFillTx/>
                <a:latin typeface="Frutiger 55 Roman"/>
              </a:rPr>
              <a:t>and speculative position taking in long maturities</a:t>
            </a:r>
            <a:endParaRPr b="0" lang="en-US" sz="1300" strike="noStrike" u="none">
              <a:solidFill>
                <a:srgbClr val="000000"/>
              </a:solidFill>
              <a:effectLst/>
              <a:uFillTx/>
              <a:latin typeface="Frutiger 55 Roman"/>
            </a:endParaRPr>
          </a:p>
          <a:p>
            <a:pPr lvl="1" marL="743040" indent="-28584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TOCOM allows members to see the trading positions of other members on a </a:t>
            </a:r>
            <a:r>
              <a:rPr b="1" lang="en-US" sz="1300" strike="noStrike" u="none">
                <a:solidFill>
                  <a:srgbClr val="000000"/>
                </a:solidFill>
                <a:effectLst/>
                <a:uFillTx/>
                <a:latin typeface="Frutiger 55 Roman"/>
              </a:rPr>
              <a:t>real time basis</a:t>
            </a:r>
            <a:endParaRPr b="0" lang="en-US" sz="1300" strike="noStrike" u="none">
              <a:solidFill>
                <a:srgbClr val="000000"/>
              </a:solidFill>
              <a:effectLst/>
              <a:uFillTx/>
              <a:latin typeface="Frutiger 55 Roman"/>
            </a:endParaRPr>
          </a:p>
          <a:p>
            <a:pPr lvl="1" marL="743040" indent="-28584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Movements of physical players and brokers with large positions are monitored for trading signals</a:t>
            </a:r>
            <a:endParaRPr b="0" lang="en-US" sz="1300" strike="noStrike" u="none">
              <a:solidFill>
                <a:srgbClr val="000000"/>
              </a:solidFill>
              <a:effectLst/>
              <a:uFillTx/>
              <a:latin typeface="Frutiger 55 Roman"/>
            </a:endParaRPr>
          </a:p>
          <a:p>
            <a:pPr marL="34308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Speculator influence on TOCOM </a:t>
            </a:r>
            <a:r>
              <a:rPr b="1" lang="en-US" sz="1300" strike="noStrike" u="none">
                <a:solidFill>
                  <a:srgbClr val="000000"/>
                </a:solidFill>
                <a:effectLst/>
                <a:uFillTx/>
                <a:latin typeface="Frutiger 55 Roman"/>
              </a:rPr>
              <a:t>does not result in unusually high volatility </a:t>
            </a:r>
            <a:r>
              <a:rPr b="0" lang="en-US" sz="1300" strike="noStrike" u="none">
                <a:solidFill>
                  <a:srgbClr val="000000"/>
                </a:solidFill>
                <a:effectLst/>
                <a:uFillTx/>
                <a:latin typeface="Frutiger 55 Roman"/>
              </a:rPr>
              <a:t>or large intra-day movements when compared with overseas markets such as NYMEX</a:t>
            </a:r>
            <a:endParaRPr b="0" lang="en-US" sz="1300" strike="noStrike" u="none">
              <a:solidFill>
                <a:srgbClr val="000000"/>
              </a:solidFill>
              <a:effectLst/>
              <a:uFillTx/>
              <a:latin typeface="Frutiger 55 Roman"/>
            </a:endParaRPr>
          </a:p>
          <a:p>
            <a:pPr lvl="1" marL="743040" indent="0">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p:txBody>
      </p:sp>
      <p:sp>
        <p:nvSpPr>
          <p:cNvPr id="36" name=""/>
          <p:cNvSpPr/>
          <p:nvPr/>
        </p:nvSpPr>
        <p:spPr>
          <a:xfrm>
            <a:off x="6008760" y="1606680"/>
            <a:ext cx="35146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Gasoline High/Low Spreads and Volatility</a:t>
            </a:r>
            <a:endParaRPr b="0" lang="en-US" sz="1000" strike="noStrike" u="none">
              <a:solidFill>
                <a:srgbClr val="000000"/>
              </a:solidFill>
              <a:effectLst/>
              <a:uFillTx/>
              <a:latin typeface="Times New Roman"/>
            </a:endParaRPr>
          </a:p>
        </p:txBody>
      </p:sp>
      <p:sp>
        <p:nvSpPr>
          <p:cNvPr id="37" name=""/>
          <p:cNvSpPr/>
          <p:nvPr/>
        </p:nvSpPr>
        <p:spPr>
          <a:xfrm>
            <a:off x="7080120" y="1773360"/>
            <a:ext cx="146052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(6 month contract)*</a:t>
            </a:r>
            <a:endParaRPr b="0" lang="en-US" sz="1000" strike="noStrike" u="none">
              <a:solidFill>
                <a:srgbClr val="000000"/>
              </a:solidFill>
              <a:effectLst/>
              <a:uFillTx/>
              <a:latin typeface="Times New Roman"/>
            </a:endParaRPr>
          </a:p>
        </p:txBody>
      </p:sp>
      <p:sp>
        <p:nvSpPr>
          <p:cNvPr id="38" name=""/>
          <p:cNvSpPr/>
          <p:nvPr/>
        </p:nvSpPr>
        <p:spPr>
          <a:xfrm>
            <a:off x="6315120" y="5259240"/>
            <a:ext cx="3514680" cy="23148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 Result are comparable for the 1 month contracts</a:t>
            </a:r>
            <a:endParaRPr b="0" lang="en-US" sz="900" strike="noStrike" u="none">
              <a:solidFill>
                <a:srgbClr val="000000"/>
              </a:solidFill>
              <a:effectLst/>
              <a:uFillTx/>
              <a:latin typeface="Times New Roman"/>
            </a:endParaRPr>
          </a:p>
        </p:txBody>
      </p:sp>
      <p:pic>
        <p:nvPicPr>
          <p:cNvPr id="39" name="" descr=""/>
          <p:cNvPicPr/>
          <p:nvPr/>
        </p:nvPicPr>
        <p:blipFill>
          <a:blip r:embed="rId1"/>
          <a:stretch/>
        </p:blipFill>
        <p:spPr>
          <a:xfrm>
            <a:off x="5372280" y="2022480"/>
            <a:ext cx="4392360" cy="32846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650600" y="304920"/>
            <a:ext cx="80010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…..But Physical Players Provide Fundamental Link</a:t>
            </a:r>
            <a:endParaRPr b="0" lang="en-US" sz="2000" strike="noStrike" u="none">
              <a:solidFill>
                <a:srgbClr val="000000"/>
              </a:solidFill>
              <a:effectLst/>
              <a:uFillTx/>
              <a:latin typeface="Frutiger 66 BoldItalic"/>
            </a:endParaRPr>
          </a:p>
        </p:txBody>
      </p:sp>
      <p:sp>
        <p:nvSpPr>
          <p:cNvPr id="41" name="PlaceHolder 2"/>
          <p:cNvSpPr>
            <a:spLocks noGrp="1"/>
          </p:cNvSpPr>
          <p:nvPr>
            <p:ph/>
          </p:nvPr>
        </p:nvSpPr>
        <p:spPr>
          <a:xfrm>
            <a:off x="1454040" y="1358640"/>
            <a:ext cx="3905280" cy="5167080"/>
          </a:xfrm>
          <a:prstGeom prst="rect">
            <a:avLst/>
          </a:prstGeom>
          <a:noFill/>
          <a:ln w="0">
            <a:noFill/>
          </a:ln>
        </p:spPr>
        <p:txBody>
          <a:bodyPr lIns="90000" rIns="90000" tIns="46800" bIns="46800" anchor="t">
            <a:normAutofit/>
          </a:bodyPr>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Members with physical capability trade approx </a:t>
            </a:r>
            <a:r>
              <a:rPr b="1" lang="en-US" sz="1300" strike="noStrike" u="none">
                <a:solidFill>
                  <a:srgbClr val="000000"/>
                </a:solidFill>
                <a:effectLst/>
                <a:uFillTx/>
                <a:latin typeface="Frutiger 55 Roman"/>
              </a:rPr>
              <a:t>10% of total volumes </a:t>
            </a:r>
            <a:r>
              <a:rPr b="0" lang="en-US" sz="1300" strike="noStrike" u="none">
                <a:solidFill>
                  <a:srgbClr val="000000"/>
                </a:solidFill>
                <a:effectLst/>
                <a:uFillTx/>
                <a:latin typeface="Frutiger 55 Roman"/>
              </a:rPr>
              <a:t>for both gasoline and kerosene</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Includes 5 large trading houses and a medium-sized oil refiner (Taiyo Oil)</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Sumitomo, the largest physical player, has been observed to trade up to          </a:t>
            </a:r>
            <a:r>
              <a:rPr b="1" lang="en-US" sz="1300" strike="noStrike" u="none">
                <a:solidFill>
                  <a:srgbClr val="000000"/>
                </a:solidFill>
                <a:effectLst/>
                <a:uFillTx/>
                <a:latin typeface="Frutiger 55 Roman"/>
              </a:rPr>
              <a:t>7 million barrels/</a:t>
            </a:r>
            <a:r>
              <a:rPr b="0" lang="en-US" sz="1300" strike="noStrike" u="none">
                <a:solidFill>
                  <a:srgbClr val="000000"/>
                </a:solidFill>
                <a:effectLst/>
                <a:uFillTx/>
                <a:latin typeface="Frutiger 55 Roman"/>
              </a:rPr>
              <a:t>day (sum of both contracts)</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Physical players represent approx        </a:t>
            </a:r>
            <a:r>
              <a:rPr b="1" lang="en-US" sz="1300" strike="noStrike" u="none">
                <a:solidFill>
                  <a:srgbClr val="000000"/>
                </a:solidFill>
                <a:effectLst/>
                <a:uFillTx/>
                <a:latin typeface="Frutiger 55 Roman"/>
              </a:rPr>
              <a:t>5-15% </a:t>
            </a:r>
            <a:r>
              <a:rPr b="0" lang="en-US" sz="1300" strike="noStrike" u="none">
                <a:solidFill>
                  <a:srgbClr val="000000"/>
                </a:solidFill>
                <a:effectLst/>
                <a:uFillTx/>
                <a:latin typeface="Frutiger 55 Roman"/>
              </a:rPr>
              <a:t>of total open interest</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Other physical players trade TOCOM through </a:t>
            </a:r>
            <a:r>
              <a:rPr b="1" lang="en-US" sz="1300" strike="noStrike" u="none">
                <a:solidFill>
                  <a:srgbClr val="000000"/>
                </a:solidFill>
                <a:effectLst/>
                <a:uFillTx/>
                <a:latin typeface="Frutiger 55 Roman"/>
              </a:rPr>
              <a:t>brokers</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Japanese majors (eg. Idemitsu) and product wholesalers </a:t>
            </a:r>
            <a:endParaRPr b="0" lang="en-US" sz="1300" strike="noStrike" u="none">
              <a:solidFill>
                <a:srgbClr val="000000"/>
              </a:solidFill>
              <a:effectLst/>
              <a:uFillTx/>
              <a:latin typeface="Frutiger 55 Roman"/>
            </a:endParaRPr>
          </a:p>
          <a:p>
            <a:pPr lvl="1" marL="743040" indent="-28584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Idemitsu has traded kerosene in the Gyoten spot market with prices linked to TOCOM</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343080">
              <a:lnSpc>
                <a:spcPct val="90000"/>
              </a:lnSpc>
              <a:spcBef>
                <a:spcPts val="326"/>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Frutiger 55 Roman"/>
              </a:rPr>
              <a:t>TOCOM recently reported that </a:t>
            </a:r>
            <a:r>
              <a:rPr b="1" lang="en-US" sz="1300" strike="noStrike" u="none">
                <a:solidFill>
                  <a:srgbClr val="000000"/>
                </a:solidFill>
                <a:effectLst/>
                <a:uFillTx/>
                <a:latin typeface="Frutiger 55 Roman"/>
              </a:rPr>
              <a:t>approx 2% </a:t>
            </a:r>
            <a:r>
              <a:rPr b="0" lang="en-US" sz="1300" strike="noStrike" u="none">
                <a:solidFill>
                  <a:srgbClr val="000000"/>
                </a:solidFill>
                <a:effectLst/>
                <a:uFillTx/>
                <a:latin typeface="Frutiger 55 Roman"/>
              </a:rPr>
              <a:t>of gasoline/kerosene volume is traded by foreign companies (mainly UK and US companies, eg. Morgan Stanley)</a:t>
            </a: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a:p>
            <a:pPr marL="343080" indent="0">
              <a:lnSpc>
                <a:spcPct val="90000"/>
              </a:lnSpc>
              <a:spcBef>
                <a:spcPts val="32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Frutiger 55 Roman"/>
            </a:endParaRPr>
          </a:p>
        </p:txBody>
      </p:sp>
      <p:pic>
        <p:nvPicPr>
          <p:cNvPr id="42" name="" descr=""/>
          <p:cNvPicPr/>
          <p:nvPr/>
        </p:nvPicPr>
        <p:blipFill>
          <a:blip r:embed="rId1"/>
          <a:stretch/>
        </p:blipFill>
        <p:spPr>
          <a:xfrm>
            <a:off x="5810400" y="1266840"/>
            <a:ext cx="3778200" cy="2130480"/>
          </a:xfrm>
          <a:prstGeom prst="rect">
            <a:avLst/>
          </a:prstGeom>
          <a:noFill/>
          <a:ln w="0">
            <a:noFill/>
          </a:ln>
        </p:spPr>
      </p:pic>
      <p:pic>
        <p:nvPicPr>
          <p:cNvPr id="43" name="" descr=""/>
          <p:cNvPicPr/>
          <p:nvPr/>
        </p:nvPicPr>
        <p:blipFill>
          <a:blip r:embed="rId2"/>
          <a:stretch/>
        </p:blipFill>
        <p:spPr>
          <a:xfrm>
            <a:off x="5797440" y="3627360"/>
            <a:ext cx="3800520" cy="2049480"/>
          </a:xfrm>
          <a:prstGeom prst="rect">
            <a:avLst/>
          </a:prstGeom>
          <a:noFill/>
          <a:ln w="0">
            <a:noFill/>
          </a:ln>
        </p:spPr>
      </p:pic>
      <p:sp>
        <p:nvSpPr>
          <p:cNvPr id="44" name=""/>
          <p:cNvSpPr/>
          <p:nvPr/>
        </p:nvSpPr>
        <p:spPr>
          <a:xfrm>
            <a:off x="5799240" y="5913360"/>
            <a:ext cx="351468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Note: Physical members are Taiyo Oil, and 5 trading houses (mainly Mitsui, Sumitomo)</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1650600" y="203040"/>
            <a:ext cx="7937640" cy="789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Links With Domestic Physical: Likely to Strengthen With More Physical Players Entering</a:t>
            </a:r>
            <a:endParaRPr b="0" lang="en-US" sz="2000" strike="noStrike" u="none">
              <a:solidFill>
                <a:srgbClr val="000000"/>
              </a:solidFill>
              <a:effectLst/>
              <a:uFillTx/>
              <a:latin typeface="Frutiger 66 BoldItalic"/>
            </a:endParaRPr>
          </a:p>
        </p:txBody>
      </p:sp>
      <p:sp>
        <p:nvSpPr>
          <p:cNvPr id="46" name="PlaceHolder 2"/>
          <p:cNvSpPr>
            <a:spLocks noGrp="1"/>
          </p:cNvSpPr>
          <p:nvPr>
            <p:ph/>
          </p:nvPr>
        </p:nvSpPr>
        <p:spPr>
          <a:xfrm>
            <a:off x="1368000" y="1260000"/>
            <a:ext cx="4103640" cy="5203800"/>
          </a:xfrm>
          <a:prstGeom prst="rect">
            <a:avLst/>
          </a:prstGeom>
          <a:noFill/>
          <a:ln w="0">
            <a:noFill/>
          </a:ln>
        </p:spPr>
        <p:txBody>
          <a:bodyPr lIns="90000" rIns="90000" tIns="46800" bIns="46800" anchor="t">
            <a:normAutofit/>
          </a:bodyPr>
          <a:p>
            <a:pPr marL="343080" indent="-34308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Prices in TOCOM and the physical spot market (“Gyoten”)* </a:t>
            </a:r>
            <a:r>
              <a:rPr b="1" lang="en-US" sz="1100" strike="noStrike" u="none">
                <a:solidFill>
                  <a:srgbClr val="000000"/>
                </a:solidFill>
                <a:effectLst/>
                <a:uFillTx/>
                <a:latin typeface="Frutiger 55 Roman"/>
              </a:rPr>
              <a:t>generally follow the same trend</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Speculation can push TOCOM away from the fundamentals</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Gyoten prices can be pushed upwards by aggressive bidding by oil majors during times of high pressure on margins</a:t>
            </a:r>
            <a:endParaRPr b="0" lang="en-US" sz="1100" strike="noStrike" u="none">
              <a:solidFill>
                <a:srgbClr val="000000"/>
              </a:solidFill>
              <a:effectLst/>
              <a:uFillTx/>
              <a:latin typeface="Frutiger 55 Roman"/>
            </a:endParaRPr>
          </a:p>
          <a:p>
            <a:pPr lvl="1" marL="743040" indent="0">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343080" indent="-34308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55 Roman"/>
              </a:rPr>
              <a:t>Tight control of transportation </a:t>
            </a:r>
            <a:r>
              <a:rPr b="0" lang="en-US" sz="1100" strike="noStrike" u="none">
                <a:solidFill>
                  <a:srgbClr val="000000"/>
                </a:solidFill>
                <a:effectLst/>
                <a:uFillTx/>
                <a:latin typeface="Frutiger 55 Roman"/>
              </a:rPr>
              <a:t>and storage by oil refiners present barriers to arbitrage the physical-TOCOM markets</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Approx </a:t>
            </a:r>
            <a:r>
              <a:rPr b="1" lang="en-US" sz="1100" strike="noStrike" u="none">
                <a:solidFill>
                  <a:srgbClr val="000000"/>
                </a:solidFill>
                <a:effectLst/>
                <a:uFillTx/>
                <a:latin typeface="Frutiger 55 Roman"/>
              </a:rPr>
              <a:t>5.0% </a:t>
            </a:r>
            <a:r>
              <a:rPr b="0" lang="en-US" sz="1100" strike="noStrike" u="none">
                <a:solidFill>
                  <a:srgbClr val="000000"/>
                </a:solidFill>
                <a:effectLst/>
                <a:uFillTx/>
                <a:latin typeface="Frutiger 55 Roman"/>
              </a:rPr>
              <a:t>of storage is non-refiner controlled     (or total 3 million barrels of kerosene and gasoline )</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Trading houses, especially Itochu, are active in taking physical deliveries on TOCOM</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Initial discussions suggest that Enron could gain access to storage capacity in cooperation with trading companies</a:t>
            </a:r>
            <a:endParaRPr b="0" lang="en-US" sz="1100" strike="noStrike" u="none">
              <a:solidFill>
                <a:srgbClr val="000000"/>
              </a:solidFill>
              <a:effectLst/>
              <a:uFillTx/>
              <a:latin typeface="Frutiger 55 Roman"/>
            </a:endParaRPr>
          </a:p>
          <a:p>
            <a:pPr marL="343080" indent="0">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343080" indent="-34308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The link between TOCOM and the Gyoten is gradually strengthening</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55 Roman"/>
              </a:rPr>
              <a:t>Physical deliveries </a:t>
            </a:r>
            <a:r>
              <a:rPr b="0" lang="en-US" sz="1100" strike="noStrike" u="none">
                <a:solidFill>
                  <a:srgbClr val="000000"/>
                </a:solidFill>
                <a:effectLst/>
                <a:uFillTx/>
                <a:latin typeface="Frutiger 55 Roman"/>
              </a:rPr>
              <a:t>on TOCOM are increasing - TOCOM is promoting the entry of physical players into the market and sees Enron’s interest as a positive development</a:t>
            </a:r>
            <a:endParaRPr b="0" lang="en-US" sz="1100" strike="noStrike" u="none">
              <a:solidFill>
                <a:srgbClr val="000000"/>
              </a:solidFill>
              <a:effectLst/>
              <a:uFillTx/>
              <a:latin typeface="Frutiger 55 Roman"/>
            </a:endParaRPr>
          </a:p>
          <a:p>
            <a:pPr lvl="1" marL="743040" indent="-285840">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Futures prices for Gyoten (quoted on JOX) and TOCOM prices are within </a:t>
            </a:r>
            <a:r>
              <a:rPr b="1" lang="en-US" sz="1100" strike="noStrike" u="none">
                <a:solidFill>
                  <a:srgbClr val="000000"/>
                </a:solidFill>
                <a:effectLst/>
                <a:uFillTx/>
                <a:latin typeface="Frutiger 55 Roman"/>
              </a:rPr>
              <a:t>0.5% </a:t>
            </a:r>
            <a:r>
              <a:rPr b="0" lang="en-US" sz="1100" strike="noStrike" u="none">
                <a:solidFill>
                  <a:srgbClr val="000000"/>
                </a:solidFill>
                <a:effectLst/>
                <a:uFillTx/>
                <a:latin typeface="Frutiger 55 Roman"/>
              </a:rPr>
              <a:t>of each other</a:t>
            </a:r>
            <a:endParaRPr b="0" lang="en-US" sz="1100" strike="noStrike" u="none">
              <a:solidFill>
                <a:srgbClr val="000000"/>
              </a:solidFill>
              <a:effectLst/>
              <a:uFillTx/>
              <a:latin typeface="Frutiger 55 Roman"/>
            </a:endParaRPr>
          </a:p>
          <a:p>
            <a:pPr lvl="1" marL="743040" indent="0">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343080" indent="0">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p:txBody>
      </p:sp>
      <p:sp>
        <p:nvSpPr>
          <p:cNvPr id="47" name=""/>
          <p:cNvSpPr/>
          <p:nvPr/>
        </p:nvSpPr>
        <p:spPr>
          <a:xfrm>
            <a:off x="1739880" y="6588000"/>
            <a:ext cx="49928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Description of Gyoten see Appendix</a:t>
            </a:r>
            <a:endParaRPr b="0" lang="en-US" sz="1000" strike="noStrike" u="none">
              <a:solidFill>
                <a:srgbClr val="000000"/>
              </a:solidFill>
              <a:effectLst/>
              <a:uFillTx/>
              <a:latin typeface="Times New Roman"/>
            </a:endParaRPr>
          </a:p>
        </p:txBody>
      </p:sp>
      <p:sp>
        <p:nvSpPr>
          <p:cNvPr id="48" name=""/>
          <p:cNvSpPr/>
          <p:nvPr/>
        </p:nvSpPr>
        <p:spPr>
          <a:xfrm>
            <a:off x="6410160" y="1168560"/>
            <a:ext cx="28688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Gyoten Gasoline vs Front Month TOCOM**</a:t>
            </a:r>
            <a:endParaRPr b="0" lang="en-US" sz="1100" strike="noStrike" u="none">
              <a:solidFill>
                <a:srgbClr val="000000"/>
              </a:solidFill>
              <a:effectLst/>
              <a:uFillTx/>
              <a:latin typeface="Times New Roman"/>
            </a:endParaRPr>
          </a:p>
        </p:txBody>
      </p:sp>
      <p:sp>
        <p:nvSpPr>
          <p:cNvPr id="49" name=""/>
          <p:cNvSpPr/>
          <p:nvPr/>
        </p:nvSpPr>
        <p:spPr>
          <a:xfrm>
            <a:off x="7037280" y="3881520"/>
            <a:ext cx="19180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TOCOM Physical Deliveries</a:t>
            </a:r>
            <a:endParaRPr b="0" lang="en-US" sz="1100" strike="noStrike" u="none">
              <a:solidFill>
                <a:srgbClr val="000000"/>
              </a:solidFill>
              <a:effectLst/>
              <a:uFillTx/>
              <a:latin typeface="Times New Roman"/>
            </a:endParaRPr>
          </a:p>
        </p:txBody>
      </p:sp>
      <p:pic>
        <p:nvPicPr>
          <p:cNvPr id="50" name="" descr=""/>
          <p:cNvPicPr/>
          <p:nvPr/>
        </p:nvPicPr>
        <p:blipFill>
          <a:blip r:embed="rId1"/>
          <a:stretch/>
        </p:blipFill>
        <p:spPr>
          <a:xfrm>
            <a:off x="5338800" y="1612800"/>
            <a:ext cx="4414680" cy="4875480"/>
          </a:xfrm>
          <a:prstGeom prst="rect">
            <a:avLst/>
          </a:prstGeom>
          <a:noFill/>
          <a:ln w="0">
            <a:noFill/>
          </a:ln>
        </p:spPr>
      </p:pic>
      <p:sp>
        <p:nvSpPr>
          <p:cNvPr id="51" name=""/>
          <p:cNvSpPr/>
          <p:nvPr/>
        </p:nvSpPr>
        <p:spPr>
          <a:xfrm>
            <a:off x="7430400" y="3573360"/>
            <a:ext cx="246816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Gyoten quotes not published at end of Dec</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p:nvPr>
        </p:nvSpPr>
        <p:spPr>
          <a:xfrm>
            <a:off x="1444320" y="1234800"/>
            <a:ext cx="3755880" cy="5343480"/>
          </a:xfrm>
          <a:prstGeom prst="rect">
            <a:avLst/>
          </a:prstGeom>
          <a:noFill/>
          <a:ln w="0">
            <a:noFill/>
          </a:ln>
        </p:spPr>
        <p:txBody>
          <a:bodyPr lIns="90000" rIns="90000" tIns="46800" bIns="46800" anchor="t">
            <a:normAutofit/>
          </a:bodyPr>
          <a:p>
            <a:pPr marL="173160" indent="-17316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55 Roman"/>
              </a:rPr>
              <a:t>Lower import duties </a:t>
            </a:r>
            <a:r>
              <a:rPr b="0" lang="en-US" sz="1100" strike="noStrike" u="none">
                <a:solidFill>
                  <a:srgbClr val="000000"/>
                </a:solidFill>
                <a:effectLst/>
                <a:uFillTx/>
                <a:latin typeface="Frutiger 55 Roman"/>
              </a:rPr>
              <a:t>(40% of the gasoline import tariff) and </a:t>
            </a:r>
            <a:r>
              <a:rPr b="1" lang="en-US" sz="1100" strike="noStrike" u="none">
                <a:solidFill>
                  <a:srgbClr val="000000"/>
                </a:solidFill>
                <a:effectLst/>
                <a:uFillTx/>
                <a:latin typeface="Frutiger 55 Roman"/>
              </a:rPr>
              <a:t>standard specifications </a:t>
            </a:r>
            <a:r>
              <a:rPr b="0" lang="en-US" sz="1100" strike="noStrike" u="none">
                <a:solidFill>
                  <a:srgbClr val="000000"/>
                </a:solidFill>
                <a:effectLst/>
                <a:uFillTx/>
                <a:latin typeface="Frutiger 55 Roman"/>
              </a:rPr>
              <a:t>within Asia facilitate imports into Japan</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Imports represent approx </a:t>
            </a:r>
            <a:r>
              <a:rPr b="1" lang="en-US" sz="1100" strike="noStrike" u="none">
                <a:solidFill>
                  <a:srgbClr val="000000"/>
                </a:solidFill>
                <a:effectLst/>
                <a:uFillTx/>
                <a:latin typeface="Frutiger 55 Roman"/>
              </a:rPr>
              <a:t>10% </a:t>
            </a:r>
            <a:r>
              <a:rPr b="0" lang="en-US" sz="1100" strike="noStrike" u="none">
                <a:solidFill>
                  <a:srgbClr val="000000"/>
                </a:solidFill>
                <a:effectLst/>
                <a:uFillTx/>
                <a:latin typeface="Frutiger 55 Roman"/>
              </a:rPr>
              <a:t>of Japan’s kerosene demand</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Netback analysis confirms patterns observed in import volumes to Japan – eg. during winter 2001, Japan-Sth Korea price difference was av. </a:t>
            </a:r>
            <a:r>
              <a:rPr b="1" lang="en-US" sz="1100" strike="noStrike" u="none">
                <a:solidFill>
                  <a:srgbClr val="000000"/>
                </a:solidFill>
                <a:effectLst/>
                <a:uFillTx/>
                <a:latin typeface="Frutiger 55 Roman"/>
              </a:rPr>
              <a:t>$2.21/barrel</a:t>
            </a:r>
            <a:r>
              <a:rPr b="0" lang="en-US" sz="1100" strike="noStrike" u="none">
                <a:solidFill>
                  <a:srgbClr val="000000"/>
                </a:solidFill>
                <a:effectLst/>
                <a:uFillTx/>
                <a:latin typeface="Frutiger 55 Roman"/>
              </a:rPr>
              <a:t>,</a:t>
            </a:r>
            <a:r>
              <a:rPr b="1" lang="en-US" sz="1100" strike="noStrike" u="none">
                <a:solidFill>
                  <a:srgbClr val="000000"/>
                </a:solidFill>
                <a:effectLst/>
                <a:uFillTx/>
                <a:latin typeface="Frutiger 55 Roman"/>
              </a:rPr>
              <a:t> </a:t>
            </a:r>
            <a:r>
              <a:rPr b="0" lang="en-US" sz="1100" strike="noStrike" u="none">
                <a:solidFill>
                  <a:srgbClr val="000000"/>
                </a:solidFill>
                <a:effectLst/>
                <a:uFillTx/>
                <a:latin typeface="Frutiger 55 Roman"/>
              </a:rPr>
              <a:t>resulting in spot imports</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Korean import volumes have tripled to 11.8 million barrels (70% of Japan’s imports) since import liberalization in 1996</a:t>
            </a:r>
            <a:endParaRPr b="0" lang="en-US" sz="1100" strike="noStrike" u="none">
              <a:solidFill>
                <a:srgbClr val="000000"/>
              </a:solidFill>
              <a:effectLst/>
              <a:uFillTx/>
              <a:latin typeface="Frutiger 55 Roman"/>
            </a:endParaRPr>
          </a:p>
          <a:p>
            <a:pPr marL="173160" indent="0">
              <a:lnSpc>
                <a:spcPct val="90000"/>
              </a:lnSpc>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173160" indent="-17316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Trading in Japan C&amp;F kerosene is particularly active during winter</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Enron Singapore traders have identified a shift among Japanese buyers from term contracts to spot purchases – flexibility in meeting short term demand</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Estimate that </a:t>
            </a:r>
            <a:r>
              <a:rPr b="1" lang="en-US" sz="1100" strike="noStrike" u="none">
                <a:solidFill>
                  <a:srgbClr val="000000"/>
                </a:solidFill>
                <a:effectLst/>
                <a:uFillTx/>
                <a:latin typeface="Frutiger 55 Roman"/>
              </a:rPr>
              <a:t>45-50% </a:t>
            </a:r>
            <a:r>
              <a:rPr b="0" lang="en-US" sz="1100" strike="noStrike" u="none">
                <a:solidFill>
                  <a:srgbClr val="000000"/>
                </a:solidFill>
                <a:effectLst/>
                <a:uFillTx/>
                <a:latin typeface="Frutiger 55 Roman"/>
              </a:rPr>
              <a:t>of imports are now purchased on a spot basis</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55 Roman"/>
              </a:rPr>
              <a:t>Cosmo Oil and Itochu </a:t>
            </a:r>
            <a:r>
              <a:rPr b="0" lang="en-US" sz="1100" strike="noStrike" u="none">
                <a:solidFill>
                  <a:srgbClr val="000000"/>
                </a:solidFill>
                <a:effectLst/>
                <a:uFillTx/>
                <a:latin typeface="Frutiger 55 Roman"/>
              </a:rPr>
              <a:t>are major buyers</a:t>
            </a:r>
            <a:endParaRPr b="0" lang="en-US" sz="1100" strike="noStrike" u="none">
              <a:solidFill>
                <a:srgbClr val="000000"/>
              </a:solidFill>
              <a:effectLst/>
              <a:uFillTx/>
              <a:latin typeface="Frutiger 55 Roman"/>
            </a:endParaRPr>
          </a:p>
          <a:p>
            <a:pPr marL="173160" indent="0">
              <a:lnSpc>
                <a:spcPct val="90000"/>
              </a:lnSpc>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173160" indent="-17316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55 Roman"/>
              </a:rPr>
              <a:t>Swaps </a:t>
            </a:r>
            <a:r>
              <a:rPr b="0" lang="en-US" sz="1100" strike="noStrike" u="none">
                <a:solidFill>
                  <a:srgbClr val="000000"/>
                </a:solidFill>
                <a:effectLst/>
                <a:uFillTx/>
                <a:latin typeface="Frutiger 55 Roman"/>
              </a:rPr>
              <a:t>on Japan C&amp;F are traded by Japanese companies</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Trading houses such as Sumitomo and Marubeni </a:t>
            </a:r>
            <a:endParaRPr b="0" lang="en-US" sz="1100" strike="noStrike" u="none">
              <a:solidFill>
                <a:srgbClr val="000000"/>
              </a:solidFill>
              <a:effectLst/>
              <a:uFillTx/>
              <a:latin typeface="Frutiger 55 Roman"/>
            </a:endParaRPr>
          </a:p>
          <a:p>
            <a:pPr lvl="1" marL="398520" indent="-111240">
              <a:lnSpc>
                <a:spcPct val="90000"/>
              </a:lnSpc>
              <a:spcBef>
                <a:spcPts val="2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Enron Japan can help to further expand Enron Singapore’s existing kerosene swaps trading business by leveraging EJ’s business network</a:t>
            </a:r>
            <a:endParaRPr b="0" lang="en-US" sz="1100" strike="noStrike" u="none">
              <a:solidFill>
                <a:srgbClr val="000000"/>
              </a:solidFill>
              <a:effectLst/>
              <a:uFillTx/>
              <a:latin typeface="Frutiger 55 Roman"/>
            </a:endParaRPr>
          </a:p>
          <a:p>
            <a:pPr marL="173160" indent="0">
              <a:lnSpc>
                <a:spcPct val="90000"/>
              </a:lnSpc>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marL="173160" indent="0">
              <a:lnSpc>
                <a:spcPct val="90000"/>
              </a:lnSpc>
              <a:spcBef>
                <a:spcPts val="2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Frutiger 55 Roman"/>
            </a:endParaRPr>
          </a:p>
          <a:p>
            <a:pPr lvl="1" marL="39852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7316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
        <p:nvSpPr>
          <p:cNvPr id="53" name="PlaceHolder 2"/>
          <p:cNvSpPr>
            <a:spLocks noGrp="1"/>
          </p:cNvSpPr>
          <p:nvPr>
            <p:ph type="title"/>
          </p:nvPr>
        </p:nvSpPr>
        <p:spPr>
          <a:xfrm>
            <a:off x="1650600" y="165240"/>
            <a:ext cx="80010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Japan C&amp;F Kerosene Trades Actively, Especially in Winter</a:t>
            </a:r>
            <a:endParaRPr b="0" lang="en-US" sz="2000" strike="noStrike" u="none">
              <a:solidFill>
                <a:srgbClr val="000000"/>
              </a:solidFill>
              <a:effectLst/>
              <a:uFillTx/>
              <a:latin typeface="Frutiger 66 BoldItalic"/>
            </a:endParaRPr>
          </a:p>
        </p:txBody>
      </p:sp>
      <p:sp>
        <p:nvSpPr>
          <p:cNvPr id="54" name=""/>
          <p:cNvSpPr/>
          <p:nvPr/>
        </p:nvSpPr>
        <p:spPr>
          <a:xfrm>
            <a:off x="5834880" y="1139760"/>
            <a:ext cx="325116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Kerosene: Korean Netback Price vs Gyoten Price</a:t>
            </a:r>
            <a:endParaRPr b="0" lang="en-US" sz="1100" strike="noStrike" u="none">
              <a:solidFill>
                <a:srgbClr val="000000"/>
              </a:solidFill>
              <a:effectLst/>
              <a:uFillTx/>
              <a:latin typeface="Times New Roman"/>
            </a:endParaRPr>
          </a:p>
        </p:txBody>
      </p:sp>
      <p:pic>
        <p:nvPicPr>
          <p:cNvPr id="55" name="" descr=""/>
          <p:cNvPicPr/>
          <p:nvPr/>
        </p:nvPicPr>
        <p:blipFill>
          <a:blip r:embed="rId1"/>
          <a:stretch/>
        </p:blipFill>
        <p:spPr>
          <a:xfrm>
            <a:off x="5216400" y="1541520"/>
            <a:ext cx="4600800" cy="2787480"/>
          </a:xfrm>
          <a:prstGeom prst="rect">
            <a:avLst/>
          </a:prstGeom>
          <a:noFill/>
          <a:ln w="0">
            <a:noFill/>
          </a:ln>
        </p:spPr>
      </p:pic>
      <p:pic>
        <p:nvPicPr>
          <p:cNvPr id="56" name="" descr=""/>
          <p:cNvPicPr/>
          <p:nvPr/>
        </p:nvPicPr>
        <p:blipFill>
          <a:blip r:embed="rId2"/>
          <a:stretch/>
        </p:blipFill>
        <p:spPr>
          <a:xfrm>
            <a:off x="5711760" y="4957920"/>
            <a:ext cx="3567240" cy="112068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1650600" y="165240"/>
            <a:ext cx="800100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Japan C&amp;F Gasoline Is Not Actively Traded</a:t>
            </a:r>
            <a:endParaRPr b="0" lang="en-US" sz="2000" strike="noStrike" u="none">
              <a:solidFill>
                <a:srgbClr val="000000"/>
              </a:solidFill>
              <a:effectLst/>
              <a:uFillTx/>
              <a:latin typeface="Frutiger 66 BoldItalic"/>
            </a:endParaRPr>
          </a:p>
        </p:txBody>
      </p:sp>
      <p:sp>
        <p:nvSpPr>
          <p:cNvPr id="58" name="PlaceHolder 2"/>
          <p:cNvSpPr>
            <a:spLocks noGrp="1"/>
          </p:cNvSpPr>
          <p:nvPr>
            <p:ph/>
          </p:nvPr>
        </p:nvSpPr>
        <p:spPr>
          <a:xfrm>
            <a:off x="1392120" y="1349280"/>
            <a:ext cx="4316400" cy="5322960"/>
          </a:xfrm>
          <a:prstGeom prst="rect">
            <a:avLst/>
          </a:prstGeom>
          <a:noFill/>
          <a:ln w="0">
            <a:noFill/>
          </a:ln>
        </p:spPr>
        <p:txBody>
          <a:bodyPr lIns="90000" rIns="90000" tIns="46800" bIns="46800" anchor="t">
            <a:normAutofit/>
          </a:bodyPr>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 number of factors have limited the amount of trading in Japan C&amp;F gasoline in recent times: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Oversupply of gasoline in Japan due to refining overcapacity and sluggish demand</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 has more </a:t>
            </a:r>
            <a:r>
              <a:rPr b="1" lang="en-US" sz="1200" strike="noStrike" u="none">
                <a:solidFill>
                  <a:srgbClr val="000000"/>
                </a:solidFill>
                <a:effectLst/>
                <a:uFillTx/>
                <a:latin typeface="Frutiger 55 Roman"/>
              </a:rPr>
              <a:t>stringent gasoline specifications </a:t>
            </a:r>
            <a:r>
              <a:rPr b="0" lang="en-US" sz="1200" strike="noStrike" u="none">
                <a:solidFill>
                  <a:srgbClr val="000000"/>
                </a:solidFill>
                <a:effectLst/>
                <a:uFillTx/>
                <a:latin typeface="Frutiger 55 Roman"/>
              </a:rPr>
              <a:t>(eg. benzene) than for other markets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General demand for </a:t>
            </a:r>
            <a:r>
              <a:rPr b="1" lang="en-US" sz="1200" strike="noStrike" u="none">
                <a:solidFill>
                  <a:srgbClr val="000000"/>
                </a:solidFill>
                <a:effectLst/>
                <a:uFillTx/>
                <a:latin typeface="Frutiger 55 Roman"/>
              </a:rPr>
              <a:t>higher octane gasoline </a:t>
            </a:r>
            <a:r>
              <a:rPr b="0" lang="en-US" sz="1200" strike="noStrike" u="none">
                <a:solidFill>
                  <a:srgbClr val="000000"/>
                </a:solidFill>
                <a:effectLst/>
                <a:uFillTx/>
                <a:latin typeface="Frutiger 55 Roman"/>
              </a:rPr>
              <a:t>(which other Asian countries have limited capacity to produce due to lack of gasoline blending facilities)</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Netback analysis </a:t>
            </a:r>
            <a:r>
              <a:rPr b="0" lang="en-US" sz="1200" strike="noStrike" u="none">
                <a:solidFill>
                  <a:srgbClr val="000000"/>
                </a:solidFill>
                <a:effectLst/>
                <a:uFillTx/>
                <a:latin typeface="Frutiger 55 Roman"/>
              </a:rPr>
              <a:t>shows that for gasoline of equivalent octane, there can be positive price differentials between Japan and international markets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Japanese prices can be almost 6 $/bbl higher than </a:t>
            </a:r>
            <a:r>
              <a:rPr b="1" lang="en-US" sz="1200" strike="noStrike" u="none">
                <a:solidFill>
                  <a:srgbClr val="000000"/>
                </a:solidFill>
                <a:effectLst/>
                <a:uFillTx/>
                <a:latin typeface="Frutiger 55 Roman"/>
              </a:rPr>
              <a:t>Singapore or South Korean </a:t>
            </a:r>
            <a:r>
              <a:rPr b="0" lang="en-US" sz="1200" strike="noStrike" u="none">
                <a:solidFill>
                  <a:srgbClr val="000000"/>
                </a:solidFill>
                <a:effectLst/>
                <a:uFillTx/>
                <a:latin typeface="Frutiger 55 Roman"/>
              </a:rPr>
              <a:t>netbacks for</a:t>
            </a:r>
            <a:r>
              <a:rPr b="1"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periods of up to 2 months (see graph)</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Exports from Japan to the </a:t>
            </a:r>
            <a:r>
              <a:rPr b="1" lang="en-US" sz="1200" strike="noStrike" u="none">
                <a:solidFill>
                  <a:srgbClr val="000000"/>
                </a:solidFill>
                <a:effectLst/>
                <a:uFillTx/>
                <a:latin typeface="Frutiger 55 Roman"/>
              </a:rPr>
              <a:t>US West Coast </a:t>
            </a:r>
            <a:r>
              <a:rPr b="0" lang="en-US" sz="1200" strike="noStrike" u="none">
                <a:solidFill>
                  <a:srgbClr val="000000"/>
                </a:solidFill>
                <a:effectLst/>
                <a:uFillTx/>
                <a:latin typeface="Frutiger 55 Roman"/>
              </a:rPr>
              <a:t>were possible during the 2000 US summer driving season</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55 Roman"/>
              </a:rPr>
              <a:t>Chinese </a:t>
            </a:r>
            <a:r>
              <a:rPr b="0" lang="en-US" sz="1200" strike="noStrike" u="none">
                <a:solidFill>
                  <a:srgbClr val="000000"/>
                </a:solidFill>
                <a:effectLst/>
                <a:uFillTx/>
                <a:latin typeface="Frutiger 55 Roman"/>
              </a:rPr>
              <a:t>cargoes are infrequent due to wide differences in specs traded in China and Japan</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Japan can assist Houston gasoline physical traders by plugging them in with gasoline markets and customers in Japan and the Asian region</a:t>
            </a:r>
            <a:endParaRPr b="0" lang="en-US" sz="1200" strike="noStrike" u="none">
              <a:solidFill>
                <a:srgbClr val="000000"/>
              </a:solidFill>
              <a:effectLst/>
              <a:uFillTx/>
              <a:latin typeface="Frutiger 55 Roman"/>
            </a:endParaRPr>
          </a:p>
        </p:txBody>
      </p:sp>
      <p:sp>
        <p:nvSpPr>
          <p:cNvPr id="59" name=""/>
          <p:cNvSpPr/>
          <p:nvPr/>
        </p:nvSpPr>
        <p:spPr>
          <a:xfrm>
            <a:off x="6220800" y="1393920"/>
            <a:ext cx="302544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Japan - Singapore 95 RON-Gasoline Netback</a:t>
            </a:r>
            <a:endParaRPr b="0" lang="en-US" sz="1100" strike="noStrike" u="none">
              <a:solidFill>
                <a:srgbClr val="000000"/>
              </a:solidFill>
              <a:effectLst/>
              <a:uFillTx/>
              <a:latin typeface="Times New Roman"/>
            </a:endParaRPr>
          </a:p>
        </p:txBody>
      </p:sp>
      <p:pic>
        <p:nvPicPr>
          <p:cNvPr id="60" name="" descr=""/>
          <p:cNvPicPr/>
          <p:nvPr/>
        </p:nvPicPr>
        <p:blipFill>
          <a:blip r:embed="rId1"/>
          <a:stretch/>
        </p:blipFill>
        <p:spPr>
          <a:xfrm>
            <a:off x="5583240" y="1917720"/>
            <a:ext cx="4205160" cy="2182680"/>
          </a:xfrm>
          <a:prstGeom prst="rect">
            <a:avLst/>
          </a:prstGeom>
          <a:noFill/>
          <a:ln w="0">
            <a:noFill/>
          </a:ln>
        </p:spPr>
      </p:pic>
      <p:pic>
        <p:nvPicPr>
          <p:cNvPr id="61" name="" descr=""/>
          <p:cNvPicPr/>
          <p:nvPr/>
        </p:nvPicPr>
        <p:blipFill>
          <a:blip r:embed="rId2"/>
          <a:stretch/>
        </p:blipFill>
        <p:spPr>
          <a:xfrm>
            <a:off x="5854680" y="4516560"/>
            <a:ext cx="3708360" cy="1120680"/>
          </a:xfrm>
          <a:prstGeom prst="rect">
            <a:avLst/>
          </a:prstGeom>
          <a:noFill/>
          <a:ln w="0">
            <a:noFill/>
          </a:ln>
        </p:spPr>
      </p:pic>
      <p:sp>
        <p:nvSpPr>
          <p:cNvPr id="62" name=""/>
          <p:cNvSpPr/>
          <p:nvPr/>
        </p:nvSpPr>
        <p:spPr>
          <a:xfrm>
            <a:off x="8820000" y="3570120"/>
            <a:ext cx="150840" cy="901800"/>
          </a:xfrm>
          <a:prstGeom prst="upArrow">
            <a:avLst>
              <a:gd name="adj1" fmla="val 50000"/>
              <a:gd name="adj2" fmla="val 149463"/>
            </a:avLst>
          </a:prstGeom>
          <a:solidFill>
            <a:srgbClr val="00cc99">
              <a:alpha val="50000"/>
            </a:srgbClr>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31814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Authorised User</dc:creator>
  <dc:description/>
  <dc:language>en-US</dc:language>
  <cp:lastModifiedBy>jhirl</cp:lastModifiedBy>
  <cp:lastPrinted>2000-09-03T23:26:02Z</cp:lastPrinted>
  <dcterms:modified xsi:type="dcterms:W3CDTF">2001-07-30T08:00:12Z</dcterms:modified>
  <cp:revision>606</cp:revision>
  <dc:subject/>
  <dc:title>No Slide Title</dc:title>
</cp:coreProperties>
</file>