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media/image7.png" ContentType="image/png"/>
  <Override PartName="/ppt/media/image8.png" ContentType="image/png"/>
  <Override PartName="/ppt/embeddings/oleObject1.bin" ContentType="application/vnd.openxmlformats-officedocument.oleObject"/>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5.png"/><Relationship Id="rId8" Type="http://schemas.openxmlformats.org/officeDocument/2006/relationships/image" Target="../media/image5.png"/><Relationship Id="rId9" Type="http://schemas.openxmlformats.org/officeDocument/2006/relationships/image" Target="../media/image6.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150840" y="198360"/>
            <a:ext cx="1087560" cy="6465960"/>
          </a:xfrm>
          <a:custGeom>
            <a:avLst/>
            <a:gdLst>
              <a:gd name="textAreaLeft" fmla="*/ 52920 w 1087560"/>
              <a:gd name="textAreaRight" fmla="*/ 1034640 w 1087560"/>
              <a:gd name="textAreaTop" fmla="*/ 52920 h 6465960"/>
              <a:gd name="textAreaBottom" fmla="*/ 6413040 h 6465960"/>
            </a:gdLst>
            <a:ahLst/>
            <a:cxnLst/>
            <a:rect l="textAreaLeft" t="textAreaTop" r="textAreaRight" b="textAreaBottom"/>
            <a:pathLst>
              <a:path w="21600" h="128385">
                <a:moveTo>
                  <a:pt x="3600" y="0"/>
                </a:moveTo>
                <a:arcTo wR="3600" hR="3600" stAng="16200000" swAng="-5400000"/>
                <a:lnTo>
                  <a:pt x="0" y="124785"/>
                </a:lnTo>
                <a:arcTo wR="3600" hR="3600" stAng="10800000" swAng="-5400000"/>
                <a:lnTo>
                  <a:pt x="18000" y="128385"/>
                </a:lnTo>
                <a:arcTo wR="3600" hR="3600" stAng="5400000" swAng="-5400000"/>
                <a:lnTo>
                  <a:pt x="21600" y="3600"/>
                </a:lnTo>
                <a:arcTo wR="3600" hR="3600" stAng="0" swAng="-5400000"/>
                <a:close/>
              </a:path>
            </a:pathLst>
          </a:custGeom>
          <a:noFill/>
          <a:ln w="1908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290520" y="811080"/>
            <a:ext cx="633240" cy="628920"/>
          </a:xfrm>
          <a:prstGeom prst="roundRect">
            <a:avLst>
              <a:gd name="adj" fmla="val 16667"/>
            </a:avLst>
          </a:prstGeom>
          <a:noFill/>
          <a:ln w="19080">
            <a:solidFill>
              <a:srgbClr val="57ace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614520" y="650880"/>
            <a:ext cx="377640" cy="422280"/>
          </a:xfrm>
          <a:custGeom>
            <a:avLst/>
            <a:gdLst>
              <a:gd name="textAreaLeft" fmla="*/ 27000 w 377640"/>
              <a:gd name="textAreaRight" fmla="*/ 350640 w 377640"/>
              <a:gd name="textAreaTop" fmla="*/ 27000 h 422280"/>
              <a:gd name="textAreaBottom" fmla="*/ 395280 h 422280"/>
            </a:gdLst>
            <a:ahLst/>
            <a:cxnLst/>
            <a:rect l="textAreaLeft" t="textAreaTop" r="textAreaRight" b="textAreaBottom"/>
            <a:pathLst>
              <a:path w="21600" h="24151">
                <a:moveTo>
                  <a:pt x="5278" y="0"/>
                </a:moveTo>
                <a:arcTo wR="5278" hR="5278" stAng="16200000" swAng="-5400000"/>
                <a:lnTo>
                  <a:pt x="0" y="18873"/>
                </a:lnTo>
                <a:arcTo wR="5278" hR="5278" stAng="10800000" swAng="-5400000"/>
                <a:lnTo>
                  <a:pt x="16322" y="24151"/>
                </a:lnTo>
                <a:arcTo wR="5278" hR="5278" stAng="5400000" swAng="-5400000"/>
                <a:lnTo>
                  <a:pt x="21600" y="5278"/>
                </a:lnTo>
                <a:arcTo wR="5278" hR="5278" stAng="0" swAng="-5400000"/>
                <a:close/>
              </a:path>
            </a:pathLst>
          </a:custGeom>
          <a:noFill/>
          <a:ln w="19080">
            <a:solidFill>
              <a:srgbClr val="57ace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Click to edit the title text format</a:t>
            </a:r>
            <a:endParaRPr b="1" i="1" lang="en-US" sz="2800" strike="noStrike" u="none">
              <a:solidFill>
                <a:srgbClr val="000000"/>
              </a:solidFill>
              <a:effectLst/>
              <a:uFillTx/>
              <a:latin typeface="Frutiger 55 Roman"/>
            </a:endParaRPr>
          </a:p>
        </p:txBody>
      </p:sp>
      <p:sp>
        <p:nvSpPr>
          <p:cNvPr id="4" name="PlaceHolder 2"/>
          <p:cNvSpPr>
            <a:spLocks noGrp="1"/>
          </p:cNvSpPr>
          <p:nvPr>
            <p:ph type="body"/>
          </p:nvPr>
        </p:nvSpPr>
        <p:spPr>
          <a:xfrm>
            <a:off x="1495080" y="1397160"/>
            <a:ext cx="6962760" cy="4698720"/>
          </a:xfrm>
          <a:prstGeom prst="rect">
            <a:avLst/>
          </a:prstGeom>
          <a:noFill/>
          <a:ln w="0">
            <a:noFill/>
          </a:ln>
        </p:spPr>
        <p:txBody>
          <a:bodyPr lIns="90000" rIns="90000" tIns="46800" bIns="46800" anchor="t">
            <a:normAutofit/>
          </a:bodyPr>
          <a:p>
            <a:pPr marL="344520" indent="-344520">
              <a:lnSpc>
                <a:spcPct val="90000"/>
              </a:lnSpc>
              <a:spcBef>
                <a:spcPts val="123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Click to edit the outline text format</a:t>
            </a:r>
            <a:endParaRPr b="0" lang="en-US" sz="2200" strike="noStrike" u="none">
              <a:solidFill>
                <a:srgbClr val="000000"/>
              </a:solidFill>
              <a:effectLst/>
              <a:uFillTx/>
              <a:latin typeface="Frutiger 55 Roman"/>
            </a:endParaRPr>
          </a:p>
          <a:p>
            <a:pPr lvl="1" marL="744480" indent="-285840">
              <a:lnSpc>
                <a:spcPct val="90000"/>
              </a:lnSpc>
              <a:spcBef>
                <a:spcPts val="123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Second Outline Level</a:t>
            </a:r>
            <a:endParaRPr b="0" lang="en-US" sz="2200" strike="noStrike" u="none">
              <a:solidFill>
                <a:srgbClr val="000000"/>
              </a:solidFill>
              <a:effectLst/>
              <a:uFillTx/>
              <a:latin typeface="Frutiger 55 Roman"/>
            </a:endParaRPr>
          </a:p>
          <a:p>
            <a:pPr lvl="2" marL="1143000" indent="-228600">
              <a:lnSpc>
                <a:spcPct val="90000"/>
              </a:lnSpc>
              <a:spcBef>
                <a:spcPts val="123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Third Outline Level</a:t>
            </a:r>
            <a:endParaRPr b="0" lang="en-US" sz="2200" strike="noStrike" u="none">
              <a:solidFill>
                <a:srgbClr val="000000"/>
              </a:solidFill>
              <a:effectLst/>
              <a:uFillTx/>
              <a:latin typeface="Frutiger 55 Roman"/>
            </a:endParaRPr>
          </a:p>
          <a:p>
            <a:pPr lvl="3" marL="1600200" indent="-228600">
              <a:lnSpc>
                <a:spcPct val="90000"/>
              </a:lnSpc>
              <a:spcBef>
                <a:spcPts val="123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Fourth Outline Level</a:t>
            </a:r>
            <a:endParaRPr b="0" lang="en-US" sz="2200" strike="noStrike" u="none">
              <a:solidFill>
                <a:srgbClr val="000000"/>
              </a:solidFill>
              <a:effectLst/>
              <a:uFillTx/>
              <a:latin typeface="Frutiger 55 Roman"/>
            </a:endParaRPr>
          </a:p>
          <a:p>
            <a:pPr lvl="4" marL="2057400" indent="-228600">
              <a:lnSpc>
                <a:spcPct val="90000"/>
              </a:lnSpc>
              <a:spcBef>
                <a:spcPts val="1239"/>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Fifth Outline Level</a:t>
            </a:r>
            <a:endParaRPr b="0" lang="en-US" sz="2200" strike="noStrike" u="none">
              <a:solidFill>
                <a:srgbClr val="000000"/>
              </a:solidFill>
              <a:effectLst/>
              <a:uFillTx/>
              <a:latin typeface="Frutiger 55 Roman"/>
            </a:endParaRPr>
          </a:p>
          <a:p>
            <a:pPr lvl="5" marL="2057400" indent="-228600">
              <a:lnSpc>
                <a:spcPct val="90000"/>
              </a:lnSpc>
              <a:spcBef>
                <a:spcPts val="1239"/>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Sixth Outline Level</a:t>
            </a:r>
            <a:endParaRPr b="0" lang="en-US" sz="2200" strike="noStrike" u="none">
              <a:solidFill>
                <a:srgbClr val="000000"/>
              </a:solidFill>
              <a:effectLst/>
              <a:uFillTx/>
              <a:latin typeface="Frutiger 55 Roman"/>
            </a:endParaRPr>
          </a:p>
          <a:p>
            <a:pPr lvl="6" marL="2057400" indent="-228600">
              <a:lnSpc>
                <a:spcPct val="90000"/>
              </a:lnSpc>
              <a:spcBef>
                <a:spcPts val="1239"/>
              </a:spcBef>
              <a:buSzPct val="100000"/>
              <a:buBlip>
                <a:blip r:embed="rId8"/>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Seventh Outline Level</a:t>
            </a:r>
            <a:endParaRPr b="0" lang="en-US" sz="2200" strike="noStrike" u="none">
              <a:solidFill>
                <a:srgbClr val="000000"/>
              </a:solidFill>
              <a:effectLst/>
              <a:uFillTx/>
              <a:latin typeface="Frutiger 55 Roman"/>
            </a:endParaRPr>
          </a:p>
        </p:txBody>
      </p:sp>
      <p:sp>
        <p:nvSpPr>
          <p:cNvPr id="5" name="PlaceHolder 3"/>
          <p:cNvSpPr>
            <a:spLocks noGrp="1"/>
          </p:cNvSpPr>
          <p:nvPr>
            <p:ph type="dt" idx="1"/>
          </p:nvPr>
        </p:nvSpPr>
        <p:spPr>
          <a:xfrm>
            <a:off x="1193760" y="6690960"/>
            <a:ext cx="1905120" cy="1350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&lt;date/time&gt;</a:t>
            </a:r>
            <a:endParaRPr b="0" lang="en-US" sz="700" strike="noStrike" u="none">
              <a:solidFill>
                <a:srgbClr val="000000"/>
              </a:solidFill>
              <a:effectLst/>
              <a:uFillTx/>
              <a:latin typeface="Times New Roman"/>
            </a:endParaRPr>
          </a:p>
        </p:txBody>
      </p:sp>
      <p:sp>
        <p:nvSpPr>
          <p:cNvPr id="6" name="PlaceHolder 4"/>
          <p:cNvSpPr>
            <a:spLocks noGrp="1"/>
          </p:cNvSpPr>
          <p:nvPr>
            <p:ph type="ftr" idx="2"/>
          </p:nvPr>
        </p:nvSpPr>
        <p:spPr>
          <a:xfrm>
            <a:off x="3632040" y="6690960"/>
            <a:ext cx="2895840" cy="1350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&lt;footer&gt;</a:t>
            </a:r>
            <a:endParaRPr b="0" lang="en-US" sz="700" strike="noStrike" u="none">
              <a:solidFill>
                <a:srgbClr val="000000"/>
              </a:solidFill>
              <a:effectLst/>
              <a:uFillTx/>
              <a:latin typeface="Times New Roman"/>
            </a:endParaRPr>
          </a:p>
        </p:txBody>
      </p:sp>
      <p:grpSp>
        <p:nvGrpSpPr>
          <p:cNvPr id="7" name=""/>
          <p:cNvGrpSpPr/>
          <p:nvPr/>
        </p:nvGrpSpPr>
        <p:grpSpPr>
          <a:xfrm>
            <a:off x="333360" y="5834160"/>
            <a:ext cx="804960" cy="689040"/>
            <a:chOff x="333360" y="5834160"/>
            <a:chExt cx="804960" cy="689040"/>
          </a:xfrm>
        </p:grpSpPr>
        <p:sp>
          <p:nvSpPr>
            <p:cNvPr id="8" name=""/>
            <p:cNvSpPr/>
            <p:nvPr/>
          </p:nvSpPr>
          <p:spPr>
            <a:xfrm>
              <a:off x="882360" y="6199560"/>
              <a:ext cx="255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73c6"/>
                  </a:solidFill>
                  <a:effectLst/>
                  <a:uFillTx/>
                  <a:latin typeface="Arial"/>
                </a:rPr>
                <a:t>®</a:t>
              </a:r>
              <a:endParaRPr b="0" lang="en-US" sz="800" strike="noStrike" u="none">
                <a:solidFill>
                  <a:srgbClr val="000000"/>
                </a:solidFill>
                <a:effectLst/>
                <a:uFillTx/>
                <a:latin typeface="Times New Roman"/>
              </a:endParaRPr>
            </a:p>
          </p:txBody>
        </p:sp>
        <p:pic>
          <p:nvPicPr>
            <p:cNvPr id="9" name="" descr=""/>
            <p:cNvPicPr/>
            <p:nvPr/>
          </p:nvPicPr>
          <p:blipFill>
            <a:blip r:embed="rId9"/>
            <a:stretch/>
          </p:blipFill>
          <p:spPr>
            <a:xfrm>
              <a:off x="333360" y="5834160"/>
              <a:ext cx="689760" cy="689040"/>
            </a:xfrm>
            <a:prstGeom prst="rect">
              <a:avLst/>
            </a:prstGeom>
            <a:noFill/>
            <a:ln w="0">
              <a:noFill/>
            </a:ln>
          </p:spPr>
        </p:pic>
      </p:grpSp>
      <p:sp>
        <p:nvSpPr>
          <p:cNvPr id="10" name=""/>
          <p:cNvSpPr/>
          <p:nvPr/>
        </p:nvSpPr>
        <p:spPr>
          <a:xfrm>
            <a:off x="404640" y="988920"/>
            <a:ext cx="8520120" cy="157320"/>
          </a:xfrm>
          <a:prstGeom prst="roundRect">
            <a:avLst>
              <a:gd name="adj" fmla="val 50000"/>
            </a:avLst>
          </a:prstGeom>
          <a:solidFill>
            <a:srgbClr val="095b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PlaceHolder 5"/>
          <p:cNvSpPr>
            <a:spLocks noGrp="1"/>
          </p:cNvSpPr>
          <p:nvPr>
            <p:ph type="sldNum" idx="3"/>
          </p:nvPr>
        </p:nvSpPr>
        <p:spPr>
          <a:xfrm>
            <a:off x="7061040" y="6690960"/>
            <a:ext cx="1905120" cy="1350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2781B6C-C5EE-44DD-A5B4-2CFEEACBF347}" type="slidenum">
              <a:rPr b="0" lang="en-US" sz="700" strike="noStrike" u="none">
                <a:solidFill>
                  <a:srgbClr val="000000"/>
                </a:solidFill>
                <a:effectLst/>
                <a:uFillTx/>
                <a:latin typeface="Times New Roman"/>
              </a:rPr>
              <a:t>&lt;number&gt;</a:t>
            </a:fld>
            <a:endParaRPr b="0" lang="en-US" sz="7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352520" y="2238120"/>
            <a:ext cx="7105680" cy="114300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Frutiger 55 Roman"/>
              </a:rPr>
              <a:t>Click to edit the title text format</a:t>
            </a:r>
            <a:endParaRPr b="1" i="1" lang="en-US" sz="3600" strike="noStrike" u="none">
              <a:solidFill>
                <a:srgbClr val="000000"/>
              </a:solidFill>
              <a:effectLst/>
              <a:uFillTx/>
              <a:latin typeface="Frutiger 55 Roman"/>
            </a:endParaRPr>
          </a:p>
        </p:txBody>
      </p:sp>
      <p:sp>
        <p:nvSpPr>
          <p:cNvPr id="13" name="PlaceHolder 2"/>
          <p:cNvSpPr>
            <a:spLocks noGrp="1"/>
          </p:cNvSpPr>
          <p:nvPr>
            <p:ph type="dt" idx="4"/>
          </p:nvPr>
        </p:nvSpPr>
        <p:spPr>
          <a:xfrm>
            <a:off x="1371600" y="6629040"/>
            <a:ext cx="1905120" cy="2286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&lt;date/time&gt;</a:t>
            </a:r>
            <a:endParaRPr b="0" lang="en-US" sz="500" strike="noStrike" u="none">
              <a:solidFill>
                <a:srgbClr val="000000"/>
              </a:solidFill>
              <a:effectLst/>
              <a:uFillTx/>
              <a:latin typeface="Times New Roman"/>
            </a:endParaRPr>
          </a:p>
        </p:txBody>
      </p:sp>
      <p:sp>
        <p:nvSpPr>
          <p:cNvPr id="14" name="PlaceHolder 3"/>
          <p:cNvSpPr>
            <a:spLocks noGrp="1"/>
          </p:cNvSpPr>
          <p:nvPr>
            <p:ph type="ftr" idx="5"/>
          </p:nvPr>
        </p:nvSpPr>
        <p:spPr>
          <a:xfrm>
            <a:off x="3809880" y="6629040"/>
            <a:ext cx="2895840" cy="2286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&lt;footer&gt;</a:t>
            </a:r>
            <a:endParaRPr b="0" lang="en-US" sz="500" strike="noStrike" u="none">
              <a:solidFill>
                <a:srgbClr val="000000"/>
              </a:solidFill>
              <a:effectLst/>
              <a:uFillTx/>
              <a:latin typeface="Times New Roman"/>
            </a:endParaRPr>
          </a:p>
        </p:txBody>
      </p:sp>
      <p:sp>
        <p:nvSpPr>
          <p:cNvPr id="15" name="PlaceHolder 4"/>
          <p:cNvSpPr>
            <a:spLocks noGrp="1"/>
          </p:cNvSpPr>
          <p:nvPr>
            <p:ph type="sldNum" idx="6"/>
          </p:nvPr>
        </p:nvSpPr>
        <p:spPr>
          <a:xfrm>
            <a:off x="7238880" y="6629040"/>
            <a:ext cx="1905120" cy="2286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18A9783-5F1C-4029-AA99-9FE84E7291B4}" type="slidenum">
              <a:rPr b="0" lang="en-US" sz="500" strike="noStrike" u="none">
                <a:solidFill>
                  <a:srgbClr val="000000"/>
                </a:solidFill>
                <a:effectLst/>
                <a:uFillTx/>
                <a:latin typeface="Times New Roman"/>
              </a:rPr>
              <a:t>&lt;number&gt;</a:t>
            </a:fld>
            <a:endParaRPr b="0" lang="en-US" sz="500" strike="noStrike" u="none">
              <a:solidFill>
                <a:srgbClr val="000000"/>
              </a:solidFill>
              <a:effectLst/>
              <a:uFillTx/>
              <a:latin typeface="Times New Roman"/>
            </a:endParaRPr>
          </a:p>
        </p:txBody>
      </p:sp>
      <p:sp>
        <p:nvSpPr>
          <p:cNvPr id="16" name=""/>
          <p:cNvSpPr/>
          <p:nvPr/>
        </p:nvSpPr>
        <p:spPr>
          <a:xfrm>
            <a:off x="150840" y="198360"/>
            <a:ext cx="1087560" cy="6465960"/>
          </a:xfrm>
          <a:custGeom>
            <a:avLst/>
            <a:gdLst>
              <a:gd name="textAreaLeft" fmla="*/ 52920 w 1087560"/>
              <a:gd name="textAreaRight" fmla="*/ 1034640 w 1087560"/>
              <a:gd name="textAreaTop" fmla="*/ 52920 h 6465960"/>
              <a:gd name="textAreaBottom" fmla="*/ 6413040 h 6465960"/>
            </a:gdLst>
            <a:ahLst/>
            <a:cxnLst/>
            <a:rect l="textAreaLeft" t="textAreaTop" r="textAreaRight" b="textAreaBottom"/>
            <a:pathLst>
              <a:path w="21600" h="128385">
                <a:moveTo>
                  <a:pt x="3600" y="0"/>
                </a:moveTo>
                <a:arcTo wR="3600" hR="3600" stAng="16200000" swAng="-5400000"/>
                <a:lnTo>
                  <a:pt x="0" y="124785"/>
                </a:lnTo>
                <a:arcTo wR="3600" hR="3600" stAng="10800000" swAng="-5400000"/>
                <a:lnTo>
                  <a:pt x="18000" y="128385"/>
                </a:lnTo>
                <a:arcTo wR="3600" hR="3600" stAng="5400000" swAng="-5400000"/>
                <a:lnTo>
                  <a:pt x="21600" y="3600"/>
                </a:lnTo>
                <a:arcTo wR="3600" hR="3600" stAng="0" swAng="-5400000"/>
                <a:close/>
              </a:path>
            </a:pathLst>
          </a:custGeom>
          <a:noFill/>
          <a:ln w="19080">
            <a:solidFill>
              <a:srgbClr val="c0c0c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a:off x="290520" y="811080"/>
            <a:ext cx="633240" cy="628920"/>
          </a:xfrm>
          <a:prstGeom prst="roundRect">
            <a:avLst>
              <a:gd name="adj" fmla="val 16667"/>
            </a:avLst>
          </a:prstGeom>
          <a:noFill/>
          <a:ln w="19080">
            <a:solidFill>
              <a:srgbClr val="57ace1"/>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604800" y="641520"/>
            <a:ext cx="378000" cy="422280"/>
          </a:xfrm>
          <a:custGeom>
            <a:avLst/>
            <a:gdLst>
              <a:gd name="textAreaLeft" fmla="*/ 27000 w 378000"/>
              <a:gd name="textAreaRight" fmla="*/ 351000 w 378000"/>
              <a:gd name="textAreaTop" fmla="*/ 27000 h 422280"/>
              <a:gd name="textAreaBottom" fmla="*/ 395280 h 422280"/>
            </a:gdLst>
            <a:ahLst/>
            <a:cxnLst/>
            <a:rect l="textAreaLeft" t="textAreaTop" r="textAreaRight" b="textAreaBottom"/>
            <a:pathLst>
              <a:path w="21600" h="24128">
                <a:moveTo>
                  <a:pt x="5278" y="0"/>
                </a:moveTo>
                <a:arcTo wR="5278" hR="5278" stAng="16200000" swAng="-5400000"/>
                <a:lnTo>
                  <a:pt x="0" y="18850"/>
                </a:lnTo>
                <a:arcTo wR="5278" hR="5278" stAng="10800000" swAng="-5400000"/>
                <a:lnTo>
                  <a:pt x="16322" y="24128"/>
                </a:lnTo>
                <a:arcTo wR="5278" hR="5278" stAng="5400000" swAng="-5400000"/>
                <a:lnTo>
                  <a:pt x="21600" y="5278"/>
                </a:lnTo>
                <a:arcTo wR="5278" hR="5278" stAng="0" swAng="-5400000"/>
                <a:close/>
              </a:path>
            </a:pathLst>
          </a:custGeom>
          <a:noFill/>
          <a:ln w="19080">
            <a:solidFill>
              <a:srgbClr val="57ace1"/>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557280" y="604800"/>
            <a:ext cx="119160" cy="123840"/>
          </a:xfrm>
          <a:prstGeom prst="ellipse">
            <a:avLst/>
          </a:prstGeom>
          <a:solidFill>
            <a:srgbClr val="000000"/>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712800" y="461880"/>
            <a:ext cx="119160" cy="123840"/>
          </a:xfrm>
          <a:prstGeom prst="ellipse">
            <a:avLst/>
          </a:prstGeom>
          <a:solidFill>
            <a:srgbClr val="4ca7df"/>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712800" y="30312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 name=""/>
          <p:cNvSpPr/>
          <p:nvPr/>
        </p:nvSpPr>
        <p:spPr>
          <a:xfrm>
            <a:off x="247680" y="604800"/>
            <a:ext cx="1173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02384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 name=""/>
          <p:cNvSpPr/>
          <p:nvPr/>
        </p:nvSpPr>
        <p:spPr>
          <a:xfrm>
            <a:off x="86832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71280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 name=""/>
          <p:cNvSpPr/>
          <p:nvPr/>
        </p:nvSpPr>
        <p:spPr>
          <a:xfrm>
            <a:off x="40320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 name=""/>
          <p:cNvSpPr/>
          <p:nvPr/>
        </p:nvSpPr>
        <p:spPr>
          <a:xfrm>
            <a:off x="557280" y="758880"/>
            <a:ext cx="119160" cy="123840"/>
          </a:xfrm>
          <a:prstGeom prst="ellipse">
            <a:avLst/>
          </a:prstGeom>
          <a:solidFill>
            <a:srgbClr val="095ba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557280" y="912960"/>
            <a:ext cx="1191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a:off x="247680" y="758880"/>
            <a:ext cx="117360" cy="123840"/>
          </a:xfrm>
          <a:prstGeom prst="ellipse">
            <a:avLst/>
          </a:prstGeom>
          <a:solidFill>
            <a:srgbClr val="e20207"/>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712800" y="60480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
          <p:cNvSpPr/>
          <p:nvPr/>
        </p:nvSpPr>
        <p:spPr>
          <a:xfrm>
            <a:off x="868320" y="604800"/>
            <a:ext cx="117360" cy="123840"/>
          </a:xfrm>
          <a:prstGeom prst="ellipse">
            <a:avLst/>
          </a:prstGeom>
          <a:solidFill>
            <a:srgbClr val="d95a3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 name=""/>
          <p:cNvSpPr/>
          <p:nvPr/>
        </p:nvSpPr>
        <p:spPr>
          <a:xfrm>
            <a:off x="868320" y="303120"/>
            <a:ext cx="1173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
          <p:cNvSpPr/>
          <p:nvPr/>
        </p:nvSpPr>
        <p:spPr>
          <a:xfrm>
            <a:off x="401760" y="461880"/>
            <a:ext cx="118800" cy="123840"/>
          </a:xfrm>
          <a:prstGeom prst="ellipse">
            <a:avLst/>
          </a:prstGeom>
          <a:solidFill>
            <a:srgbClr val="68a32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401760" y="303120"/>
            <a:ext cx="118800" cy="123840"/>
          </a:xfrm>
          <a:prstGeom prst="ellipse">
            <a:avLst/>
          </a:prstGeom>
          <a:solidFill>
            <a:srgbClr val="7e2d8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401760" y="604800"/>
            <a:ext cx="11880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
          <p:cNvSpPr/>
          <p:nvPr/>
        </p:nvSpPr>
        <p:spPr>
          <a:xfrm>
            <a:off x="401760" y="757080"/>
            <a:ext cx="118800" cy="125640"/>
          </a:xfrm>
          <a:prstGeom prst="ellipse">
            <a:avLst/>
          </a:prstGeom>
          <a:solidFill>
            <a:srgbClr val="4ca7df"/>
          </a:solidFill>
          <a:ln w="0">
            <a:noFill/>
          </a:ln>
        </p:spPr>
        <p:style>
          <a:lnRef idx="0"/>
          <a:fillRef idx="0"/>
          <a:effectRef idx="0"/>
          <a:fontRef idx="minor"/>
        </p:style>
        <p:txBody>
          <a:bodyPr lIns="90000" rIns="90000" tIns="42120" bIns="421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7" name=""/>
          <p:cNvGrpSpPr/>
          <p:nvPr/>
        </p:nvGrpSpPr>
        <p:grpSpPr>
          <a:xfrm>
            <a:off x="333360" y="5834160"/>
            <a:ext cx="804960" cy="689040"/>
            <a:chOff x="333360" y="5834160"/>
            <a:chExt cx="804960" cy="689040"/>
          </a:xfrm>
        </p:grpSpPr>
        <p:sp>
          <p:nvSpPr>
            <p:cNvPr id="38" name=""/>
            <p:cNvSpPr/>
            <p:nvPr/>
          </p:nvSpPr>
          <p:spPr>
            <a:xfrm>
              <a:off x="882360" y="6199560"/>
              <a:ext cx="255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73c6"/>
                  </a:solidFill>
                  <a:effectLst/>
                  <a:uFillTx/>
                  <a:latin typeface="Arial"/>
                </a:rPr>
                <a:t>®</a:t>
              </a:r>
              <a:endParaRPr b="0" lang="en-US" sz="800" strike="noStrike" u="none">
                <a:solidFill>
                  <a:srgbClr val="000000"/>
                </a:solidFill>
                <a:effectLst/>
                <a:uFillTx/>
                <a:latin typeface="Times New Roman"/>
              </a:endParaRPr>
            </a:p>
          </p:txBody>
        </p:sp>
        <p:pic>
          <p:nvPicPr>
            <p:cNvPr id="39" name="" descr=""/>
            <p:cNvPicPr/>
            <p:nvPr/>
          </p:nvPicPr>
          <p:blipFill>
            <a:blip r:embed="rId2"/>
            <a:stretch/>
          </p:blipFill>
          <p:spPr>
            <a:xfrm>
              <a:off x="333360" y="5834160"/>
              <a:ext cx="689760" cy="689040"/>
            </a:xfrm>
            <a:prstGeom prst="rect">
              <a:avLst/>
            </a:prstGeom>
            <a:noFill/>
            <a:ln w="0">
              <a:noFill/>
            </a:ln>
          </p:spPr>
        </p:pic>
      </p:grpSp>
      <p:sp>
        <p:nvSpPr>
          <p:cNvPr id="4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23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Click to edit the outline text format</a:t>
            </a:r>
            <a:endParaRPr b="0" lang="en-US" sz="2200" strike="noStrike" u="none">
              <a:solidFill>
                <a:srgbClr val="000000"/>
              </a:solidFill>
              <a:effectLst/>
              <a:uFillTx/>
              <a:latin typeface="Frutiger 55 Roman"/>
            </a:endParaRPr>
          </a:p>
          <a:p>
            <a:pPr lvl="1" marL="457200" indent="1440" algn="ctr">
              <a:lnSpc>
                <a:spcPct val="9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Second Outline Level</a:t>
            </a:r>
            <a:endParaRPr b="0" lang="en-US" sz="1800" strike="noStrike" u="none">
              <a:solidFill>
                <a:srgbClr val="000000"/>
              </a:solidFill>
              <a:effectLst/>
              <a:uFillTx/>
              <a:latin typeface="Frutiger 55 Roman"/>
            </a:endParaRPr>
          </a:p>
          <a:p>
            <a:pPr lvl="2" marL="914400" algn="ctr">
              <a:lnSpc>
                <a:spcPct val="95000"/>
              </a:lnSpc>
              <a:spcBef>
                <a:spcPts val="601"/>
              </a:spcBef>
              <a:buClr>
                <a:srgbClr val="000000"/>
              </a:buClr>
              <a:buSzPct val="85000"/>
              <a:buFont typeface="Frutiger 55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371600" algn="ctr">
              <a:spcBef>
                <a:spcPts val="499"/>
              </a:spcBef>
              <a:buClr>
                <a:srgbClr val="000000"/>
              </a:buClr>
              <a:buSzPct val="85000"/>
              <a:buFont typeface="Frutiger 55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Fourth Outline Level</a:t>
            </a:r>
            <a:endParaRPr b="0" lang="en-US" sz="2000" strike="noStrike" u="none">
              <a:solidFill>
                <a:srgbClr val="000000"/>
              </a:solidFill>
              <a:effectLst/>
              <a:uFillTx/>
              <a:latin typeface="Frutiger 55 Roman"/>
            </a:endParaRPr>
          </a:p>
          <a:p>
            <a:pPr lvl="4" marL="1828800" algn="ctr">
              <a:spcBef>
                <a:spcPts val="499"/>
              </a:spcBef>
              <a:buClr>
                <a:srgbClr val="000000"/>
              </a:buClr>
              <a:buFont typeface="Frutiger 55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Fifth Outline Level</a:t>
            </a:r>
            <a:endParaRPr b="0" lang="en-US" sz="2000" strike="noStrike" u="none">
              <a:solidFill>
                <a:srgbClr val="000000"/>
              </a:solidFill>
              <a:effectLst/>
              <a:uFillTx/>
              <a:latin typeface="Frutiger 55 Roman"/>
            </a:endParaRPr>
          </a:p>
          <a:p>
            <a:pPr lvl="5" marL="1828800">
              <a:spcBef>
                <a:spcPts val="49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Sixth Outline Level</a:t>
            </a:r>
            <a:endParaRPr b="0" lang="en-US" sz="2000" strike="noStrike" u="none">
              <a:solidFill>
                <a:srgbClr val="000000"/>
              </a:solidFill>
              <a:effectLst/>
              <a:uFillTx/>
              <a:latin typeface="Frutiger 55 Roman"/>
            </a:endParaRPr>
          </a:p>
          <a:p>
            <a:pPr lvl="6" marL="1828800">
              <a:spcBef>
                <a:spcPts val="49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Seventh Outline Level</a:t>
            </a:r>
            <a:endParaRPr b="0" lang="en-US" sz="20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image" Target="../media/image1.png"/><Relationship Id="rId7" Type="http://schemas.openxmlformats.org/officeDocument/2006/relationships/image" Target="../media/image8.png"/><Relationship Id="rId8" Type="http://schemas.openxmlformats.org/officeDocument/2006/relationships/image" Target="../media/image8.png"/><Relationship Id="rId9" Type="http://schemas.openxmlformats.org/officeDocument/2006/relationships/image" Target="../media/image8.png"/><Relationship Id="rId10"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image" Target="../media/image8.png"/><Relationship Id="rId7" Type="http://schemas.openxmlformats.org/officeDocument/2006/relationships/image" Target="../media/image1.png"/><Relationship Id="rId8" Type="http://schemas.openxmlformats.org/officeDocument/2006/relationships/image" Target="../media/image8.png"/><Relationship Id="rId9" Type="http://schemas.openxmlformats.org/officeDocument/2006/relationships/image" Target="../media/image8.png"/><Relationship Id="rId10"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image" Target="../media/image8.png"/><Relationship Id="rId7" Type="http://schemas.openxmlformats.org/officeDocument/2006/relationships/image" Target="../media/image8.png"/><Relationship Id="rId8" Type="http://schemas.openxmlformats.org/officeDocument/2006/relationships/image" Target="../media/image8.png"/><Relationship Id="rId9"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image" Target="../media/image8.png"/><Relationship Id="rId7"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image" Target="../media/image1.png"/><Relationship Id="rId9" Type="http://schemas.openxmlformats.org/officeDocument/2006/relationships/image" Target="../media/image1.png"/><Relationship Id="rId10" Type="http://schemas.openxmlformats.org/officeDocument/2006/relationships/image" Target="../media/image1.png"/><Relationship Id="rId1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8.png"/><Relationship Id="rId8" Type="http://schemas.openxmlformats.org/officeDocument/2006/relationships/image" Target="../media/image8.png"/><Relationship Id="rId9" Type="http://schemas.openxmlformats.org/officeDocument/2006/relationships/image" Target="../media/image1.png"/><Relationship Id="rId10" Type="http://schemas.openxmlformats.org/officeDocument/2006/relationships/image" Target="../media/image1.png"/><Relationship Id="rId1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352520" y="1348920"/>
            <a:ext cx="7105680" cy="114300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Frutiger 55 Roman"/>
              </a:rPr>
              <a:t>Rudiments of Credit Analysis</a:t>
            </a:r>
            <a:endParaRPr b="1" i="1" lang="en-US" sz="3600" strike="noStrike" u="none">
              <a:solidFill>
                <a:srgbClr val="000000"/>
              </a:solidFill>
              <a:effectLst/>
              <a:uFillTx/>
              <a:latin typeface="Frutiger 55 Roman"/>
            </a:endParaRPr>
          </a:p>
        </p:txBody>
      </p:sp>
      <p:sp>
        <p:nvSpPr>
          <p:cNvPr id="42" name="PlaceHolder 2"/>
          <p:cNvSpPr>
            <a:spLocks noGrp="1"/>
          </p:cNvSpPr>
          <p:nvPr>
            <p:ph type="subTitle"/>
          </p:nvPr>
        </p:nvSpPr>
        <p:spPr>
          <a:xfrm>
            <a:off x="1390680" y="6049800"/>
            <a:ext cx="6400800" cy="470160"/>
          </a:xfrm>
          <a:prstGeom prst="rect">
            <a:avLst/>
          </a:prstGeom>
          <a:noFill/>
          <a:ln w="0">
            <a:noFill/>
          </a:ln>
        </p:spPr>
        <p:txBody>
          <a:bodyPr lIns="90000" rIns="90000" tIns="46800" bIns="46800" anchor="t">
            <a:noAutofit/>
          </a:bodyPr>
          <a:p>
            <a:pPr indent="0">
              <a:lnSpc>
                <a:spcPct val="90000"/>
              </a:lnSpc>
              <a:spcBef>
                <a:spcPts val="123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May 18, 2001</a:t>
            </a:r>
            <a:endParaRPr b="0" lang="en-US" sz="2200" strike="noStrike" u="none">
              <a:solidFill>
                <a:srgbClr val="000000"/>
              </a:solidFill>
              <a:effectLst/>
              <a:uFillTx/>
              <a:latin typeface="Frutiger 55 Roman"/>
            </a:endParaRPr>
          </a:p>
        </p:txBody>
      </p:sp>
      <p:graphicFrame>
        <p:nvGraphicFramePr>
          <p:cNvPr id="43" name=""/>
          <p:cNvGraphicFramePr/>
          <p:nvPr/>
        </p:nvGraphicFramePr>
        <p:xfrm>
          <a:off x="4979880" y="5746680"/>
          <a:ext cx="3630600" cy="627120"/>
        </p:xfrm>
        <a:graphic>
          <a:graphicData uri="http://schemas.openxmlformats.org/presentationml/2006/ole">
            <p:oleObj r:id="rId1" spid="">
              <p:embed/>
              <p:pic>
                <p:nvPicPr>
                  <p:cNvPr id="44" name="" descr=""/>
                  <p:cNvPicPr/>
                  <p:nvPr/>
                </p:nvPicPr>
                <p:blipFill>
                  <a:blip r:embed="rId2"/>
                  <a:stretch/>
                </p:blipFill>
                <p:spPr>
                  <a:xfrm>
                    <a:off x="4979880" y="5746680"/>
                    <a:ext cx="3630600" cy="627120"/>
                  </a:xfrm>
                  <a:prstGeom prst="rect">
                    <a:avLst/>
                  </a:prstGeom>
                  <a:noFill/>
                  <a:ln w="0">
                    <a:noFill/>
                  </a:ln>
                </p:spPr>
              </p:pic>
            </p:oleObj>
          </a:graphicData>
        </a:graphic>
      </p:graphicFrame>
      <p:sp>
        <p:nvSpPr>
          <p:cNvPr id="45" name=""/>
          <p:cNvSpPr/>
          <p:nvPr/>
        </p:nvSpPr>
        <p:spPr>
          <a:xfrm>
            <a:off x="1349280" y="2824200"/>
            <a:ext cx="7105680" cy="1143000"/>
          </a:xfrm>
          <a:prstGeom prst="rect">
            <a:avLst/>
          </a:prstGeom>
          <a:noFill/>
          <a:ln w="0">
            <a:noFill/>
          </a:ln>
          <a:effectLst>
            <a:outerShdw dist="17819" dir="2700000" blurRad="0" rotWithShape="0">
              <a:srgbClr val="c0c0c0"/>
            </a:outerShdw>
          </a:effectLst>
        </p:spPr>
        <p:style>
          <a:lnRef idx="0"/>
          <a:fillRef idx="0"/>
          <a:effectRef idx="0"/>
          <a:fontRef idx="minor"/>
        </p:style>
        <p:txBody>
          <a:bodyPr lIns="90000" rIns="90000" tIns="46800" bIns="46800" anchor="b">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Frutiger 55 Roman"/>
              </a:rPr>
              <a:t>Credit for Bluffers – Part I</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6D49087-2E6E-4EBB-8212-FD42F9086B07}" type="slidenum">
              <a:t>1</a:t>
            </a:fld>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General</a:t>
            </a:r>
            <a:r>
              <a:rPr b="1" i="1" lang="en-US" sz="2800" strike="noStrike" u="none">
                <a:solidFill>
                  <a:srgbClr val="000000"/>
                </a:solidFill>
                <a:effectLst/>
                <a:uFillTx/>
                <a:latin typeface="Frutiger 55 Roman"/>
              </a:rPr>
              <a:t>  cont’d.</a:t>
            </a:r>
            <a:endParaRPr b="1" i="1" lang="en-US" sz="2800" strike="noStrike" u="none">
              <a:solidFill>
                <a:srgbClr val="000000"/>
              </a:solidFill>
              <a:effectLst/>
              <a:uFillTx/>
              <a:latin typeface="Frutiger 55 Roman"/>
            </a:endParaRPr>
          </a:p>
        </p:txBody>
      </p:sp>
      <p:sp>
        <p:nvSpPr>
          <p:cNvPr id="91"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Financial flexibility </a:t>
            </a:r>
            <a:endParaRPr b="0" lang="en-US" sz="2000" strike="noStrike" u="none">
              <a:solidFill>
                <a:srgbClr val="000000"/>
              </a:solidFill>
              <a:effectLst/>
              <a:uFillTx/>
              <a:latin typeface="Times New Roman"/>
            </a:endParaRPr>
          </a:p>
          <a:p>
            <a:pPr lvl="2" marL="1143000" indent="-228600">
              <a:lnSpc>
                <a:spcPct val="85000"/>
              </a:lnSpc>
              <a:spcBef>
                <a:spcPts val="700"/>
              </a:spcBef>
              <a:buSzPct val="100000"/>
              <a:buBlip>
                <a:blip r:embed="rId3"/>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What access does the counterparty have to multiple capital markets?</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4"/>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Does the counterparty have the ability to sell assets without materially impairing its business?</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5"/>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Does the counterparty have the ability to offset losses in one business unit by gains in another?</a:t>
            </a:r>
            <a:endParaRPr b="0" lang="en-US" sz="1600" strike="noStrike" u="none">
              <a:solidFill>
                <a:srgbClr val="000000"/>
              </a:solidFill>
              <a:effectLst/>
              <a:uFillTx/>
              <a:latin typeface="Times New Roman"/>
            </a:endParaRPr>
          </a:p>
          <a:p>
            <a:pPr lvl="2" marL="1143000" indent="-228600">
              <a:lnSpc>
                <a:spcPct val="85000"/>
              </a:lnSpc>
              <a:spcBef>
                <a:spcPts val="7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Competitive analysis </a:t>
            </a:r>
            <a:endParaRPr b="0" lang="en-US" sz="2000" strike="noStrike" u="none">
              <a:solidFill>
                <a:srgbClr val="000000"/>
              </a:solidFill>
              <a:effectLst/>
              <a:uFillTx/>
              <a:latin typeface="Times New Roman"/>
            </a:endParaRPr>
          </a:p>
          <a:p>
            <a:pPr lvl="2" marL="1143000" indent="-228600">
              <a:lnSpc>
                <a:spcPct val="85000"/>
              </a:lnSpc>
              <a:spcBef>
                <a:spcPts val="700"/>
              </a:spcBef>
              <a:buSzPct val="100000"/>
              <a:buBlip>
                <a:blip r:embed="rId7"/>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Where does the counterparty fit in its industry:  is it a leader, a viable competitor, or a marginal player?  </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8"/>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Is it well-established or a new competitor and, if new, does it have any significant competitive advantages?  </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9"/>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Does it rely on a single customer, product, or contract that may vanish or dissipate?</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9FBC9F6-6EE0-475B-8198-8551D4955116}" type="slidenum">
              <a:t>10</a:t>
            </a:fld>
          </a:p>
        </p:txBody>
      </p:sp>
    </p:spTree>
  </p:cSld>
  <p:transition>
    <p:wipe dir="d"/>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General</a:t>
            </a:r>
            <a:r>
              <a:rPr b="1" i="1" lang="en-US" sz="2800" strike="noStrike" u="none">
                <a:solidFill>
                  <a:srgbClr val="000000"/>
                </a:solidFill>
                <a:effectLst/>
                <a:uFillTx/>
                <a:latin typeface="Frutiger 55 Roman"/>
              </a:rPr>
              <a:t> cont’d.</a:t>
            </a:r>
            <a:endParaRPr b="1" i="1" lang="en-US" sz="2800" strike="noStrike" u="none">
              <a:solidFill>
                <a:srgbClr val="000000"/>
              </a:solidFill>
              <a:effectLst/>
              <a:uFillTx/>
              <a:latin typeface="Frutiger 55 Roman"/>
            </a:endParaRPr>
          </a:p>
        </p:txBody>
      </p:sp>
      <p:sp>
        <p:nvSpPr>
          <p:cNvPr id="93"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Operating leverage </a:t>
            </a:r>
            <a:endParaRPr b="0" lang="en-US" sz="2000" strike="noStrike" u="none">
              <a:solidFill>
                <a:srgbClr val="000000"/>
              </a:solidFill>
              <a:effectLst/>
              <a:uFillTx/>
              <a:latin typeface="Times New Roman"/>
            </a:endParaRPr>
          </a:p>
          <a:p>
            <a:pPr lvl="2" marL="1143000" indent="-228600">
              <a:lnSpc>
                <a:spcPct val="85000"/>
              </a:lnSpc>
              <a:spcBef>
                <a:spcPts val="700"/>
              </a:spcBef>
              <a:buSzPct val="100000"/>
              <a:buBlip>
                <a:blip r:embed="rId3"/>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Are fixed costs high relative to revenues?</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4"/>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Are revenues volatile?</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5"/>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Is cost structure high relative to competitors?</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6"/>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What are the exposures to commodity prices?</a:t>
            </a:r>
            <a:endParaRPr b="0" lang="en-US" sz="1600" strike="noStrike" u="none">
              <a:solidFill>
                <a:srgbClr val="000000"/>
              </a:solidFill>
              <a:effectLst/>
              <a:uFillTx/>
              <a:latin typeface="Times New Roman"/>
            </a:endParaRPr>
          </a:p>
          <a:p>
            <a:pPr lvl="2" marL="1143000" indent="-228600">
              <a:lnSpc>
                <a:spcPct val="85000"/>
              </a:lnSpc>
              <a:spcBef>
                <a:spcPts val="7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90000"/>
              </a:lnSpc>
              <a:spcBef>
                <a:spcPts val="1125"/>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Capital Expenditures</a:t>
            </a:r>
            <a:endParaRPr b="0" lang="en-US" sz="2000" strike="noStrike" u="none">
              <a:solidFill>
                <a:srgbClr val="000000"/>
              </a:solidFill>
              <a:effectLst/>
              <a:uFillTx/>
              <a:latin typeface="Times New Roman"/>
            </a:endParaRPr>
          </a:p>
          <a:p>
            <a:pPr lvl="2" marL="1143000" indent="-228600">
              <a:lnSpc>
                <a:spcPct val="85000"/>
              </a:lnSpc>
              <a:spcBef>
                <a:spcPts val="700"/>
              </a:spcBef>
              <a:buSzPct val="100000"/>
              <a:buBlip>
                <a:blip r:embed="rId8"/>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Are significant capital expenditures for replacements or repairs necessary?</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9"/>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Are these capital expenditures expected to generate additional revenue or merely maintain revenues?</a:t>
            </a:r>
            <a:endParaRPr b="0" lang="en-US" sz="1600" strike="noStrike" u="none">
              <a:solidFill>
                <a:srgbClr val="000000"/>
              </a:solidFill>
              <a:effectLst/>
              <a:uFillTx/>
              <a:latin typeface="Times New Roman"/>
            </a:endParaRPr>
          </a:p>
          <a:p>
            <a:pPr lvl="2" marL="1143000" indent="-228600">
              <a:lnSpc>
                <a:spcPct val="9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85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20A1A82-B22D-41BA-AA5A-12E00479724A}" type="slidenum">
              <a:t>11</a:t>
            </a:fld>
          </a:p>
        </p:txBody>
      </p:sp>
    </p:spTree>
  </p:cSld>
  <p:transition>
    <p:wipe dir="d"/>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Key Considerations in Credit Analysis – Enterprise Risk Identification</a:t>
            </a:r>
            <a:endParaRPr b="1" i="1" lang="en-US" sz="2800" strike="noStrike" u="none">
              <a:solidFill>
                <a:srgbClr val="000000"/>
              </a:solidFill>
              <a:effectLst/>
              <a:uFillTx/>
              <a:latin typeface="Frutiger 55 Roman"/>
            </a:endParaRPr>
          </a:p>
        </p:txBody>
      </p:sp>
      <p:sp>
        <p:nvSpPr>
          <p:cNvPr id="95" name=""/>
          <p:cNvSpPr/>
          <p:nvPr/>
        </p:nvSpPr>
        <p:spPr>
          <a:xfrm flipV="1">
            <a:off x="4975200" y="244116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flipV="1">
            <a:off x="4975200" y="2131920"/>
            <a:ext cx="0" cy="3002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rot="5400000">
            <a:off x="4809960" y="250560"/>
            <a:ext cx="330120" cy="4711680"/>
          </a:xfrm>
          <a:custGeom>
            <a:avLst/>
            <a:gdLst>
              <a:gd name="textAreaLeft" fmla="*/ 96840 w 330120"/>
              <a:gd name="textAreaRight" fmla="*/ 330480 w 330120"/>
              <a:gd name="textAreaTop" fmla="*/ 100080 h 4711680"/>
              <a:gd name="textAreaBottom" fmla="*/ 4611600 h 47116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459"/>
                  <a:pt x="0" y="918"/>
                </a:cubicBezTo>
                <a:lnTo>
                  <a:pt x="0" y="20682"/>
                </a:lnTo>
                <a:cubicBezTo>
                  <a:pt x="0" y="21141"/>
                  <a:pt x="10800" y="21600"/>
                  <a:pt x="21600" y="21600"/>
                </a:cubicBezTo>
              </a:path>
            </a:pathLst>
          </a:custGeom>
          <a:noFill/>
          <a:ln w="2844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1781280" y="2682720"/>
            <a:ext cx="1709640" cy="586080"/>
          </a:xfrm>
          <a:prstGeom prst="roundRect">
            <a:avLst>
              <a:gd name="adj" fmla="val 16667"/>
            </a:avLst>
          </a:prstGeom>
          <a:solidFill>
            <a:srgbClr val="095ba6"/>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99" name=""/>
          <p:cNvSpPr/>
          <p:nvPr/>
        </p:nvSpPr>
        <p:spPr>
          <a:xfrm rot="5400000">
            <a:off x="4899960" y="287280"/>
            <a:ext cx="177840" cy="2422440"/>
          </a:xfrm>
          <a:custGeom>
            <a:avLst/>
            <a:gdLst>
              <a:gd name="textAreaLeft" fmla="*/ 52200 w 177840"/>
              <a:gd name="textAreaRight" fmla="*/ 177840 w 177840"/>
              <a:gd name="textAreaTop" fmla="*/ 44640 h 2422440"/>
              <a:gd name="textAreaBottom" fmla="*/ 2377800 h 2422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399"/>
                  <a:pt x="0" y="798"/>
                </a:cubicBezTo>
                <a:lnTo>
                  <a:pt x="0" y="20802"/>
                </a:lnTo>
                <a:cubicBezTo>
                  <a:pt x="0" y="21201"/>
                  <a:pt x="10800" y="21600"/>
                  <a:pt x="21600" y="21600"/>
                </a:cubicBezTo>
              </a:path>
            </a:pathLst>
          </a:custGeom>
          <a:solidFill>
            <a:srgbClr val="fe000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3794040" y="1403280"/>
            <a:ext cx="2406600" cy="727200"/>
          </a:xfrm>
          <a:prstGeom prst="roundRect">
            <a:avLst>
              <a:gd name="adj" fmla="val 16667"/>
            </a:avLst>
          </a:prstGeom>
          <a:noFill/>
          <a:ln w="28440">
            <a:solidFill>
              <a:srgbClr val="fe000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4238640" y="1490760"/>
            <a:ext cx="1517760" cy="633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Enterprise Risk</a:t>
            </a:r>
            <a:endParaRPr b="0" lang="en-US" sz="1400" strike="noStrike" u="none">
              <a:solidFill>
                <a:srgbClr val="000000"/>
              </a:solidFill>
              <a:effectLst/>
              <a:uFillTx/>
              <a:latin typeface="Times New Roman"/>
            </a:endParaRPr>
          </a:p>
        </p:txBody>
      </p:sp>
      <p:sp>
        <p:nvSpPr>
          <p:cNvPr id="102" name=""/>
          <p:cNvSpPr/>
          <p:nvPr/>
        </p:nvSpPr>
        <p:spPr>
          <a:xfrm>
            <a:off x="3917880" y="1274760"/>
            <a:ext cx="2212920" cy="633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3" name=""/>
          <p:cNvSpPr/>
          <p:nvPr/>
        </p:nvSpPr>
        <p:spPr>
          <a:xfrm>
            <a:off x="1793880" y="267012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Asset Risk</a:t>
            </a:r>
            <a:endParaRPr b="0" lang="en-US" sz="1300" strike="noStrike" u="none">
              <a:solidFill>
                <a:srgbClr val="000000"/>
              </a:solidFill>
              <a:effectLst/>
              <a:uFillTx/>
              <a:latin typeface="Times New Roman"/>
            </a:endParaRPr>
          </a:p>
        </p:txBody>
      </p:sp>
      <p:sp>
        <p:nvSpPr>
          <p:cNvPr id="104" name=""/>
          <p:cNvSpPr/>
          <p:nvPr/>
        </p:nvSpPr>
        <p:spPr>
          <a:xfrm flipV="1">
            <a:off x="2629080" y="328104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1774800" y="3484440"/>
            <a:ext cx="1709640" cy="58608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06" name=""/>
          <p:cNvSpPr/>
          <p:nvPr/>
        </p:nvSpPr>
        <p:spPr>
          <a:xfrm>
            <a:off x="1757520" y="3473280"/>
            <a:ext cx="1709640" cy="58608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Demand Elasticity</a:t>
            </a:r>
            <a:endParaRPr b="0" lang="en-US" sz="1100" strike="noStrike" u="none">
              <a:solidFill>
                <a:srgbClr val="000000"/>
              </a:solidFill>
              <a:effectLst/>
              <a:uFillTx/>
              <a:latin typeface="Times New Roman"/>
            </a:endParaRPr>
          </a:p>
        </p:txBody>
      </p:sp>
      <p:sp>
        <p:nvSpPr>
          <p:cNvPr id="107" name=""/>
          <p:cNvSpPr/>
          <p:nvPr/>
        </p:nvSpPr>
        <p:spPr>
          <a:xfrm flipV="1">
            <a:off x="2625840" y="408744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1771560" y="4290840"/>
            <a:ext cx="1710000" cy="58608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09" name=""/>
          <p:cNvSpPr/>
          <p:nvPr/>
        </p:nvSpPr>
        <p:spPr>
          <a:xfrm>
            <a:off x="1754280" y="428004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Operating Costs </a:t>
            </a:r>
            <a:endParaRPr b="0" lang="en-US" sz="1100" strike="noStrike" u="none">
              <a:solidFill>
                <a:srgbClr val="000000"/>
              </a:solidFill>
              <a:effectLst/>
              <a:uFillTx/>
              <a:latin typeface="Times New Roman"/>
            </a:endParaRPr>
          </a:p>
        </p:txBody>
      </p:sp>
      <p:sp>
        <p:nvSpPr>
          <p:cNvPr id="110" name=""/>
          <p:cNvSpPr/>
          <p:nvPr/>
        </p:nvSpPr>
        <p:spPr>
          <a:xfrm flipV="1">
            <a:off x="2633760" y="4892760"/>
            <a:ext cx="0" cy="31248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1779480" y="5095800"/>
            <a:ext cx="1710000" cy="58572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12" name=""/>
          <p:cNvSpPr/>
          <p:nvPr/>
        </p:nvSpPr>
        <p:spPr>
          <a:xfrm>
            <a:off x="1762200" y="5084640"/>
            <a:ext cx="1709640" cy="58608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Capital Replacement / Repairs</a:t>
            </a:r>
            <a:endParaRPr b="0" lang="en-US" sz="1100" strike="noStrike" u="none">
              <a:solidFill>
                <a:srgbClr val="000000"/>
              </a:solidFill>
              <a:effectLst/>
              <a:uFillTx/>
              <a:latin typeface="Times New Roman"/>
            </a:endParaRPr>
          </a:p>
        </p:txBody>
      </p:sp>
      <p:sp>
        <p:nvSpPr>
          <p:cNvPr id="113" name=""/>
          <p:cNvSpPr/>
          <p:nvPr/>
        </p:nvSpPr>
        <p:spPr>
          <a:xfrm flipV="1">
            <a:off x="2633760" y="569556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1779480" y="5899320"/>
            <a:ext cx="1710000" cy="58572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15" name=""/>
          <p:cNvSpPr/>
          <p:nvPr/>
        </p:nvSpPr>
        <p:spPr>
          <a:xfrm>
            <a:off x="1762200" y="588816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Environmental / Regulatory / Legal</a:t>
            </a:r>
            <a:endParaRPr b="0" lang="en-US" sz="1100" strike="noStrike" u="none">
              <a:solidFill>
                <a:srgbClr val="000000"/>
              </a:solidFill>
              <a:effectLst/>
              <a:uFillTx/>
              <a:latin typeface="Times New Roman"/>
            </a:endParaRPr>
          </a:p>
        </p:txBody>
      </p:sp>
      <p:sp>
        <p:nvSpPr>
          <p:cNvPr id="116" name=""/>
          <p:cNvSpPr/>
          <p:nvPr/>
        </p:nvSpPr>
        <p:spPr>
          <a:xfrm>
            <a:off x="4100400" y="2679840"/>
            <a:ext cx="1710000" cy="585720"/>
          </a:xfrm>
          <a:prstGeom prst="roundRect">
            <a:avLst>
              <a:gd name="adj" fmla="val 16667"/>
            </a:avLst>
          </a:prstGeom>
          <a:solidFill>
            <a:srgbClr val="008240"/>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17" name=""/>
          <p:cNvSpPr/>
          <p:nvPr/>
        </p:nvSpPr>
        <p:spPr>
          <a:xfrm>
            <a:off x="4113360" y="2666880"/>
            <a:ext cx="1709640" cy="58608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Commodity Risk</a:t>
            </a:r>
            <a:endParaRPr b="0" lang="en-US" sz="1300" strike="noStrike" u="none">
              <a:solidFill>
                <a:srgbClr val="000000"/>
              </a:solidFill>
              <a:effectLst/>
              <a:uFillTx/>
              <a:latin typeface="Times New Roman"/>
            </a:endParaRPr>
          </a:p>
        </p:txBody>
      </p:sp>
      <p:sp>
        <p:nvSpPr>
          <p:cNvPr id="118" name=""/>
          <p:cNvSpPr/>
          <p:nvPr/>
        </p:nvSpPr>
        <p:spPr>
          <a:xfrm flipV="1">
            <a:off x="4948200" y="327780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4094280" y="3481560"/>
            <a:ext cx="1709640" cy="58572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20" name=""/>
          <p:cNvSpPr/>
          <p:nvPr/>
        </p:nvSpPr>
        <p:spPr>
          <a:xfrm>
            <a:off x="4076640" y="347040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Fixed Price</a:t>
            </a:r>
            <a:endParaRPr b="0" lang="en-US" sz="1100" strike="noStrike" u="none">
              <a:solidFill>
                <a:srgbClr val="000000"/>
              </a:solidFill>
              <a:effectLst/>
              <a:uFillTx/>
              <a:latin typeface="Times New Roman"/>
            </a:endParaRPr>
          </a:p>
        </p:txBody>
      </p:sp>
      <p:sp>
        <p:nvSpPr>
          <p:cNvPr id="121" name=""/>
          <p:cNvSpPr/>
          <p:nvPr/>
        </p:nvSpPr>
        <p:spPr>
          <a:xfrm flipV="1">
            <a:off x="4944960" y="408420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4091040" y="4287960"/>
            <a:ext cx="1709640" cy="58572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23" name=""/>
          <p:cNvSpPr/>
          <p:nvPr/>
        </p:nvSpPr>
        <p:spPr>
          <a:xfrm>
            <a:off x="4073400" y="4276800"/>
            <a:ext cx="171000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Basis</a:t>
            </a:r>
            <a:endParaRPr b="0" lang="en-US" sz="1100" strike="noStrike" u="none">
              <a:solidFill>
                <a:srgbClr val="000000"/>
              </a:solidFill>
              <a:effectLst/>
              <a:uFillTx/>
              <a:latin typeface="Times New Roman"/>
            </a:endParaRPr>
          </a:p>
        </p:txBody>
      </p:sp>
      <p:sp>
        <p:nvSpPr>
          <p:cNvPr id="124" name=""/>
          <p:cNvSpPr/>
          <p:nvPr/>
        </p:nvSpPr>
        <p:spPr>
          <a:xfrm flipV="1">
            <a:off x="4952880" y="488916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098960" y="5092560"/>
            <a:ext cx="1709640" cy="58608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26" name=""/>
          <p:cNvSpPr/>
          <p:nvPr/>
        </p:nvSpPr>
        <p:spPr>
          <a:xfrm>
            <a:off x="4081320" y="5081760"/>
            <a:ext cx="171000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Index </a:t>
            </a:r>
            <a:endParaRPr b="0" lang="en-US" sz="1100" strike="noStrike" u="none">
              <a:solidFill>
                <a:srgbClr val="000000"/>
              </a:solidFill>
              <a:effectLst/>
              <a:uFillTx/>
              <a:latin typeface="Times New Roman"/>
            </a:endParaRPr>
          </a:p>
        </p:txBody>
      </p:sp>
      <p:sp>
        <p:nvSpPr>
          <p:cNvPr id="127" name=""/>
          <p:cNvSpPr/>
          <p:nvPr/>
        </p:nvSpPr>
        <p:spPr>
          <a:xfrm>
            <a:off x="6467400" y="2679840"/>
            <a:ext cx="1709640" cy="585720"/>
          </a:xfrm>
          <a:prstGeom prst="roundRect">
            <a:avLst>
              <a:gd name="adj" fmla="val 16667"/>
            </a:avLst>
          </a:prstGeom>
          <a:solidFill>
            <a:srgbClr val="ffbc01"/>
          </a:solidFill>
          <a:ln w="28440">
            <a:solidFill>
              <a:srgbClr val="ffbc01"/>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28" name=""/>
          <p:cNvSpPr/>
          <p:nvPr/>
        </p:nvSpPr>
        <p:spPr>
          <a:xfrm>
            <a:off x="6480000" y="2666880"/>
            <a:ext cx="1710000" cy="58608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Financial Risk</a:t>
            </a:r>
            <a:endParaRPr b="0" lang="en-US" sz="1300" strike="noStrike" u="none">
              <a:solidFill>
                <a:srgbClr val="000000"/>
              </a:solidFill>
              <a:effectLst/>
              <a:uFillTx/>
              <a:latin typeface="Times New Roman"/>
            </a:endParaRPr>
          </a:p>
        </p:txBody>
      </p:sp>
      <p:sp>
        <p:nvSpPr>
          <p:cNvPr id="129" name=""/>
          <p:cNvSpPr/>
          <p:nvPr/>
        </p:nvSpPr>
        <p:spPr>
          <a:xfrm flipV="1">
            <a:off x="7315200" y="327780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6461280" y="3481560"/>
            <a:ext cx="1709640" cy="585720"/>
          </a:xfrm>
          <a:prstGeom prst="roundRect">
            <a:avLst>
              <a:gd name="adj" fmla="val 16667"/>
            </a:avLst>
          </a:prstGeom>
          <a:solidFill>
            <a:srgbClr val="ffffff"/>
          </a:solidFill>
          <a:ln w="28440">
            <a:solidFill>
              <a:srgbClr val="ffbc01"/>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31" name=""/>
          <p:cNvSpPr/>
          <p:nvPr/>
        </p:nvSpPr>
        <p:spPr>
          <a:xfrm>
            <a:off x="6443640" y="347040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Interest Rate</a:t>
            </a:r>
            <a:endParaRPr b="0" lang="en-US" sz="1100" strike="noStrike" u="none">
              <a:solidFill>
                <a:srgbClr val="000000"/>
              </a:solidFill>
              <a:effectLst/>
              <a:uFillTx/>
              <a:latin typeface="Times New Roman"/>
            </a:endParaRPr>
          </a:p>
        </p:txBody>
      </p:sp>
      <p:sp>
        <p:nvSpPr>
          <p:cNvPr id="132" name=""/>
          <p:cNvSpPr/>
          <p:nvPr/>
        </p:nvSpPr>
        <p:spPr>
          <a:xfrm flipV="1">
            <a:off x="7311960" y="408420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458040" y="4287960"/>
            <a:ext cx="1709640" cy="585720"/>
          </a:xfrm>
          <a:prstGeom prst="roundRect">
            <a:avLst>
              <a:gd name="adj" fmla="val 16667"/>
            </a:avLst>
          </a:prstGeom>
          <a:solidFill>
            <a:srgbClr val="ffffff"/>
          </a:solidFill>
          <a:ln w="28440">
            <a:solidFill>
              <a:srgbClr val="ffbc01"/>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34" name=""/>
          <p:cNvSpPr/>
          <p:nvPr/>
        </p:nvSpPr>
        <p:spPr>
          <a:xfrm>
            <a:off x="6440400" y="4276800"/>
            <a:ext cx="171000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Foreign Exchange</a:t>
            </a:r>
            <a:endParaRPr b="0" lang="en-US" sz="1100" strike="noStrike" u="none">
              <a:solidFill>
                <a:srgbClr val="000000"/>
              </a:solidFill>
              <a:effectLst/>
              <a:uFillTx/>
              <a:latin typeface="Times New Roman"/>
            </a:endParaRPr>
          </a:p>
        </p:txBody>
      </p:sp>
      <p:sp>
        <p:nvSpPr>
          <p:cNvPr id="135" name=""/>
          <p:cNvSpPr/>
          <p:nvPr/>
        </p:nvSpPr>
        <p:spPr>
          <a:xfrm flipV="1">
            <a:off x="7319880" y="488916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465960" y="5092560"/>
            <a:ext cx="1709640" cy="586080"/>
          </a:xfrm>
          <a:prstGeom prst="roundRect">
            <a:avLst>
              <a:gd name="adj" fmla="val 16667"/>
            </a:avLst>
          </a:prstGeom>
          <a:solidFill>
            <a:srgbClr val="ffffff"/>
          </a:solidFill>
          <a:ln w="28440">
            <a:solidFill>
              <a:srgbClr val="ffbc01"/>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37" name=""/>
          <p:cNvSpPr/>
          <p:nvPr/>
        </p:nvSpPr>
        <p:spPr>
          <a:xfrm>
            <a:off x="6448320" y="5081760"/>
            <a:ext cx="171000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Debt / Other Debt-like Obligations</a:t>
            </a:r>
            <a:endParaRPr b="0" lang="en-US" sz="1100" strike="noStrike" u="none">
              <a:solidFill>
                <a:srgbClr val="000000"/>
              </a:solidFill>
              <a:effectLst/>
              <a:uFillTx/>
              <a:latin typeface="Times New Roman"/>
            </a:endParaRPr>
          </a:p>
        </p:txBody>
      </p:sp>
      <p:sp>
        <p:nvSpPr>
          <p:cNvPr id="138" name=""/>
          <p:cNvSpPr/>
          <p:nvPr/>
        </p:nvSpPr>
        <p:spPr>
          <a:xfrm flipV="1">
            <a:off x="7319880" y="569232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6465960" y="5896080"/>
            <a:ext cx="1709640" cy="585720"/>
          </a:xfrm>
          <a:prstGeom prst="roundRect">
            <a:avLst>
              <a:gd name="adj" fmla="val 16667"/>
            </a:avLst>
          </a:prstGeom>
          <a:solidFill>
            <a:srgbClr val="ffffff"/>
          </a:solidFill>
          <a:ln w="28440">
            <a:solidFill>
              <a:srgbClr val="ffbc01"/>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140" name=""/>
          <p:cNvSpPr/>
          <p:nvPr/>
        </p:nvSpPr>
        <p:spPr>
          <a:xfrm>
            <a:off x="6448320" y="5884920"/>
            <a:ext cx="171000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8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Refinancing</a:t>
            </a:r>
            <a:endParaRPr b="0" lang="en-US" sz="11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DE790C6-0A33-4FC8-B770-402267608599}" type="slidenum">
              <a:t>12</a:t>
            </a:fld>
          </a:p>
        </p:txBody>
      </p:sp>
    </p:spTree>
  </p:cSld>
  <p:transition>
    <p:wipe dir="d"/>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Financial Statement Analysis</a:t>
            </a:r>
            <a:endParaRPr b="1" i="1" lang="en-US" sz="2800" strike="noStrike" u="none">
              <a:solidFill>
                <a:srgbClr val="000000"/>
              </a:solidFill>
              <a:effectLst/>
              <a:uFillTx/>
              <a:latin typeface="Frutiger 55 Roman"/>
            </a:endParaRPr>
          </a:p>
        </p:txBody>
      </p:sp>
      <p:sp>
        <p:nvSpPr>
          <p:cNvPr id="142"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Leverage </a:t>
            </a:r>
            <a:endParaRPr b="0" lang="en-US" sz="2000" strike="noStrike" u="none">
              <a:solidFill>
                <a:srgbClr val="000000"/>
              </a:solidFill>
              <a:effectLst/>
              <a:uFillTx/>
              <a:latin typeface="Times New Roman"/>
            </a:endParaRPr>
          </a:p>
          <a:p>
            <a:pPr lvl="1" marL="915840" indent="-457200">
              <a:lnSpc>
                <a:spcPct val="85000"/>
              </a:lnSpc>
              <a:spcBef>
                <a:spcPts val="700"/>
              </a:spcBef>
              <a:buSzPct val="100000"/>
              <a:buBlip>
                <a:blip r:embed="rId3"/>
              </a:buBlip>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915840" indent="-457200">
              <a:lnSpc>
                <a:spcPct val="85000"/>
              </a:lnSpc>
              <a:spcBef>
                <a:spcPts val="700"/>
              </a:spcBef>
              <a:buSzPct val="100000"/>
              <a:buBlip>
                <a:blip r:embed="rId4"/>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What is the relationship of the counterparty’s debt and other debt-like obligations to the:  </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book value or market value of its assets or net worth and </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operating cash flow or Earnings before Interest, Taxes, and Depreciation, Depletion, and Amortization expenses (“EBITDA”) it generates?  </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915840" indent="-457200">
              <a:lnSpc>
                <a:spcPct val="85000"/>
              </a:lnSpc>
              <a:spcBef>
                <a:spcPts val="700"/>
              </a:spcBef>
              <a:buSzPct val="100000"/>
              <a:buBlip>
                <a:blip r:embed="rId5"/>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How much of this debt is senior to (or subordinated to) the counterparty’s obligations under our contract?</a:t>
            </a:r>
            <a:endParaRPr b="0" lang="en-US" sz="1600" strike="noStrike" u="none">
              <a:solidFill>
                <a:srgbClr val="000000"/>
              </a:solidFill>
              <a:effectLst/>
              <a:uFillTx/>
              <a:latin typeface="Times New Roman"/>
            </a:endParaRPr>
          </a:p>
          <a:p>
            <a:pPr lvl="1" marL="915840" indent="-457200">
              <a:lnSpc>
                <a:spcPct val="85000"/>
              </a:lnSpc>
              <a:spcBef>
                <a:spcPts val="700"/>
              </a:spcBef>
              <a:buSzPct val="100000"/>
              <a:buBlip>
                <a:blip r:embed="rId6"/>
              </a:buBlip>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915840" indent="-457200">
              <a:lnSpc>
                <a:spcPct val="85000"/>
              </a:lnSpc>
              <a:spcBef>
                <a:spcPts val="700"/>
              </a:spcBef>
              <a:buSzPct val="100000"/>
              <a:buBlip>
                <a:blip r:embed="rId7"/>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Does the counterparty have additional debt capacity?</a:t>
            </a:r>
            <a:endParaRPr b="0" lang="en-US" sz="1600" strike="noStrike" u="none">
              <a:solidFill>
                <a:srgbClr val="000000"/>
              </a:solidFill>
              <a:effectLst/>
              <a:uFillTx/>
              <a:latin typeface="Times New Roman"/>
            </a:endParaRPr>
          </a:p>
          <a:p>
            <a:pPr lvl="1" marL="915840" indent="-457200">
              <a:lnSpc>
                <a:spcPct val="85000"/>
              </a:lnSpc>
              <a:spcBef>
                <a:spcPts val="700"/>
              </a:spcBef>
              <a:buSzPct val="100000"/>
              <a:buBlip>
                <a:blip r:embed="rId8"/>
              </a:buBlip>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915840" indent="-457200">
              <a:lnSpc>
                <a:spcPct val="9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A9D7EA0-5D3B-4D21-A091-048193D88F4A}" type="slidenum">
              <a:t>13</a:t>
            </a:fld>
          </a:p>
        </p:txBody>
      </p:sp>
    </p:spTree>
  </p:cSld>
  <p:transition>
    <p:wipe dir="d"/>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Financial Statement Analysis cont’d.</a:t>
            </a:r>
            <a:endParaRPr b="1" i="1" lang="en-US" sz="2800" strike="noStrike" u="none">
              <a:solidFill>
                <a:srgbClr val="000000"/>
              </a:solidFill>
              <a:effectLst/>
              <a:uFillTx/>
              <a:latin typeface="Frutiger 55 Roman"/>
            </a:endParaRPr>
          </a:p>
        </p:txBody>
      </p:sp>
      <p:sp>
        <p:nvSpPr>
          <p:cNvPr id="144"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Interest or Fixed Charge Coverage</a:t>
            </a:r>
            <a:endParaRPr b="0" lang="en-US" sz="2000" strike="noStrike" u="none">
              <a:solidFill>
                <a:srgbClr val="000000"/>
              </a:solidFill>
              <a:effectLst/>
              <a:uFillTx/>
              <a:latin typeface="Times New Roman"/>
            </a:endParaRPr>
          </a:p>
          <a:p>
            <a:pPr lvl="1" marL="915840" indent="-457200">
              <a:lnSpc>
                <a:spcPct val="9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	</a:t>
            </a:r>
            <a:endParaRPr b="0" lang="en-US" sz="1600" strike="noStrike" u="none">
              <a:solidFill>
                <a:srgbClr val="000000"/>
              </a:solidFill>
              <a:effectLst/>
              <a:uFillTx/>
              <a:latin typeface="Times New Roman"/>
            </a:endParaRPr>
          </a:p>
          <a:p>
            <a:pPr lvl="1" marL="915840" indent="-457200">
              <a:lnSpc>
                <a:spcPct val="9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What is the relationship of cash flow available for payment of debt service (generally Earnings before Interest and Taxes (“EBIT”) or EBITDA to:</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Interest (both expensed and capitalized)</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Fixed Charges  - Interest plus other interest-like financial charges (e.g, rent payments, put obligations, preferred stock dividends)</a:t>
            </a:r>
            <a:endParaRPr b="0" lang="en-US" sz="1600" strike="noStrike" u="none">
              <a:solidFill>
                <a:srgbClr val="000000"/>
              </a:solidFill>
              <a:effectLst/>
              <a:uFillTx/>
              <a:latin typeface="Times New Roman"/>
            </a:endParaRPr>
          </a:p>
          <a:p>
            <a:pPr lvl="2" marL="1371600" indent="-457200">
              <a:lnSpc>
                <a:spcPct val="90000"/>
              </a:lnSpc>
              <a:spcBef>
                <a:spcPts val="901"/>
              </a:spcBef>
              <a:buClr>
                <a:srgbClr val="1067b6"/>
              </a:buClr>
              <a:buSzPct val="85000"/>
              <a:buFont typeface="Frutiger 55 Roman"/>
              <a:buAutoNum type="arabicParen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Additional expected cash maintenance and normalized or maintenance capital expenditures</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6815D42-91F9-4E94-AC12-53B3B962400D}" type="slidenum">
              <a:t>14</a:t>
            </a:fld>
          </a:p>
        </p:txBody>
      </p:sp>
    </p:spTree>
  </p:cSld>
  <p:transition>
    <p:wipe dir="d"/>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Financial Statement Analysis cont’d.</a:t>
            </a:r>
            <a:endParaRPr b="1" i="1" lang="en-US" sz="2800" strike="noStrike" u="none">
              <a:solidFill>
                <a:srgbClr val="000000"/>
              </a:solidFill>
              <a:effectLst/>
              <a:uFillTx/>
              <a:latin typeface="Frutiger 55 Roman"/>
            </a:endParaRPr>
          </a:p>
        </p:txBody>
      </p:sp>
      <p:sp>
        <p:nvSpPr>
          <p:cNvPr id="146"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Liquidity</a:t>
            </a:r>
            <a:endParaRPr b="0" lang="en-US" sz="2000" strike="noStrike" u="none">
              <a:solidFill>
                <a:srgbClr val="000000"/>
              </a:solidFill>
              <a:effectLst/>
              <a:uFillTx/>
              <a:latin typeface="Times New Roman"/>
            </a:endParaRPr>
          </a:p>
          <a:p>
            <a:pPr lvl="1" marL="744480" indent="-285840">
              <a:lnSpc>
                <a:spcPct val="85000"/>
              </a:lnSpc>
              <a:spcBef>
                <a:spcPts val="7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4480" indent="-285840">
              <a:lnSpc>
                <a:spcPct val="85000"/>
              </a:lnSpc>
              <a:spcBef>
                <a:spcPts val="700"/>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How much cash and other current assets does the counterparty have on its balance sheet (particularly in relationship to its current assets)? </a:t>
            </a:r>
            <a:endParaRPr b="0" lang="en-US" sz="1600" strike="noStrike" u="none">
              <a:solidFill>
                <a:srgbClr val="000000"/>
              </a:solidFill>
              <a:effectLst/>
              <a:uFillTx/>
              <a:latin typeface="Times New Roman"/>
            </a:endParaRPr>
          </a:p>
          <a:p>
            <a:pPr lvl="1" marL="744480" indent="-285840">
              <a:lnSpc>
                <a:spcPct val="85000"/>
              </a:lnSpc>
              <a:spcBef>
                <a:spcPts val="700"/>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How much unused committed revolving credit availability does the counterparty have?</a:t>
            </a:r>
            <a:endParaRPr b="0" lang="en-US" sz="1600" strike="noStrike" u="none">
              <a:solidFill>
                <a:srgbClr val="000000"/>
              </a:solidFill>
              <a:effectLst/>
              <a:uFillTx/>
              <a:latin typeface="Times New Roman"/>
            </a:endParaRPr>
          </a:p>
          <a:p>
            <a:pPr lvl="1" marL="744480" indent="-285840">
              <a:lnSpc>
                <a:spcPct val="85000"/>
              </a:lnSpc>
              <a:spcBef>
                <a:spcPts val="700"/>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What maturing debt and debt-like obligations does the counterparty have during, and shortly after, the term of our contract?</a:t>
            </a:r>
            <a:endParaRPr b="0" lang="en-US" sz="1600" strike="noStrike" u="none">
              <a:solidFill>
                <a:srgbClr val="000000"/>
              </a:solidFill>
              <a:effectLst/>
              <a:uFillTx/>
              <a:latin typeface="Times New Roman"/>
            </a:endParaRPr>
          </a:p>
          <a:p>
            <a:pPr lvl="2" marL="1143000" indent="-228600">
              <a:lnSpc>
                <a:spcPct val="85000"/>
              </a:lnSpc>
              <a:spcBef>
                <a:spcPts val="7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98F02C7-480D-4FCF-88B1-2BB324803146}" type="slidenum">
              <a:t>15</a:t>
            </a:fld>
          </a:p>
        </p:txBody>
      </p:sp>
    </p:spTree>
  </p:cSld>
  <p:transition>
    <p:wipe dir="d"/>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Determining Recovery Amounts</a:t>
            </a:r>
            <a:r>
              <a:rPr b="1" i="1" lang="en-US" sz="2800" strike="noStrike" u="none">
                <a:solidFill>
                  <a:srgbClr val="000000"/>
                </a:solidFill>
                <a:effectLst/>
                <a:uFillTx/>
                <a:latin typeface="Frutiger 55 Roman"/>
              </a:rPr>
              <a:t> </a:t>
            </a:r>
            <a:endParaRPr b="1" i="1" lang="en-US" sz="2800" strike="noStrike" u="none">
              <a:solidFill>
                <a:srgbClr val="000000"/>
              </a:solidFill>
              <a:effectLst/>
              <a:uFillTx/>
              <a:latin typeface="Frutiger 55 Roman"/>
            </a:endParaRPr>
          </a:p>
        </p:txBody>
      </p:sp>
      <p:sp>
        <p:nvSpPr>
          <p:cNvPr id="148"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Priority of claim relative to other creditors – Is our claim secured or unsecured, senior or subordinated?</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Quality and liquidity of counterparty’s assets securing or available for repayment of our obligation as well as generally </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Volatility of counterparty’s asset values and correlation of asset values with defaults</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D013510-4E5A-4CF3-8FD0-C6D6E7F8278F}" type="slidenum">
              <a:t>16</a:t>
            </a:fld>
          </a:p>
        </p:txBody>
      </p:sp>
    </p:spTree>
  </p:cSld>
  <p:transition>
    <p:wipe dir="d"/>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Jargon</a:t>
            </a:r>
            <a:endParaRPr b="1" i="1" lang="en-US" sz="2800" strike="noStrike" u="none">
              <a:solidFill>
                <a:srgbClr val="000000"/>
              </a:solidFill>
              <a:effectLst/>
              <a:uFillTx/>
              <a:latin typeface="Frutiger 55 Roman"/>
            </a:endParaRPr>
          </a:p>
        </p:txBody>
      </p:sp>
      <p:sp>
        <p:nvSpPr>
          <p:cNvPr id="150"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Basis point</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Cost of cover</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LIBOR</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Make-whole</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Negative pledge</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Ratable pledge</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Refinancing Risk</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8"/>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Subordination</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9"/>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Structural subordination</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0"/>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Treasury</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24579C8-6FEC-41F9-948A-306C90A52F3A}" type="slidenum">
              <a:t>17</a:t>
            </a:fld>
          </a:p>
        </p:txBody>
      </p:sp>
    </p:spTree>
  </p:cSld>
  <p:transition>
    <p:wipe di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Agenda</a:t>
            </a:r>
            <a:endParaRPr b="1" i="1" lang="en-US" sz="2800" strike="noStrike" u="none">
              <a:solidFill>
                <a:srgbClr val="000000"/>
              </a:solidFill>
              <a:effectLst/>
              <a:uFillTx/>
              <a:latin typeface="Frutiger 55 Roman"/>
            </a:endParaRPr>
          </a:p>
        </p:txBody>
      </p:sp>
      <p:sp>
        <p:nvSpPr>
          <p:cNvPr id="47"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What is credit risk?</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What types of transactions give rise to credit risk?</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Who is the credit counterparty?</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How is the magnitude of credit risk determined?</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Methods to assess probabilities of default of a credit counterparty</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Key considerations in credit analysis</a:t>
            </a:r>
            <a:endParaRPr b="0" lang="en-US" sz="2000" strike="noStrike" u="none">
              <a:solidFill>
                <a:srgbClr val="000000"/>
              </a:solidFill>
              <a:effectLst/>
              <a:uFillTx/>
              <a:latin typeface="Times New Roman"/>
            </a:endParaRPr>
          </a:p>
          <a:p>
            <a:pPr lvl="2" marL="1143000" indent="-228600">
              <a:lnSpc>
                <a:spcPct val="85000"/>
              </a:lnSpc>
              <a:spcBef>
                <a:spcPts val="700"/>
              </a:spcBef>
              <a:buSzPct val="100000"/>
              <a:buBlip>
                <a:blip r:embed="rId7"/>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General</a:t>
            </a:r>
            <a:endParaRPr b="0" lang="en-US" sz="1600" strike="noStrike" u="none">
              <a:solidFill>
                <a:srgbClr val="000000"/>
              </a:solidFill>
              <a:effectLst/>
              <a:uFillTx/>
              <a:latin typeface="Times New Roman"/>
            </a:endParaRPr>
          </a:p>
          <a:p>
            <a:pPr lvl="2" marL="1143000" indent="-228600">
              <a:lnSpc>
                <a:spcPct val="85000"/>
              </a:lnSpc>
              <a:spcBef>
                <a:spcPts val="700"/>
              </a:spcBef>
              <a:buSzPct val="100000"/>
              <a:buBlip>
                <a:blip r:embed="rId8"/>
              </a:buBlip>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Financial statement analysis</a:t>
            </a:r>
            <a:endParaRPr b="0" lang="en-US" sz="1600" strike="noStrike" u="none">
              <a:solidFill>
                <a:srgbClr val="000000"/>
              </a:solidFill>
              <a:effectLst/>
              <a:uFillTx/>
              <a:latin typeface="Times New Roman"/>
            </a:endParaRPr>
          </a:p>
          <a:p>
            <a:pPr marL="344520" indent="-344520">
              <a:lnSpc>
                <a:spcPct val="90000"/>
              </a:lnSpc>
              <a:spcBef>
                <a:spcPts val="1125"/>
              </a:spcBef>
              <a:buSzPct val="100000"/>
              <a:buBlip>
                <a:blip r:embed="rId9"/>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Key considerations in determining recovery amounts</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0"/>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Jargon</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2E1F319-6C99-4293-9A7D-A3664B0B5E5A}" type="slidenum">
              <a:t>2</a:t>
            </a:fld>
          </a:p>
        </p:txBody>
      </p:sp>
    </p:spTree>
  </p:cSld>
  <p:transition>
    <p:wipe dir="d"/>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Credit Risk</a:t>
            </a:r>
            <a:endParaRPr b="1" i="1" lang="en-US" sz="2800" strike="noStrike" u="none">
              <a:solidFill>
                <a:srgbClr val="000000"/>
              </a:solidFill>
              <a:effectLst/>
              <a:uFillTx/>
              <a:latin typeface="Frutiger 55 Roman"/>
            </a:endParaRPr>
          </a:p>
        </p:txBody>
      </p:sp>
      <p:sp>
        <p:nvSpPr>
          <p:cNvPr id="49" name=""/>
          <p:cNvSpPr/>
          <p:nvPr/>
        </p:nvSpPr>
        <p:spPr>
          <a:xfrm>
            <a:off x="1468440" y="4068720"/>
            <a:ext cx="7419960" cy="12319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	</a:t>
            </a:r>
            <a:r>
              <a:rPr b="0" lang="en-US" sz="2000" strike="noStrike" u="none">
                <a:solidFill>
                  <a:srgbClr val="000000"/>
                </a:solidFill>
                <a:effectLst/>
                <a:uFillTx/>
                <a:latin typeface="Frutiger 55 Roman"/>
                <a:ea typeface="Times New Roman"/>
              </a:rPr>
              <a:t>In addition to the counterparty’s ability to fulfill its payment obligation, the creditor’s efforts to collect and the counterparty’s willingness to pay are important factors in credit risk.</a:t>
            </a:r>
            <a:endParaRPr b="0" lang="en-US" sz="2000" strike="noStrike" u="none">
              <a:solidFill>
                <a:srgbClr val="000000"/>
              </a:solidFill>
              <a:effectLst/>
              <a:uFillTx/>
              <a:latin typeface="Times New Roman"/>
            </a:endParaRPr>
          </a:p>
        </p:txBody>
      </p:sp>
      <p:sp>
        <p:nvSpPr>
          <p:cNvPr id="50" name=""/>
          <p:cNvSpPr/>
          <p:nvPr/>
        </p:nvSpPr>
        <p:spPr>
          <a:xfrm>
            <a:off x="1477800" y="1549440"/>
            <a:ext cx="7419960" cy="208440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Frutiger 55 Roman"/>
                <a:ea typeface="Times New Roman"/>
              </a:rPr>
              <a:t>What is it?</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	</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	</a:t>
            </a:r>
            <a:r>
              <a:rPr b="0" lang="en-US" sz="2000" strike="noStrike" u="none">
                <a:solidFill>
                  <a:srgbClr val="000000"/>
                </a:solidFill>
                <a:effectLst/>
                <a:uFillTx/>
                <a:latin typeface="Frutiger 55 Roman"/>
                <a:ea typeface="Times New Roman"/>
              </a:rPr>
              <a:t>The risk of a financial loss that could be incurred if a counterparty fails to fulfill its obligation to deliver cash, a commodity, or another item of value pursuant to a contract.</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0D1A8BC5-EC99-4F02-87C4-49DE417632CD}" type="slidenum">
              <a:t>3</a:t>
            </a:fld>
          </a:p>
        </p:txBody>
      </p:sp>
    </p:spTree>
  </p:cSld>
  <p:transition>
    <p:wipe dir="d"/>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1204920" y="36000"/>
            <a:ext cx="79056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000000"/>
                </a:solidFill>
                <a:effectLst/>
                <a:uFillTx/>
                <a:latin typeface="Frutiger 55 Roman"/>
              </a:rPr>
              <a:t>Types of Transactions that give rise to credit risk:</a:t>
            </a:r>
            <a:endParaRPr b="1" i="1" lang="en-US" sz="2600" strike="noStrike" u="none">
              <a:solidFill>
                <a:srgbClr val="000000"/>
              </a:solidFill>
              <a:effectLst/>
              <a:uFillTx/>
              <a:latin typeface="Frutiger 55 Roman"/>
            </a:endParaRPr>
          </a:p>
        </p:txBody>
      </p:sp>
      <p:sp>
        <p:nvSpPr>
          <p:cNvPr id="52"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Loans</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Accounts receivable</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Derivative transactions and other transactions with “cost of cover” or “make-whole” termination provisions</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Other (including “equity”)</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883B3CF-25F2-4E5E-8419-82E3387AE25A}" type="slidenum">
              <a:t>4</a:t>
            </a:fld>
          </a:p>
        </p:txBody>
      </p:sp>
    </p:spTree>
  </p:cSld>
  <p:transition>
    <p:wipe dir="d"/>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Who is the credit counterparty?</a:t>
            </a:r>
            <a:r>
              <a:rPr b="1" i="1" lang="en-US" sz="2800" strike="noStrike" u="none">
                <a:solidFill>
                  <a:srgbClr val="000000"/>
                </a:solidFill>
                <a:effectLst/>
                <a:uFillTx/>
                <a:latin typeface="Frutiger 55 Roman"/>
              </a:rPr>
              <a:t> </a:t>
            </a:r>
            <a:endParaRPr b="1" i="1" lang="en-US" sz="2800" strike="noStrike" u="none">
              <a:solidFill>
                <a:srgbClr val="000000"/>
              </a:solidFill>
              <a:effectLst/>
              <a:uFillTx/>
              <a:latin typeface="Frutiger 55 Roman"/>
            </a:endParaRPr>
          </a:p>
        </p:txBody>
      </p:sp>
      <p:sp>
        <p:nvSpPr>
          <p:cNvPr id="54"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Who are the specific legal entity(ies) party to the contract? </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If we are relying on a parent company for credit support, is there a guarantee so that the parent company is the effective creditor counterparty?  If there is no guarantee or other credit support, we will be looking only to the legal entity that is our counterparty for payment.</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What restrictions apply to the counterparty receiving cash flows that may appear on its historical or projected financial statements? </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6C8F954-4AA9-4E08-A768-E69E27D1A7F5}" type="slidenum">
              <a:t>5</a:t>
            </a:fld>
          </a:p>
        </p:txBody>
      </p:sp>
    </p:spTree>
  </p:cSld>
  <p:transition>
    <p:wipe dir="d"/>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rot="5400000">
            <a:off x="6672600" y="2837160"/>
            <a:ext cx="330120" cy="2421000"/>
          </a:xfrm>
          <a:custGeom>
            <a:avLst/>
            <a:gdLst>
              <a:gd name="textAreaLeft" fmla="*/ 96840 w 330120"/>
              <a:gd name="textAreaRight" fmla="*/ 330480 w 330120"/>
              <a:gd name="textAreaTop" fmla="*/ 51120 h 2421000"/>
              <a:gd name="textAreaBottom" fmla="*/ 2369880 h 24210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459"/>
                  <a:pt x="0" y="918"/>
                </a:cubicBezTo>
                <a:lnTo>
                  <a:pt x="0" y="20682"/>
                </a:lnTo>
                <a:cubicBezTo>
                  <a:pt x="0" y="21141"/>
                  <a:pt x="10800" y="21600"/>
                  <a:pt x="21600" y="21600"/>
                </a:cubicBezTo>
              </a:path>
            </a:pathLst>
          </a:custGeom>
          <a:noFill/>
          <a:ln w="2844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7466040" y="4084560"/>
            <a:ext cx="1069920" cy="58572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7" name=""/>
          <p:cNvSpPr/>
          <p:nvPr/>
        </p:nvSpPr>
        <p:spPr>
          <a:xfrm flipV="1">
            <a:off x="6842160" y="387000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Example</a:t>
            </a:r>
            <a:endParaRPr b="1" i="1" lang="en-US" sz="2800" strike="noStrike" u="none">
              <a:solidFill>
                <a:srgbClr val="000000"/>
              </a:solidFill>
              <a:effectLst/>
              <a:uFillTx/>
              <a:latin typeface="Frutiger 55 Roman"/>
            </a:endParaRPr>
          </a:p>
        </p:txBody>
      </p:sp>
      <p:sp>
        <p:nvSpPr>
          <p:cNvPr id="59" name=""/>
          <p:cNvSpPr/>
          <p:nvPr/>
        </p:nvSpPr>
        <p:spPr>
          <a:xfrm flipV="1">
            <a:off x="4975200" y="2431800"/>
            <a:ext cx="0" cy="29988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rot="5400000">
            <a:off x="4802760" y="1013400"/>
            <a:ext cx="330120" cy="3786120"/>
          </a:xfrm>
          <a:custGeom>
            <a:avLst/>
            <a:gdLst>
              <a:gd name="textAreaLeft" fmla="*/ 96840 w 330120"/>
              <a:gd name="textAreaRight" fmla="*/ 330480 w 330120"/>
              <a:gd name="textAreaTop" fmla="*/ 80280 h 3786120"/>
              <a:gd name="textAreaBottom" fmla="*/ 3705840 h 37861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459"/>
                  <a:pt x="0" y="918"/>
                </a:cubicBezTo>
                <a:lnTo>
                  <a:pt x="0" y="20682"/>
                </a:lnTo>
                <a:cubicBezTo>
                  <a:pt x="0" y="21141"/>
                  <a:pt x="10800" y="21600"/>
                  <a:pt x="21600" y="21600"/>
                </a:cubicBezTo>
              </a:path>
            </a:pathLst>
          </a:custGeom>
          <a:noFill/>
          <a:ln w="2844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281320" y="2982960"/>
            <a:ext cx="1709640" cy="585720"/>
          </a:xfrm>
          <a:prstGeom prst="roundRect">
            <a:avLst>
              <a:gd name="adj" fmla="val 16667"/>
            </a:avLst>
          </a:prstGeom>
          <a:solidFill>
            <a:srgbClr val="095ba6"/>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62" name=""/>
          <p:cNvSpPr/>
          <p:nvPr/>
        </p:nvSpPr>
        <p:spPr>
          <a:xfrm rot="5400000">
            <a:off x="4899960" y="587160"/>
            <a:ext cx="177840" cy="2422440"/>
          </a:xfrm>
          <a:custGeom>
            <a:avLst/>
            <a:gdLst>
              <a:gd name="textAreaLeft" fmla="*/ 52200 w 177840"/>
              <a:gd name="textAreaRight" fmla="*/ 177840 w 177840"/>
              <a:gd name="textAreaTop" fmla="*/ 44640 h 2422440"/>
              <a:gd name="textAreaBottom" fmla="*/ 2377800 h 2422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399"/>
                  <a:pt x="0" y="798"/>
                </a:cubicBezTo>
                <a:lnTo>
                  <a:pt x="0" y="20802"/>
                </a:lnTo>
                <a:cubicBezTo>
                  <a:pt x="0" y="21201"/>
                  <a:pt x="10800" y="21600"/>
                  <a:pt x="21600" y="21600"/>
                </a:cubicBezTo>
              </a:path>
            </a:pathLst>
          </a:custGeom>
          <a:solidFill>
            <a:srgbClr val="fe000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794040" y="1703520"/>
            <a:ext cx="2406600" cy="726840"/>
          </a:xfrm>
          <a:prstGeom prst="roundRect">
            <a:avLst>
              <a:gd name="adj" fmla="val 16667"/>
            </a:avLst>
          </a:prstGeom>
          <a:noFill/>
          <a:ln w="28440">
            <a:solidFill>
              <a:srgbClr val="fe000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238640" y="1790640"/>
            <a:ext cx="1517760" cy="633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“X” Corporation</a:t>
            </a:r>
            <a:endParaRPr b="0" lang="en-US" sz="1400" strike="noStrike" u="none">
              <a:solidFill>
                <a:srgbClr val="000000"/>
              </a:solidFill>
              <a:effectLst/>
              <a:uFillTx/>
              <a:latin typeface="Times New Roman"/>
            </a:endParaRPr>
          </a:p>
        </p:txBody>
      </p:sp>
      <p:sp>
        <p:nvSpPr>
          <p:cNvPr id="65" name=""/>
          <p:cNvSpPr/>
          <p:nvPr/>
        </p:nvSpPr>
        <p:spPr>
          <a:xfrm>
            <a:off x="3917880" y="1574640"/>
            <a:ext cx="2212920" cy="633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 name=""/>
          <p:cNvSpPr/>
          <p:nvPr/>
        </p:nvSpPr>
        <p:spPr>
          <a:xfrm>
            <a:off x="2293920" y="297036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Domestic </a:t>
            </a:r>
            <a:endParaRPr b="0" lang="en-US" sz="1300" strike="noStrike" u="none">
              <a:solidFill>
                <a:srgbClr val="000000"/>
              </a:solidFill>
              <a:effectLst/>
              <a:uFillTx/>
              <a:latin typeface="Times New Roman"/>
            </a:endParaRPr>
          </a:p>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Holding Company</a:t>
            </a:r>
            <a:endParaRPr b="0" lang="en-US" sz="1300" strike="noStrike" u="none">
              <a:solidFill>
                <a:srgbClr val="000000"/>
              </a:solidFill>
              <a:effectLst/>
              <a:uFillTx/>
              <a:latin typeface="Times New Roman"/>
            </a:endParaRPr>
          </a:p>
        </p:txBody>
      </p:sp>
      <p:sp>
        <p:nvSpPr>
          <p:cNvPr id="67" name=""/>
          <p:cNvSpPr/>
          <p:nvPr/>
        </p:nvSpPr>
        <p:spPr>
          <a:xfrm>
            <a:off x="5989680" y="2979720"/>
            <a:ext cx="1709640" cy="585720"/>
          </a:xfrm>
          <a:prstGeom prst="roundRect">
            <a:avLst>
              <a:gd name="adj" fmla="val 16667"/>
            </a:avLst>
          </a:prstGeom>
          <a:solidFill>
            <a:srgbClr val="008240"/>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68" name=""/>
          <p:cNvSpPr/>
          <p:nvPr/>
        </p:nvSpPr>
        <p:spPr>
          <a:xfrm>
            <a:off x="6002280" y="2967120"/>
            <a:ext cx="170964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9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300" strike="noStrike" u="none">
                <a:solidFill>
                  <a:srgbClr val="ffffff"/>
                </a:solidFill>
                <a:effectLst/>
                <a:uFillTx/>
                <a:latin typeface="Frutiger 55 Roman"/>
              </a:rPr>
              <a:t>International Holding Company</a:t>
            </a:r>
            <a:endParaRPr b="0" lang="en-US" sz="1300" strike="noStrike" u="none">
              <a:solidFill>
                <a:srgbClr val="000000"/>
              </a:solidFill>
              <a:effectLst/>
              <a:uFillTx/>
              <a:latin typeface="Times New Roman"/>
            </a:endParaRPr>
          </a:p>
        </p:txBody>
      </p:sp>
      <p:sp>
        <p:nvSpPr>
          <p:cNvPr id="69" name=""/>
          <p:cNvSpPr/>
          <p:nvPr/>
        </p:nvSpPr>
        <p:spPr>
          <a:xfrm flipV="1">
            <a:off x="6837480" y="3578400"/>
            <a:ext cx="0" cy="31248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6305400" y="4081320"/>
            <a:ext cx="1070280" cy="58608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71" name=""/>
          <p:cNvSpPr/>
          <p:nvPr/>
        </p:nvSpPr>
        <p:spPr>
          <a:xfrm>
            <a:off x="6288120" y="4070520"/>
            <a:ext cx="106992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Russian Subsidiary</a:t>
            </a:r>
            <a:endParaRPr b="0" lang="en-US" sz="1100" strike="noStrike" u="none">
              <a:solidFill>
                <a:srgbClr val="000000"/>
              </a:solidFill>
              <a:effectLst/>
              <a:uFillTx/>
              <a:latin typeface="Times New Roman"/>
            </a:endParaRPr>
          </a:p>
        </p:txBody>
      </p:sp>
      <p:sp>
        <p:nvSpPr>
          <p:cNvPr id="72" name=""/>
          <p:cNvSpPr/>
          <p:nvPr/>
        </p:nvSpPr>
        <p:spPr>
          <a:xfrm>
            <a:off x="5146560" y="4076640"/>
            <a:ext cx="1069920" cy="585720"/>
          </a:xfrm>
          <a:prstGeom prst="roundRect">
            <a:avLst>
              <a:gd name="adj" fmla="val 16667"/>
            </a:avLst>
          </a:prstGeom>
          <a:solidFill>
            <a:srgbClr val="ffffff"/>
          </a:solidFill>
          <a:ln w="28440">
            <a:solidFill>
              <a:srgbClr val="008240"/>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73" name=""/>
          <p:cNvSpPr/>
          <p:nvPr/>
        </p:nvSpPr>
        <p:spPr>
          <a:xfrm>
            <a:off x="5129280" y="4065480"/>
            <a:ext cx="106992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Libyan</a:t>
            </a:r>
            <a:endParaRPr b="0" lang="en-US" sz="1100" strike="noStrike" u="none">
              <a:solidFill>
                <a:srgbClr val="000000"/>
              </a:solidFill>
              <a:effectLst/>
              <a:uFillTx/>
              <a:latin typeface="Times New Roman"/>
            </a:endParaRPr>
          </a:p>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Subsidiary</a:t>
            </a:r>
            <a:endParaRPr b="0" lang="en-US" sz="1100" strike="noStrike" u="none">
              <a:solidFill>
                <a:srgbClr val="000000"/>
              </a:solidFill>
              <a:effectLst/>
              <a:uFillTx/>
              <a:latin typeface="Times New Roman"/>
            </a:endParaRPr>
          </a:p>
        </p:txBody>
      </p:sp>
      <p:sp>
        <p:nvSpPr>
          <p:cNvPr id="74" name=""/>
          <p:cNvSpPr/>
          <p:nvPr/>
        </p:nvSpPr>
        <p:spPr>
          <a:xfrm>
            <a:off x="7470720" y="4070520"/>
            <a:ext cx="106992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Indonesian Subsidiary</a:t>
            </a:r>
            <a:endParaRPr b="0" lang="en-US" sz="1100" strike="noStrike" u="none">
              <a:solidFill>
                <a:srgbClr val="000000"/>
              </a:solidFill>
              <a:effectLst/>
              <a:uFillTx/>
              <a:latin typeface="Times New Roman"/>
            </a:endParaRPr>
          </a:p>
        </p:txBody>
      </p:sp>
      <p:sp>
        <p:nvSpPr>
          <p:cNvPr id="75" name=""/>
          <p:cNvSpPr/>
          <p:nvPr/>
        </p:nvSpPr>
        <p:spPr>
          <a:xfrm rot="5400000">
            <a:off x="2980080" y="2845080"/>
            <a:ext cx="330120" cy="2421000"/>
          </a:xfrm>
          <a:custGeom>
            <a:avLst/>
            <a:gdLst>
              <a:gd name="textAreaLeft" fmla="*/ 96840 w 330120"/>
              <a:gd name="textAreaRight" fmla="*/ 330480 w 330120"/>
              <a:gd name="textAreaTop" fmla="*/ 51120 h 2421000"/>
              <a:gd name="textAreaBottom" fmla="*/ 2369880 h 24210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0800" y="0"/>
                  <a:pt x="0" y="459"/>
                  <a:pt x="0" y="918"/>
                </a:cubicBezTo>
                <a:lnTo>
                  <a:pt x="0" y="20682"/>
                </a:lnTo>
                <a:cubicBezTo>
                  <a:pt x="0" y="21141"/>
                  <a:pt x="10800" y="21600"/>
                  <a:pt x="21600" y="21600"/>
                </a:cubicBezTo>
              </a:path>
            </a:pathLst>
          </a:custGeom>
          <a:noFill/>
          <a:ln w="2844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3773520" y="4092480"/>
            <a:ext cx="1069920" cy="58572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77" name=""/>
          <p:cNvSpPr/>
          <p:nvPr/>
        </p:nvSpPr>
        <p:spPr>
          <a:xfrm flipV="1">
            <a:off x="3149640" y="3877920"/>
            <a:ext cx="0" cy="3128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V="1">
            <a:off x="3144960" y="3586320"/>
            <a:ext cx="0" cy="31248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2612880" y="4089240"/>
            <a:ext cx="1070280" cy="58608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80" name=""/>
          <p:cNvSpPr/>
          <p:nvPr/>
        </p:nvSpPr>
        <p:spPr>
          <a:xfrm>
            <a:off x="2595600" y="4078440"/>
            <a:ext cx="106992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Transmission Subsidiary</a:t>
            </a:r>
            <a:endParaRPr b="0" lang="en-US" sz="1100" strike="noStrike" u="none">
              <a:solidFill>
                <a:srgbClr val="000000"/>
              </a:solidFill>
              <a:effectLst/>
              <a:uFillTx/>
              <a:latin typeface="Times New Roman"/>
            </a:endParaRPr>
          </a:p>
        </p:txBody>
      </p:sp>
      <p:sp>
        <p:nvSpPr>
          <p:cNvPr id="81" name=""/>
          <p:cNvSpPr/>
          <p:nvPr/>
        </p:nvSpPr>
        <p:spPr>
          <a:xfrm>
            <a:off x="1454040" y="4084560"/>
            <a:ext cx="1069920" cy="585720"/>
          </a:xfrm>
          <a:prstGeom prst="roundRect">
            <a:avLst>
              <a:gd name="adj" fmla="val 16667"/>
            </a:avLst>
          </a:prstGeom>
          <a:solidFill>
            <a:srgbClr val="ffffff"/>
          </a:solidFill>
          <a:ln w="28440">
            <a:solidFill>
              <a:srgbClr val="095ba6"/>
            </a:solidFill>
            <a:miter/>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82" name=""/>
          <p:cNvSpPr/>
          <p:nvPr/>
        </p:nvSpPr>
        <p:spPr>
          <a:xfrm>
            <a:off x="1436760" y="4073400"/>
            <a:ext cx="1069920" cy="58608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Production</a:t>
            </a:r>
            <a:endParaRPr b="0" lang="en-US" sz="1100" strike="noStrike" u="none">
              <a:solidFill>
                <a:srgbClr val="000000"/>
              </a:solidFill>
              <a:effectLst/>
              <a:uFillTx/>
              <a:latin typeface="Times New Roman"/>
            </a:endParaRPr>
          </a:p>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Subsidiary</a:t>
            </a:r>
            <a:endParaRPr b="0" lang="en-US" sz="1100" strike="noStrike" u="none">
              <a:solidFill>
                <a:srgbClr val="000000"/>
              </a:solidFill>
              <a:effectLst/>
              <a:uFillTx/>
              <a:latin typeface="Times New Roman"/>
            </a:endParaRPr>
          </a:p>
        </p:txBody>
      </p:sp>
      <p:sp>
        <p:nvSpPr>
          <p:cNvPr id="83" name=""/>
          <p:cNvSpPr/>
          <p:nvPr/>
        </p:nvSpPr>
        <p:spPr>
          <a:xfrm>
            <a:off x="3778200" y="4078440"/>
            <a:ext cx="1069920" cy="585720"/>
          </a:xfrm>
          <a:prstGeom prst="roundRect">
            <a:avLst>
              <a:gd name="adj" fmla="val 16667"/>
            </a:avLst>
          </a:prstGeom>
          <a:noFill/>
          <a:ln w="0">
            <a:noFill/>
          </a:ln>
        </p:spPr>
        <p:style>
          <a:lnRef idx="0"/>
          <a:fillRef idx="0"/>
          <a:effectRef idx="0"/>
          <a:fontRef idx="minor"/>
        </p:style>
        <p:txBody>
          <a:bodyPr lIns="82080" rIns="82080" tIns="41040" bIns="41040" anchor="ctr" anchorCtr="1">
            <a:noAutofit/>
          </a:bodyPr>
          <a:p>
            <a:pPr algn="ctr">
              <a:lnSpc>
                <a:spcPct val="11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100" strike="noStrike" u="none">
                <a:solidFill>
                  <a:srgbClr val="000000"/>
                </a:solidFill>
                <a:effectLst/>
                <a:uFillTx/>
                <a:latin typeface="Frutiger 55 Roman"/>
              </a:rPr>
              <a:t>Marketing Subsidiary</a:t>
            </a:r>
            <a:endParaRPr b="0" lang="en-US" sz="11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23FC68C-3D4A-47CB-A2CC-7C6BC6904422}" type="slidenum">
              <a:t>6</a:t>
            </a:fld>
          </a:p>
        </p:txBody>
      </p:sp>
    </p:spTree>
  </p:cSld>
  <p:transition>
    <p:wipe dir="d"/>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Magnitude of Credit Risk</a:t>
            </a:r>
            <a:endParaRPr b="1" i="1" lang="en-US" sz="2800" strike="noStrike" u="none">
              <a:solidFill>
                <a:srgbClr val="000000"/>
              </a:solidFill>
              <a:effectLst/>
              <a:uFillTx/>
              <a:latin typeface="Frutiger 55 Roman"/>
            </a:endParaRPr>
          </a:p>
        </p:txBody>
      </p:sp>
      <p:sp>
        <p:nvSpPr>
          <p:cNvPr id="85"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The magnitude of credit risk, distilled to its essence, can be determined by answering the following two questions:</a:t>
            </a:r>
            <a:endParaRPr b="0" lang="en-US" sz="2000" strike="noStrike" u="none">
              <a:solidFill>
                <a:srgbClr val="000000"/>
              </a:solidFill>
              <a:effectLst/>
              <a:uFillTx/>
              <a:latin typeface="Times New Roman"/>
            </a:endParaRPr>
          </a:p>
          <a:p>
            <a:pPr marL="457200" indent="-45720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nSpc>
                <a:spcPct val="90000"/>
              </a:lnSpc>
              <a:spcBef>
                <a:spcPts val="1125"/>
              </a:spcBef>
              <a:buClr>
                <a:srgbClr val="1067b6"/>
              </a:buClr>
              <a:buSzPct val="85000"/>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What is the probability of payment default by the creditor counterparty?  </a:t>
            </a:r>
            <a:endParaRPr b="0" lang="en-US" sz="2000" strike="noStrike" u="none">
              <a:solidFill>
                <a:srgbClr val="000000"/>
              </a:solidFill>
              <a:effectLst/>
              <a:uFillTx/>
              <a:latin typeface="Times New Roman"/>
            </a:endParaRPr>
          </a:p>
          <a:p>
            <a:pPr lvl="1" marL="915840" indent="-457200">
              <a:lnSpc>
                <a:spcPct val="85000"/>
              </a:lnSpc>
              <a:spcBef>
                <a:spcPts val="700"/>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	</a:t>
            </a:r>
            <a:r>
              <a:rPr b="0" lang="en-US" sz="1600" strike="noStrike" u="none">
                <a:solidFill>
                  <a:srgbClr val="000000"/>
                </a:solidFill>
                <a:effectLst/>
                <a:uFillTx/>
                <a:latin typeface="Frutiger 55 Roman"/>
                <a:ea typeface="Times New Roman"/>
              </a:rPr>
              <a:t>(i.e., what is the probability that the counterparty will be unable to pay its contractual obligations?) </a:t>
            </a:r>
            <a:endParaRPr b="0" lang="en-US" sz="1600" strike="noStrike" u="none">
              <a:solidFill>
                <a:srgbClr val="000000"/>
              </a:solidFill>
              <a:effectLst/>
              <a:uFillTx/>
              <a:latin typeface="Times New Roman"/>
            </a:endParaRPr>
          </a:p>
          <a:p>
            <a:pPr marL="457200" indent="-457200">
              <a:lnSpc>
                <a:spcPct val="90000"/>
              </a:lnSpc>
              <a:spcBef>
                <a:spcPts val="1125"/>
              </a:spcBef>
              <a:buClr>
                <a:srgbClr val="1067b6"/>
              </a:buClr>
              <a:buSzPct val="85000"/>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nSpc>
                <a:spcPct val="90000"/>
              </a:lnSpc>
              <a:spcBef>
                <a:spcPts val="1125"/>
              </a:spcBef>
              <a:buClr>
                <a:srgbClr val="1067b6"/>
              </a:buClr>
              <a:buSzPct val="85000"/>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Upon default, how much of the obligation owed will be recovered by the creditor?  </a:t>
            </a:r>
            <a:endParaRPr b="0" lang="en-US" sz="2000" strike="noStrike" u="none">
              <a:solidFill>
                <a:srgbClr val="000000"/>
              </a:solidFill>
              <a:effectLst/>
              <a:uFillTx/>
              <a:latin typeface="Times New Roman"/>
            </a:endParaRPr>
          </a:p>
          <a:p>
            <a:pPr lvl="1" marL="915840" indent="-457200">
              <a:lnSpc>
                <a:spcPct val="9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	</a:t>
            </a:r>
            <a:r>
              <a:rPr b="0" lang="en-US" sz="1600" strike="noStrike" u="none">
                <a:solidFill>
                  <a:srgbClr val="000000"/>
                </a:solidFill>
                <a:effectLst/>
                <a:uFillTx/>
                <a:latin typeface="Frutiger 55 Roman"/>
                <a:ea typeface="Times New Roman"/>
              </a:rPr>
              <a:t>(i.e., what assets are available to repay the creditor’s claim and to what extent must these be share with other creditors?)</a:t>
            </a:r>
            <a:endParaRPr b="0" lang="en-US" sz="1600" strike="noStrike" u="none">
              <a:solidFill>
                <a:srgbClr val="000000"/>
              </a:solidFill>
              <a:effectLst/>
              <a:uFillTx/>
              <a:latin typeface="Times New Roman"/>
            </a:endParaRPr>
          </a:p>
          <a:p>
            <a:pPr marL="457200" indent="-457200">
              <a:lnSpc>
                <a:spcPct val="9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3FD222A-7EC0-462D-8B6C-1398526A6EE5}" type="slidenum">
              <a:t>7</a:t>
            </a:fld>
          </a:p>
        </p:txBody>
      </p:sp>
    </p:spTree>
  </p:cSld>
  <p:transition>
    <p:wipe dir="d"/>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Methods to Assess Probabilities of Default of a Credit Counterparty</a:t>
            </a:r>
            <a:r>
              <a:rPr b="1" i="1" lang="en-US" sz="2800" strike="noStrike" u="none">
                <a:solidFill>
                  <a:srgbClr val="000000"/>
                </a:solidFill>
                <a:effectLst/>
                <a:uFillTx/>
                <a:latin typeface="Frutiger 55 Roman"/>
              </a:rPr>
              <a:t> </a:t>
            </a:r>
            <a:endParaRPr b="1" i="1" lang="en-US" sz="2800" strike="noStrike" u="none">
              <a:solidFill>
                <a:srgbClr val="000000"/>
              </a:solidFill>
              <a:effectLst/>
              <a:uFillTx/>
              <a:latin typeface="Frutiger 55 Roman"/>
            </a:endParaRPr>
          </a:p>
        </p:txBody>
      </p:sp>
      <p:sp>
        <p:nvSpPr>
          <p:cNvPr id="87"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Internally generated credit analysis and rating models for the credit counterparty</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Debt ratings for the counterparty from rating agencies (Moody’s, Standard &amp; Poor’s, etc.)</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Public or private debt spreads for the counterparty relative to benchmark rates (US Treasuries, LIBOR, etc.)</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66E52C2-DEF2-4855-868C-AD3BDE9D9003}" type="slidenum">
              <a:t>8</a:t>
            </a:fld>
          </a:p>
        </p:txBody>
      </p:sp>
    </p:spTree>
  </p:cSld>
  <p:transition>
    <p:wipe dir="d"/>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ea typeface="Times New Roman"/>
              </a:rPr>
              <a:t>Key Considerations in Credit Analysis – General</a:t>
            </a:r>
            <a:r>
              <a:rPr b="1" i="1" lang="en-US" sz="2800" strike="noStrike" u="none">
                <a:solidFill>
                  <a:srgbClr val="000000"/>
                </a:solidFill>
                <a:effectLst/>
                <a:uFillTx/>
                <a:latin typeface="Frutiger 55 Roman"/>
              </a:rPr>
              <a:t> </a:t>
            </a:r>
            <a:endParaRPr b="1" i="1" lang="en-US" sz="2800" strike="noStrike" u="none">
              <a:solidFill>
                <a:srgbClr val="000000"/>
              </a:solidFill>
              <a:effectLst/>
              <a:uFillTx/>
              <a:latin typeface="Frutiger 55 Roman"/>
            </a:endParaRPr>
          </a:p>
        </p:txBody>
      </p:sp>
      <p:sp>
        <p:nvSpPr>
          <p:cNvPr id="89" name=""/>
          <p:cNvSpPr/>
          <p:nvPr/>
        </p:nvSpPr>
        <p:spPr>
          <a:xfrm>
            <a:off x="1325520" y="1397160"/>
            <a:ext cx="7419960" cy="4698720"/>
          </a:xfrm>
          <a:prstGeom prst="rect">
            <a:avLst/>
          </a:prstGeom>
          <a:noFill/>
          <a:ln w="0">
            <a:noFill/>
          </a:ln>
        </p:spPr>
        <p:style>
          <a:lnRef idx="0"/>
          <a:fillRef idx="0"/>
          <a:effectRef idx="0"/>
          <a:fontRef idx="minor"/>
        </p:style>
        <p:txBody>
          <a:bodyPr lIns="90000" rIns="90000" tIns="46800" bIns="46800" anchor="t">
            <a:no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General macroeconomic outlook for global and specific domestic economies</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Industry macroeconomic environment</a:t>
            </a: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90000"/>
              </a:lnSpc>
              <a:spcBef>
                <a:spcPts val="1125"/>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ea typeface="Times New Roman"/>
              </a:rPr>
              <a:t>Character and quality of management</a:t>
            </a:r>
            <a:endParaRPr b="0" lang="en-US" sz="2000" strike="noStrike" u="none">
              <a:solidFill>
                <a:srgbClr val="000000"/>
              </a:solidFill>
              <a:effectLst/>
              <a:uFillTx/>
              <a:latin typeface="Times New Roman"/>
            </a:endParaRPr>
          </a:p>
          <a:p>
            <a:pPr marL="344520" indent="-344520">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AF68891-F53B-4D44-89FD-AB70AAC5C81A}" type="slidenum">
              <a:t>9</a:t>
            </a:fld>
          </a:p>
        </p:txBody>
      </p:sp>
    </p:spTree>
  </p:cSld>
  <p:transition>
    <p:wipe dir="d"/>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22006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2000-02-24T18:09:27Z</dcterms:created>
  <dc:creator>Mary Kay Moore</dc:creator>
  <dc:description/>
  <dc:language>en-US</dc:language>
  <cp:lastModifiedBy>kjolly</cp:lastModifiedBy>
  <cp:lastPrinted>2000-03-01T16:58:23Z</cp:lastPrinted>
  <dcterms:modified xsi:type="dcterms:W3CDTF">2001-05-18T18:55:19Z</dcterms:modified>
  <cp:revision>420</cp:revision>
  <dc:subject/>
  <dc:title>No Slide Title</dc:title>
</cp:coreProperties>
</file>