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jpeg" ContentType="image/jpeg"/>
  <Override PartName="/ppt/media/image6.png" ContentType="image/png"/>
  <Override PartName="/ppt/media/image2.wmf" ContentType="image/x-wmf"/>
  <Override PartName="/ppt/media/image3.jpeg" ContentType="image/jpeg"/>
  <Override PartName="/ppt/media/image4.png" ContentType="image/png"/>
  <Override PartName="/ppt/media/image5.png" ContentType="image/png"/>
  <Override PartName="/ppt/media/image7.png" ContentType="image/png"/>
  <Override PartName="/ppt/media/image8.png" ContentType="image/png"/>
  <Override PartName="/ppt/media/image9.png" ContentType="image/png"/>
  <Override PartName="/ppt/embeddings/oleObject1.bin" ContentType="application/vnd.openxmlformats-officedocument.oleObject"/>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9810750" cy="6624638"/>
</p:presentation>
</file>

<file path=ppt/presProps.xml><?xml version="1.0" encoding="utf-8"?>
<p:presentationPr xmlns:a="http://schemas.openxmlformats.org/drawingml/2006/main" xmlns:r="http://schemas.openxmlformats.org/officeDocument/2006/relationships" xmlns:p="http://schemas.openxmlformats.org/presentationml/2006/main">
  <p:showPr loop="1"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oleObject" Target="../embeddings/oleObject1.bin"/><Relationship Id="rId4" Type="http://schemas.openxmlformats.org/officeDocument/2006/relationships/image" Target="../media/image2.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oleObject" Target="../embeddings/oleObject1.bin"/><Relationship Id="rId4" Type="http://schemas.openxmlformats.org/officeDocument/2006/relationships/image" Target="../media/image2.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0" name="FT%20conference%20slides%20banner" descr=""/>
          <p:cNvPicPr/>
          <p:nvPr/>
        </p:nvPicPr>
        <p:blipFill>
          <a:blip r:embed="rId2"/>
          <a:stretch/>
        </p:blipFill>
        <p:spPr>
          <a:xfrm>
            <a:off x="0" y="0"/>
            <a:ext cx="9144000" cy="1049400"/>
          </a:xfrm>
          <a:prstGeom prst="rect">
            <a:avLst/>
          </a:prstGeom>
          <a:noFill/>
          <a:ln w="0">
            <a:noFill/>
          </a:ln>
        </p:spPr>
      </p:pic>
      <p:sp>
        <p:nvSpPr>
          <p:cNvPr id="1" name="PlaceHolder 1"/>
          <p:cNvSpPr>
            <a:spLocks noGrp="1"/>
          </p:cNvSpPr>
          <p:nvPr>
            <p:ph type="title"/>
          </p:nvPr>
        </p:nvSpPr>
        <p:spPr>
          <a:xfrm>
            <a:off x="678960" y="-360"/>
            <a:ext cx="833148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Click to edit the title text format</a:t>
            </a:r>
            <a:endParaRPr b="1" lang="en-US" sz="2500" strike="noStrike" u="none">
              <a:solidFill>
                <a:srgbClr val="ffffff"/>
              </a:solidFill>
              <a:effectLst/>
              <a:uFillTx/>
              <a:latin typeface="Arial"/>
            </a:endParaRPr>
          </a:p>
        </p:txBody>
      </p:sp>
      <p:sp>
        <p:nvSpPr>
          <p:cNvPr id="2" name=""/>
          <p:cNvSpPr/>
          <p:nvPr/>
        </p:nvSpPr>
        <p:spPr>
          <a:xfrm>
            <a:off x="0" y="6531120"/>
            <a:ext cx="9144000" cy="74520"/>
          </a:xfrm>
          <a:prstGeom prst="rect">
            <a:avLst/>
          </a:prstGeom>
          <a:gradFill rotWithShape="0">
            <a:gsLst>
              <a:gs pos="0">
                <a:srgbClr val="4b73d5"/>
              </a:gs>
              <a:gs pos="100000">
                <a:srgbClr val="ffffff"/>
              </a:gs>
            </a:gsLst>
            <a:lin ang="10800000"/>
          </a:gradFill>
          <a:ln w="0">
            <a:noFill/>
          </a:ln>
        </p:spPr>
        <p:style>
          <a:lnRef idx="0"/>
          <a:fillRef idx="0"/>
          <a:effectRef idx="0"/>
          <a:fontRef idx="minor"/>
        </p:style>
        <p:txBody>
          <a:bodyPr lIns="90000" rIns="90000" tIns="27720" bIns="27720" anchor="ctr">
            <a:spAutoFit/>
          </a:bodyPr>
          <a:p>
            <a:endParaRPr b="0" lang="en-US" sz="2400" strike="noStrike" u="none">
              <a:solidFill>
                <a:srgbClr val="000000"/>
              </a:solidFill>
              <a:effectLst/>
              <a:uFillTx/>
              <a:latin typeface="Arial"/>
            </a:endParaRPr>
          </a:p>
        </p:txBody>
      </p:sp>
      <p:sp>
        <p:nvSpPr>
          <p:cNvPr id="3" name=""/>
          <p:cNvSpPr/>
          <p:nvPr/>
        </p:nvSpPr>
        <p:spPr>
          <a:xfrm>
            <a:off x="2835360" y="6604200"/>
            <a:ext cx="6194520" cy="231480"/>
          </a:xfrm>
          <a:prstGeom prst="rect">
            <a:avLst/>
          </a:prstGeom>
          <a:noFill/>
          <a:ln w="0">
            <a:noFill/>
          </a:ln>
        </p:spPr>
        <p:style>
          <a:lnRef idx="0"/>
          <a:fillRef idx="0"/>
          <a:effectRef idx="0"/>
          <a:fontRef idx="minor"/>
        </p:style>
        <p:txBody>
          <a:bodyPr lIns="90000" rIns="90000" tIns="46800" bIns="46800" anchor="ctr">
            <a:spAutoFit/>
          </a:bodyPr>
          <a:p>
            <a:pPr algn="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    </a:t>
            </a:r>
            <a:fld id="{46632DEE-C7AC-470E-9A45-DBA23C6B4133}" type="slidenum">
              <a:rPr b="0" lang="en-GB" sz="600" strike="noStrike" u="none">
                <a:solidFill>
                  <a:srgbClr val="000000"/>
                </a:solidFill>
                <a:effectLst/>
                <a:uFillTx/>
                <a:latin typeface="Arial"/>
              </a:rPr>
              <a:t>&lt;number&gt;</a:t>
            </a:fld>
            <a:endParaRPr b="0" lang="en-US" sz="600" strike="noStrike" u="none">
              <a:solidFill>
                <a:srgbClr val="000000"/>
              </a:solidFill>
              <a:effectLst/>
              <a:uFillTx/>
              <a:latin typeface="Arial"/>
            </a:endParaRPr>
          </a:p>
        </p:txBody>
      </p:sp>
      <p:graphicFrame>
        <p:nvGraphicFramePr>
          <p:cNvPr id="4" name=""/>
          <p:cNvGraphicFramePr/>
          <p:nvPr/>
        </p:nvGraphicFramePr>
        <p:xfrm>
          <a:off x="8010360" y="76320"/>
          <a:ext cx="879480" cy="879480"/>
        </p:xfrm>
        <a:graphic>
          <a:graphicData uri="http://schemas.openxmlformats.org/presentationml/2006/ole">
            <p:oleObj r:id="rId3" spid="">
              <p:embed/>
              <p:pic>
                <p:nvPicPr>
                  <p:cNvPr id="5" name="" descr=""/>
                  <p:cNvPicPr/>
                  <p:nvPr/>
                </p:nvPicPr>
                <p:blipFill>
                  <a:blip r:embed="rId4"/>
                  <a:stretch/>
                </p:blipFill>
                <p:spPr>
                  <a:xfrm>
                    <a:off x="8010360" y="76320"/>
                    <a:ext cx="879480" cy="879480"/>
                  </a:xfrm>
                  <a:prstGeom prst="rect">
                    <a:avLst/>
                  </a:prstGeom>
                  <a:noFill/>
                  <a:ln w="0">
                    <a:noFill/>
                  </a:ln>
                </p:spPr>
              </p:pic>
            </p:oleObj>
          </a:graphicData>
        </a:graphic>
      </p:graphicFrame>
      <p:sp>
        <p:nvSpPr>
          <p:cNvPr id="6" name="PlaceHolder 2"/>
          <p:cNvSpPr>
            <a:spLocks noGrp="1"/>
          </p:cNvSpPr>
          <p:nvPr>
            <p:ph type="body"/>
          </p:nvPr>
        </p:nvSpPr>
        <p:spPr>
          <a:xfrm>
            <a:off x="685800" y="1541520"/>
            <a:ext cx="7772400" cy="3471840"/>
          </a:xfrm>
          <a:prstGeom prst="rect">
            <a:avLst/>
          </a:prstGeom>
          <a:noFill/>
          <a:ln w="0">
            <a:noFill/>
          </a:ln>
        </p:spPr>
        <p:txBody>
          <a:bodyPr lIns="90000" rIns="90000" tIns="46800" bIns="46800" anchor="t">
            <a:normAutofit/>
          </a:bodyPr>
          <a:p>
            <a:pPr marL="343080" indent="-343080">
              <a:lnSpc>
                <a:spcPct val="120000"/>
              </a:lnSpc>
              <a:spcBef>
                <a:spcPts val="400"/>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Click to edit the outline text format</a:t>
            </a:r>
            <a:endParaRPr b="1" lang="en-US" sz="1600" strike="noStrike" u="none">
              <a:solidFill>
                <a:srgbClr val="000000"/>
              </a:solidFill>
              <a:effectLst/>
              <a:uFillTx/>
              <a:latin typeface="Arial"/>
            </a:endParaRPr>
          </a:p>
          <a:p>
            <a:pPr lvl="1" marL="743040" indent="-285840">
              <a:lnSpc>
                <a:spcPct val="120000"/>
              </a:lnSpc>
              <a:spcBef>
                <a:spcPts val="40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Second Outline Level</a:t>
            </a:r>
            <a:endParaRPr b="1" lang="en-US" sz="1600" strike="noStrike" u="none">
              <a:solidFill>
                <a:srgbClr val="000000"/>
              </a:solidFill>
              <a:effectLst/>
              <a:uFillTx/>
              <a:latin typeface="Arial"/>
            </a:endParaRPr>
          </a:p>
          <a:p>
            <a:pPr lvl="2" marL="1143000" indent="-228600">
              <a:lnSpc>
                <a:spcPct val="120000"/>
              </a:lnSpc>
              <a:spcBef>
                <a:spcPts val="40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Third Outline Level</a:t>
            </a:r>
            <a:endParaRPr b="1" lang="en-US" sz="1600" strike="noStrike" u="none">
              <a:solidFill>
                <a:srgbClr val="000000"/>
              </a:solidFill>
              <a:effectLst/>
              <a:uFillTx/>
              <a:latin typeface="Arial"/>
            </a:endParaRPr>
          </a:p>
          <a:p>
            <a:pPr lvl="3" marL="1600200" indent="-266760">
              <a:lnSpc>
                <a:spcPct val="120000"/>
              </a:lnSpc>
              <a:spcBef>
                <a:spcPts val="40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Fourth Outline Level</a:t>
            </a:r>
            <a:endParaRPr b="1" lang="en-US" sz="1600" strike="noStrike" u="none">
              <a:solidFill>
                <a:srgbClr val="000000"/>
              </a:solidFill>
              <a:effectLst/>
              <a:uFillTx/>
              <a:latin typeface="Arial"/>
            </a:endParaRPr>
          </a:p>
          <a:p>
            <a:pPr lvl="4" marL="2057400" indent="-228600">
              <a:lnSpc>
                <a:spcPct val="120000"/>
              </a:lnSpc>
              <a:spcBef>
                <a:spcPts val="40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Fifth Outline Level</a:t>
            </a:r>
            <a:endParaRPr b="1" lang="en-US" sz="1600" strike="noStrike" u="none">
              <a:solidFill>
                <a:srgbClr val="000000"/>
              </a:solidFill>
              <a:effectLst/>
              <a:uFillTx/>
              <a:latin typeface="Arial"/>
            </a:endParaRPr>
          </a:p>
          <a:p>
            <a:pPr lvl="5" marL="2057400" indent="-228600">
              <a:lnSpc>
                <a:spcPct val="12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Sixth Outline Level</a:t>
            </a:r>
            <a:endParaRPr b="1" lang="en-US" sz="1600" strike="noStrike" u="none">
              <a:solidFill>
                <a:srgbClr val="000000"/>
              </a:solidFill>
              <a:effectLst/>
              <a:uFillTx/>
              <a:latin typeface="Arial"/>
            </a:endParaRPr>
          </a:p>
          <a:p>
            <a:pPr lvl="6" marL="2057400" indent="-228600">
              <a:lnSpc>
                <a:spcPct val="12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Seventh Outline Level</a:t>
            </a:r>
            <a:endParaRPr b="1" lang="en-US" sz="1600" strike="noStrike" u="none">
              <a:solidFill>
                <a:srgbClr val="000000"/>
              </a:solidFill>
              <a:effectLst/>
              <a:uFillTx/>
              <a:latin typeface="Arial"/>
            </a:endParaRPr>
          </a:p>
        </p:txBody>
      </p:sp>
      <p:sp>
        <p:nvSpPr>
          <p:cNvPr id="7" name=""/>
          <p:cNvSpPr/>
          <p:nvPr/>
        </p:nvSpPr>
        <p:spPr>
          <a:xfrm>
            <a:off x="222480" y="6490440"/>
            <a:ext cx="840960" cy="36828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ff0000"/>
                </a:solidFill>
                <a:effectLst/>
                <a:uFillTx/>
                <a:latin typeface="Times New Roman"/>
              </a:rPr>
              <a:t>(Draft)</a:t>
            </a:r>
            <a:endParaRPr b="0" lang="en-US" sz="18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pic>
        <p:nvPicPr>
          <p:cNvPr id="8" name="FT%20conference%20backround%20copy" descr=""/>
          <p:cNvPicPr/>
          <p:nvPr/>
        </p:nvPicPr>
        <p:blipFill>
          <a:blip r:embed="rId2"/>
          <a:stretch/>
        </p:blipFill>
        <p:spPr>
          <a:xfrm>
            <a:off x="0" y="0"/>
            <a:ext cx="9144000" cy="6859440"/>
          </a:xfrm>
          <a:prstGeom prst="rect">
            <a:avLst/>
          </a:prstGeom>
          <a:noFill/>
          <a:ln w="0">
            <a:noFill/>
          </a:ln>
        </p:spPr>
      </p:pic>
      <p:graphicFrame>
        <p:nvGraphicFramePr>
          <p:cNvPr id="9" name=""/>
          <p:cNvGraphicFramePr/>
          <p:nvPr/>
        </p:nvGraphicFramePr>
        <p:xfrm>
          <a:off x="7723080" y="3230640"/>
          <a:ext cx="1163880" cy="1163520"/>
        </p:xfrm>
        <a:graphic>
          <a:graphicData uri="http://schemas.openxmlformats.org/presentationml/2006/ole">
            <p:oleObj r:id="rId3" spid="">
              <p:embed/>
              <p:pic>
                <p:nvPicPr>
                  <p:cNvPr id="10" name="" descr=""/>
                  <p:cNvPicPr/>
                  <p:nvPr/>
                </p:nvPicPr>
                <p:blipFill>
                  <a:blip r:embed="rId4"/>
                  <a:stretch/>
                </p:blipFill>
                <p:spPr>
                  <a:xfrm>
                    <a:off x="7723080" y="3230640"/>
                    <a:ext cx="1163880" cy="1163520"/>
                  </a:xfrm>
                  <a:prstGeom prst="rect">
                    <a:avLst/>
                  </a:prstGeom>
                  <a:noFill/>
                  <a:ln w="0">
                    <a:noFill/>
                  </a:ln>
                </p:spPr>
              </p:pic>
            </p:oleObj>
          </a:graphicData>
        </a:graphic>
      </p:graphicFrame>
      <p:sp>
        <p:nvSpPr>
          <p:cNvPr id="11" name="PlaceHolder 1"/>
          <p:cNvSpPr>
            <a:spLocks noGrp="1"/>
          </p:cNvSpPr>
          <p:nvPr>
            <p:ph type="title"/>
          </p:nvPr>
        </p:nvSpPr>
        <p:spPr>
          <a:xfrm>
            <a:off x="222120" y="3220560"/>
            <a:ext cx="7064640" cy="1143000"/>
          </a:xfrm>
          <a:prstGeom prst="rect">
            <a:avLst/>
          </a:prstGeom>
          <a:noFill/>
          <a:ln w="0">
            <a:noFill/>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title text format</a:t>
            </a:r>
            <a:endParaRPr b="1" lang="en-US" sz="3200" strike="noStrike" u="none">
              <a:solidFill>
                <a:srgbClr val="000000"/>
              </a:solidFill>
              <a:effectLst/>
              <a:uFillTx/>
              <a:latin typeface="Arial"/>
            </a:endParaRPr>
          </a:p>
        </p:txBody>
      </p:sp>
      <p:sp>
        <p:nvSpPr>
          <p:cNvPr id="12"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r">
              <a:lnSpc>
                <a:spcPct val="12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Click to edit the outline text format</a:t>
            </a:r>
            <a:endParaRPr b="1" lang="en-US" sz="1800" strike="noStrike" u="none">
              <a:solidFill>
                <a:srgbClr val="000000"/>
              </a:solidFill>
              <a:effectLst/>
              <a:uFillTx/>
              <a:latin typeface="Arial"/>
            </a:endParaRPr>
          </a:p>
          <a:p>
            <a:pPr lvl="1" marL="457200" algn="ctr">
              <a:lnSpc>
                <a:spcPct val="120000"/>
              </a:lnSpc>
              <a:spcBef>
                <a:spcPts val="40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914400" algn="ctr">
              <a:lnSpc>
                <a:spcPct val="120000"/>
              </a:lnSpc>
              <a:spcBef>
                <a:spcPts val="400"/>
              </a:spcBef>
              <a:buClr>
                <a:srgbClr val="ffcc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1371600" indent="-38160" algn="ctr">
              <a:lnSpc>
                <a:spcPct val="120000"/>
              </a:lnSpc>
              <a:spcBef>
                <a:spcPts val="400"/>
              </a:spcBef>
              <a:buClr>
                <a:srgbClr val="ffcc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1828800" algn="ctr">
              <a:lnSpc>
                <a:spcPct val="120000"/>
              </a:lnSpc>
              <a:spcBef>
                <a:spcPts val="400"/>
              </a:spcBef>
              <a:buClr>
                <a:srgbClr val="ffcc00"/>
              </a:buClr>
              <a:buFont typeface="Arial"/>
              <a:buChar char="•"/>
              <a:tabLst>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18288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18288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image" Target="../media/image7.png"/><Relationship Id="rId3" Type="http://schemas.openxmlformats.org/officeDocument/2006/relationships/image" Target="../media/image8.png"/><Relationship Id="rId4"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999720" y="2057040"/>
            <a:ext cx="692316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6600" strike="noStrike" u="none">
                <a:solidFill>
                  <a:srgbClr val="000000"/>
                </a:solidFill>
                <a:effectLst/>
                <a:uFillTx/>
                <a:latin typeface="Arial"/>
              </a:rPr>
              <a:t>Credit Trading </a:t>
            </a:r>
            <a:br>
              <a:rPr sz="6600"/>
            </a:br>
            <a:endParaRPr b="1" lang="en-US" sz="6600" strike="noStrike" u="none">
              <a:solidFill>
                <a:srgbClr val="000000"/>
              </a:solidFill>
              <a:effectLst/>
              <a:uFillTx/>
              <a:latin typeface="Arial"/>
            </a:endParaRPr>
          </a:p>
        </p:txBody>
      </p:sp>
      <p:sp>
        <p:nvSpPr>
          <p:cNvPr id="14" name="PlaceHolder 2"/>
          <p:cNvSpPr>
            <a:spLocks noGrp="1"/>
          </p:cNvSpPr>
          <p:nvPr>
            <p:ph type="subTitle"/>
          </p:nvPr>
        </p:nvSpPr>
        <p:spPr>
          <a:xfrm>
            <a:off x="1218960" y="3200400"/>
            <a:ext cx="6646680" cy="1317960"/>
          </a:xfrm>
          <a:prstGeom prst="rect">
            <a:avLst/>
          </a:prstGeom>
          <a:noFill/>
          <a:ln w="0">
            <a:noFill/>
          </a:ln>
        </p:spPr>
        <p:txBody>
          <a:bodyPr lIns="90000" rIns="90000" tIns="46800" bIns="46800" anchor="t">
            <a:spAutoFit/>
          </a:bodyPr>
          <a:p>
            <a:pPr indent="0" algn="ctr">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Arial"/>
              </a:rPr>
              <a:t>RAC - Risk Assessment &amp; Controls</a:t>
            </a:r>
            <a:endParaRPr b="1" lang="en-US" sz="2000" strike="noStrike" u="none">
              <a:solidFill>
                <a:srgbClr val="000000"/>
              </a:solidFill>
              <a:effectLst/>
              <a:uFillTx/>
              <a:latin typeface="Arial"/>
            </a:endParaRPr>
          </a:p>
          <a:p>
            <a:pPr indent="0" algn="r">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indent="0" algn="ctr">
              <a:lnSpc>
                <a:spcPct val="12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2000" strike="noStrike" u="none">
                <a:solidFill>
                  <a:srgbClr val="000000"/>
                </a:solidFill>
                <a:effectLst/>
                <a:uFillTx/>
                <a:latin typeface="Arial"/>
              </a:rPr>
              <a:t>Update - September 2001</a:t>
            </a: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Credit Trading Book</a:t>
            </a:r>
            <a:endParaRPr b="1" lang="en-US" sz="2500" strike="noStrike" u="none">
              <a:solidFill>
                <a:srgbClr val="ffffff"/>
              </a:solidFill>
              <a:effectLst/>
              <a:uFillTx/>
              <a:latin typeface="Arial"/>
            </a:endParaRPr>
          </a:p>
        </p:txBody>
      </p:sp>
      <p:sp>
        <p:nvSpPr>
          <p:cNvPr id="16" name="PlaceHolder 2"/>
          <p:cNvSpPr>
            <a:spLocks noGrp="1"/>
          </p:cNvSpPr>
          <p:nvPr>
            <p:ph/>
          </p:nvPr>
        </p:nvSpPr>
        <p:spPr>
          <a:xfrm>
            <a:off x="495360" y="1206360"/>
            <a:ext cx="8305920" cy="5486400"/>
          </a:xfrm>
          <a:prstGeom prst="rect">
            <a:avLst/>
          </a:prstGeom>
          <a:noFill/>
          <a:ln w="0">
            <a:noFill/>
          </a:ln>
        </p:spPr>
        <p:txBody>
          <a:bodyPr lIns="92160" rIns="92160" tIns="46080" bIns="46080" anchor="t">
            <a:normAutofit/>
          </a:bodyPr>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core product of the business unit is ‘creating synthetic credit’ and ‘credit derivatives’.</a:t>
            </a:r>
            <a:endParaRPr b="1"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Instruments currently on the trading book include:</a:t>
            </a:r>
            <a:endParaRPr b="1" lang="en-US" sz="1400" strike="noStrike" u="none">
              <a:solidFill>
                <a:srgbClr val="000000"/>
              </a:solidFill>
              <a:effectLst/>
              <a:uFillTx/>
              <a:latin typeface="Arial"/>
            </a:endParaRPr>
          </a:p>
          <a:p>
            <a:pPr lvl="1" marL="533520">
              <a:lnSpc>
                <a:spcPct val="120000"/>
              </a:lnSpc>
              <a:spcBef>
                <a:spcPts val="300"/>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Credit default swaps</a:t>
            </a:r>
            <a:endParaRPr b="0" lang="en-US" sz="1200" strike="noStrike" u="none">
              <a:solidFill>
                <a:srgbClr val="000000"/>
              </a:solidFill>
              <a:effectLst/>
              <a:uFillTx/>
              <a:latin typeface="Arial"/>
            </a:endParaRPr>
          </a:p>
          <a:p>
            <a:pPr lvl="1" marL="533520">
              <a:lnSpc>
                <a:spcPct val="120000"/>
              </a:lnSpc>
              <a:spcBef>
                <a:spcPts val="300"/>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First-to-default basket trades</a:t>
            </a:r>
            <a:endParaRPr b="0" lang="en-US" sz="1200" strike="noStrike" u="none">
              <a:solidFill>
                <a:srgbClr val="000000"/>
              </a:solidFill>
              <a:effectLst/>
              <a:uFillTx/>
              <a:latin typeface="Arial"/>
            </a:endParaRPr>
          </a:p>
          <a:p>
            <a:pPr lvl="1" marL="533520">
              <a:lnSpc>
                <a:spcPct val="120000"/>
              </a:lnSpc>
              <a:spcBef>
                <a:spcPts val="300"/>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Bankruptcy Swaps</a:t>
            </a:r>
            <a:endParaRPr b="0" lang="en-US" sz="1200" strike="noStrike" u="none">
              <a:solidFill>
                <a:srgbClr val="000000"/>
              </a:solidFill>
              <a:effectLst/>
              <a:uFillTx/>
              <a:latin typeface="Arial"/>
            </a:endParaRPr>
          </a:p>
          <a:p>
            <a:pPr lvl="1" marL="533520">
              <a:lnSpc>
                <a:spcPct val="120000"/>
              </a:lnSpc>
              <a:spcBef>
                <a:spcPts val="300"/>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Synthetic CDO’s</a:t>
            </a:r>
            <a:endParaRPr b="0" lang="en-US" sz="1200" strike="noStrike" u="none">
              <a:solidFill>
                <a:srgbClr val="000000"/>
              </a:solidFill>
              <a:effectLst/>
              <a:uFillTx/>
              <a:latin typeface="Arial"/>
            </a:endParaRPr>
          </a:p>
          <a:p>
            <a:pPr lvl="1" marL="533520">
              <a:lnSpc>
                <a:spcPct val="120000"/>
              </a:lnSpc>
              <a:spcBef>
                <a:spcPts val="300"/>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Bonds</a:t>
            </a:r>
            <a:endParaRPr b="0" lang="en-US" sz="1200" strike="noStrike" u="none">
              <a:solidFill>
                <a:srgbClr val="000000"/>
              </a:solidFill>
              <a:effectLst/>
              <a:uFillTx/>
              <a:latin typeface="Arial"/>
            </a:endParaRPr>
          </a:p>
          <a:p>
            <a:pPr lvl="1" marL="533520">
              <a:lnSpc>
                <a:spcPct val="120000"/>
              </a:lnSpc>
              <a:spcBef>
                <a:spcPts val="300"/>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Total Return Swaps / Asset Swaps</a:t>
            </a:r>
            <a:endParaRPr b="0" lang="en-US" sz="1200" strike="noStrike" u="none">
              <a:solidFill>
                <a:srgbClr val="000000"/>
              </a:solidFill>
              <a:effectLst/>
              <a:uFillTx/>
              <a:latin typeface="Arial"/>
            </a:endParaRPr>
          </a:p>
          <a:p>
            <a:pPr lvl="1" marL="533520">
              <a:lnSpc>
                <a:spcPct val="120000"/>
              </a:lnSpc>
              <a:spcBef>
                <a:spcPts val="300"/>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Repos</a:t>
            </a:r>
            <a:endParaRPr b="0" lang="en-US" sz="1200" strike="noStrike" u="none">
              <a:solidFill>
                <a:srgbClr val="000000"/>
              </a:solidFill>
              <a:effectLst/>
              <a:uFillTx/>
              <a:latin typeface="Arial"/>
            </a:endParaRPr>
          </a:p>
          <a:p>
            <a:pPr lvl="1" marL="533520">
              <a:lnSpc>
                <a:spcPct val="120000"/>
              </a:lnSpc>
              <a:spcBef>
                <a:spcPts val="300"/>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Equities</a:t>
            </a:r>
            <a:endParaRPr b="0" lang="en-US" sz="1200" strike="noStrike" u="none">
              <a:solidFill>
                <a:srgbClr val="000000"/>
              </a:solidFill>
              <a:effectLst/>
              <a:uFillTx/>
              <a:latin typeface="Arial"/>
            </a:endParaRPr>
          </a:p>
          <a:p>
            <a:pPr lvl="1" marL="533520">
              <a:lnSpc>
                <a:spcPct val="120000"/>
              </a:lnSpc>
              <a:spcBef>
                <a:spcPts val="300"/>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High yield / Distressed debt</a:t>
            </a:r>
            <a:endParaRPr b="0" lang="en-US" sz="1200" strike="noStrike" u="none">
              <a:solidFill>
                <a:srgbClr val="000000"/>
              </a:solidFill>
              <a:effectLst/>
              <a:uFillTx/>
              <a:latin typeface="Arial"/>
            </a:endParaRPr>
          </a:p>
          <a:p>
            <a:pPr lvl="1" marL="533520" indent="0">
              <a:lnSpc>
                <a:spcPct val="12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Gross trading revenue for the year (2001) as of 17</a:t>
            </a:r>
            <a:r>
              <a:rPr b="0" lang="en-US" sz="1400" strike="noStrike" u="none" baseline="30000">
                <a:solidFill>
                  <a:srgbClr val="000000"/>
                </a:solidFill>
                <a:effectLst/>
                <a:uFillTx/>
                <a:latin typeface="Arial"/>
              </a:rPr>
              <a:t>th</a:t>
            </a:r>
            <a:r>
              <a:rPr b="0" lang="en-US" sz="1400" strike="noStrike" u="none">
                <a:solidFill>
                  <a:srgbClr val="000000"/>
                </a:solidFill>
                <a:effectLst/>
                <a:uFillTx/>
                <a:latin typeface="Arial"/>
              </a:rPr>
              <a:t> Aug =  $19.56mm</a:t>
            </a:r>
            <a:endParaRPr b="1"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Market Risk Limits</a:t>
            </a: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book is currently in ‘Net Positive Carry’ = approx. +$29K/day.  </a:t>
            </a:r>
            <a:endParaRPr b="1" lang="en-US" sz="1400" strike="noStrike" u="none">
              <a:solidFill>
                <a:srgbClr val="000000"/>
              </a:solidFill>
              <a:effectLst/>
              <a:uFillTx/>
              <a:latin typeface="Arial"/>
            </a:endParaRPr>
          </a:p>
          <a:p>
            <a:pPr marL="343080" indent="0">
              <a:lnSpc>
                <a:spcPct val="12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p:txBody>
      </p:sp>
      <p:pic>
        <p:nvPicPr>
          <p:cNvPr id="17" name="" descr=""/>
          <p:cNvPicPr/>
          <p:nvPr/>
        </p:nvPicPr>
        <p:blipFill>
          <a:blip r:embed="rId1"/>
          <a:stretch/>
        </p:blipFill>
        <p:spPr>
          <a:xfrm>
            <a:off x="914400" y="5029200"/>
            <a:ext cx="5410080" cy="963720"/>
          </a:xfrm>
          <a:prstGeom prst="rect">
            <a:avLst/>
          </a:prstGeom>
          <a:noFill/>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First-to-Default Basket Trades</a:t>
            </a:r>
            <a:endParaRPr b="1" lang="en-US" sz="2500" strike="noStrike" u="none">
              <a:solidFill>
                <a:srgbClr val="ffffff"/>
              </a:solidFill>
              <a:effectLst/>
              <a:uFillTx/>
              <a:latin typeface="Arial"/>
            </a:endParaRPr>
          </a:p>
        </p:txBody>
      </p:sp>
      <p:sp>
        <p:nvSpPr>
          <p:cNvPr id="19" name="PlaceHolder 2"/>
          <p:cNvSpPr>
            <a:spLocks noGrp="1"/>
          </p:cNvSpPr>
          <p:nvPr>
            <p:ph/>
          </p:nvPr>
        </p:nvSpPr>
        <p:spPr>
          <a:xfrm>
            <a:off x="495360" y="1206360"/>
            <a:ext cx="8305920" cy="5486400"/>
          </a:xfrm>
          <a:prstGeom prst="rect">
            <a:avLst/>
          </a:prstGeom>
          <a:noFill/>
          <a:ln w="0">
            <a:noFill/>
          </a:ln>
        </p:spPr>
        <p:txBody>
          <a:bodyPr lIns="92160" rIns="92160" tIns="46080" bIns="46080" anchor="t">
            <a:normAutofit/>
          </a:bodyPr>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12 trades on the book since the start of the business unit</a:t>
            </a:r>
            <a:endParaRPr b="1"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 all instances, Enron Credit has gone Long First to Default protection</a:t>
            </a:r>
            <a:endParaRPr b="1"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Notional Gross and Net exposure = approx. USD317mm</a:t>
            </a:r>
            <a:endParaRPr b="1"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P/L as of 17</a:t>
            </a:r>
            <a:r>
              <a:rPr b="0" lang="en-US" sz="1400" strike="noStrike" u="none" baseline="30000">
                <a:solidFill>
                  <a:srgbClr val="000000"/>
                </a:solidFill>
                <a:effectLst/>
                <a:uFillTx/>
                <a:latin typeface="Arial"/>
              </a:rPr>
              <a:t>th</a:t>
            </a:r>
            <a:r>
              <a:rPr b="0" lang="en-US" sz="1400" strike="noStrike" u="none">
                <a:solidFill>
                  <a:srgbClr val="000000"/>
                </a:solidFill>
                <a:effectLst/>
                <a:uFillTx/>
                <a:latin typeface="Arial"/>
              </a:rPr>
              <a:t> Aug. on these trades = USD8.7mm (not including hedge p/l)</a:t>
            </a:r>
            <a:endParaRPr b="1"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Single names CDS’s have been sold against these to hedge the basket.</a:t>
            </a:r>
            <a:endParaRPr b="1"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Names that are of concern: Marconi, KPN, Alcatel and Ericcson.</a:t>
            </a: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343080">
              <a:lnSpc>
                <a:spcPct val="12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p:txBody>
      </p:sp>
      <p:pic>
        <p:nvPicPr>
          <p:cNvPr id="20" name="" descr=""/>
          <p:cNvPicPr/>
          <p:nvPr/>
        </p:nvPicPr>
        <p:blipFill>
          <a:blip r:embed="rId1"/>
          <a:stretch/>
        </p:blipFill>
        <p:spPr>
          <a:xfrm>
            <a:off x="457200" y="3352680"/>
            <a:ext cx="8458200" cy="1724040"/>
          </a:xfrm>
          <a:prstGeom prst="rect">
            <a:avLst/>
          </a:prstGeom>
          <a:noFill/>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Portfolio Trades (Synthetic CDO’s)</a:t>
            </a:r>
            <a:endParaRPr b="1" lang="en-US" sz="2500" strike="noStrike" u="none">
              <a:solidFill>
                <a:srgbClr val="ffffff"/>
              </a:solidFill>
              <a:effectLst/>
              <a:uFillTx/>
              <a:latin typeface="Arial"/>
            </a:endParaRPr>
          </a:p>
        </p:txBody>
      </p:sp>
      <p:sp>
        <p:nvSpPr>
          <p:cNvPr id="22" name="PlaceHolder 2"/>
          <p:cNvSpPr>
            <a:spLocks noGrp="1"/>
          </p:cNvSpPr>
          <p:nvPr>
            <p:ph/>
          </p:nvPr>
        </p:nvSpPr>
        <p:spPr>
          <a:xfrm>
            <a:off x="495360" y="1206360"/>
            <a:ext cx="8305920" cy="5486400"/>
          </a:xfrm>
          <a:prstGeom prst="rect">
            <a:avLst/>
          </a:prstGeom>
          <a:noFill/>
          <a:ln w="0">
            <a:noFill/>
          </a:ln>
        </p:spPr>
        <p:txBody>
          <a:bodyPr lIns="92160" rIns="92160" tIns="46080" bIns="46080" anchor="t">
            <a:normAutofit/>
          </a:bodyPr>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Four portfolio trades on the book  (one is a straight pass through, so no market risk - CNA/Citibank)</a:t>
            </a:r>
            <a:endParaRPr b="1"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These trades account for most of the P/L reported to date</a:t>
            </a:r>
            <a:endParaRPr b="1"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Notional exposure on the tranches is just over USD2.8bn (excluding the first loss piece retained by Enron)</a:t>
            </a:r>
            <a:endParaRPr b="1"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Equity tranche (first loss) retained across all trades = USD112.50mm</a:t>
            </a:r>
            <a:endParaRPr b="1"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YTD P&amp;L as of 17</a:t>
            </a:r>
            <a:r>
              <a:rPr b="0" lang="en-US" sz="1400" strike="noStrike" u="none" baseline="30000">
                <a:solidFill>
                  <a:srgbClr val="000000"/>
                </a:solidFill>
                <a:effectLst/>
                <a:uFillTx/>
                <a:latin typeface="Arial"/>
              </a:rPr>
              <a:t>th</a:t>
            </a:r>
            <a:r>
              <a:rPr b="0" lang="en-US" sz="1400" strike="noStrike" u="none">
                <a:solidFill>
                  <a:srgbClr val="000000"/>
                </a:solidFill>
                <a:effectLst/>
                <a:uFillTx/>
                <a:latin typeface="Arial"/>
              </a:rPr>
              <a:t> Aug = USD24.3mm</a:t>
            </a:r>
            <a:endParaRPr b="1"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There has been one default.  Comdisco Inc. in the ISIS Portfolio has recently been triggered.  This is beneficial since EnronCredit did not sell the single name CDS, therefore, the credit event will help eat through the equity (first loss tranche).    It should be noted that the USD17.5mm (A2) mezzanine piece that sits on top of the first-loss of $52.5mm, only contains 96 names - and Comdisco Inc. is not one of them.</a:t>
            </a:r>
            <a:endParaRPr b="1" lang="en-US" sz="1400" strike="noStrike" u="none">
              <a:solidFill>
                <a:srgbClr val="000000"/>
              </a:solidFill>
              <a:effectLst/>
              <a:uFillTx/>
              <a:latin typeface="Arial"/>
            </a:endParaRPr>
          </a:p>
          <a:p>
            <a:pPr marL="343080" indent="-343080">
              <a:lnSpc>
                <a:spcPct val="120000"/>
              </a:lnSpc>
              <a:spcBef>
                <a:spcPts val="349"/>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Portfolio ‘THEBES’  -  repackaging of the equity tranches (to be completed in Q3’01)</a:t>
            </a: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Portfolio Trades (Synthetic CDO’s)</a:t>
            </a:r>
            <a:endParaRPr b="1" lang="en-US" sz="2500" strike="noStrike" u="none">
              <a:solidFill>
                <a:srgbClr val="ffffff"/>
              </a:solidFill>
              <a:effectLst/>
              <a:uFillTx/>
              <a:latin typeface="Arial"/>
            </a:endParaRPr>
          </a:p>
        </p:txBody>
      </p:sp>
      <p:sp>
        <p:nvSpPr>
          <p:cNvPr id="24" name="PlaceHolder 2"/>
          <p:cNvSpPr>
            <a:spLocks noGrp="1"/>
          </p:cNvSpPr>
          <p:nvPr>
            <p:ph/>
          </p:nvPr>
        </p:nvSpPr>
        <p:spPr>
          <a:xfrm>
            <a:off x="495360" y="1206360"/>
            <a:ext cx="8305920" cy="5486400"/>
          </a:xfrm>
          <a:prstGeom prst="rect">
            <a:avLst/>
          </a:prstGeom>
          <a:noFill/>
          <a:ln w="0">
            <a:noFill/>
          </a:ln>
        </p:spPr>
        <p:txBody>
          <a:bodyPr lIns="92160" rIns="92160" tIns="46080" bIns="46080" anchor="t">
            <a:normAutofit/>
          </a:bodyPr>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p:txBody>
      </p:sp>
      <p:pic>
        <p:nvPicPr>
          <p:cNvPr id="25" name="" descr=""/>
          <p:cNvPicPr/>
          <p:nvPr/>
        </p:nvPicPr>
        <p:blipFill>
          <a:blip r:embed="rId1"/>
          <a:stretch/>
        </p:blipFill>
        <p:spPr>
          <a:xfrm>
            <a:off x="404640" y="2133720"/>
            <a:ext cx="2567160" cy="3504960"/>
          </a:xfrm>
          <a:prstGeom prst="rect">
            <a:avLst/>
          </a:prstGeom>
          <a:noFill/>
          <a:ln w="0">
            <a:noFill/>
          </a:ln>
        </p:spPr>
      </p:pic>
      <p:pic>
        <p:nvPicPr>
          <p:cNvPr id="26" name="" descr=""/>
          <p:cNvPicPr/>
          <p:nvPr/>
        </p:nvPicPr>
        <p:blipFill>
          <a:blip r:embed="rId2"/>
          <a:stretch/>
        </p:blipFill>
        <p:spPr>
          <a:xfrm>
            <a:off x="3276720" y="2133720"/>
            <a:ext cx="2689200" cy="3479760"/>
          </a:xfrm>
          <a:prstGeom prst="rect">
            <a:avLst/>
          </a:prstGeom>
          <a:noFill/>
          <a:ln w="0">
            <a:noFill/>
          </a:ln>
        </p:spPr>
      </p:pic>
      <p:pic>
        <p:nvPicPr>
          <p:cNvPr id="27" name="" descr=""/>
          <p:cNvPicPr/>
          <p:nvPr/>
        </p:nvPicPr>
        <p:blipFill>
          <a:blip r:embed="rId3"/>
          <a:stretch/>
        </p:blipFill>
        <p:spPr>
          <a:xfrm>
            <a:off x="6229440" y="2057400"/>
            <a:ext cx="2609640" cy="3632040"/>
          </a:xfrm>
          <a:prstGeom prst="rect">
            <a:avLst/>
          </a:prstGeom>
          <a:noFill/>
          <a:ln w="0">
            <a:noFill/>
          </a:ln>
        </p:spPr>
      </p:pic>
      <p:sp>
        <p:nvSpPr>
          <p:cNvPr id="28" name=""/>
          <p:cNvSpPr/>
          <p:nvPr/>
        </p:nvSpPr>
        <p:spPr>
          <a:xfrm>
            <a:off x="686160" y="1522800"/>
            <a:ext cx="72288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ISIS</a:t>
            </a:r>
            <a:endParaRPr b="0" lang="en-US" sz="2400" strike="noStrike" u="none">
              <a:solidFill>
                <a:srgbClr val="000000"/>
              </a:solidFill>
              <a:effectLst/>
              <a:uFillTx/>
              <a:latin typeface="Arial"/>
            </a:endParaRPr>
          </a:p>
        </p:txBody>
      </p:sp>
      <p:sp>
        <p:nvSpPr>
          <p:cNvPr id="29" name=""/>
          <p:cNvSpPr/>
          <p:nvPr/>
        </p:nvSpPr>
        <p:spPr>
          <a:xfrm>
            <a:off x="3564360" y="1522800"/>
            <a:ext cx="60408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RA</a:t>
            </a:r>
            <a:endParaRPr b="0" lang="en-US" sz="2400" strike="noStrike" u="none">
              <a:solidFill>
                <a:srgbClr val="000000"/>
              </a:solidFill>
              <a:effectLst/>
              <a:uFillTx/>
              <a:latin typeface="Arial"/>
            </a:endParaRPr>
          </a:p>
        </p:txBody>
      </p:sp>
      <p:sp>
        <p:nvSpPr>
          <p:cNvPr id="30" name=""/>
          <p:cNvSpPr/>
          <p:nvPr/>
        </p:nvSpPr>
        <p:spPr>
          <a:xfrm>
            <a:off x="6396840" y="1522800"/>
            <a:ext cx="1146240" cy="45972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OSIRIS</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1189080" y="122400"/>
            <a:ext cx="6067440" cy="792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Summary of Tranches</a:t>
            </a:r>
            <a:endParaRPr b="1" lang="en-US" sz="2500" strike="noStrike" u="none">
              <a:solidFill>
                <a:srgbClr val="ffffff"/>
              </a:solidFill>
              <a:effectLst/>
              <a:uFillTx/>
              <a:latin typeface="Arial"/>
            </a:endParaRPr>
          </a:p>
        </p:txBody>
      </p:sp>
      <p:pic>
        <p:nvPicPr>
          <p:cNvPr id="32" name="" descr=""/>
          <p:cNvPicPr/>
          <p:nvPr/>
        </p:nvPicPr>
        <p:blipFill>
          <a:blip r:embed="rId1"/>
          <a:stretch/>
        </p:blipFill>
        <p:spPr>
          <a:xfrm>
            <a:off x="304920" y="1600200"/>
            <a:ext cx="8610480" cy="4559400"/>
          </a:xfrm>
          <a:prstGeom prst="rect">
            <a:avLst/>
          </a:prstGeom>
          <a:noFill/>
          <a:ln w="0">
            <a:noFill/>
          </a:ln>
        </p:spPr>
      </p:pic>
      <p:sp>
        <p:nvSpPr>
          <p:cNvPr id="33" name=""/>
          <p:cNvSpPr/>
          <p:nvPr/>
        </p:nvSpPr>
        <p:spPr>
          <a:xfrm>
            <a:off x="210600" y="1230480"/>
            <a:ext cx="1834560" cy="30744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as of 17</a:t>
            </a:r>
            <a:r>
              <a:rPr b="1" lang="en-GB" sz="1400" strike="noStrike" u="none" baseline="30000">
                <a:solidFill>
                  <a:srgbClr val="000000"/>
                </a:solidFill>
                <a:effectLst/>
                <a:uFillTx/>
                <a:latin typeface="Arial"/>
              </a:rPr>
              <a:t>th</a:t>
            </a:r>
            <a:r>
              <a:rPr b="1" lang="en-GB" sz="1400" strike="noStrike" u="none">
                <a:solidFill>
                  <a:srgbClr val="000000"/>
                </a:solidFill>
                <a:effectLst/>
                <a:uFillTx/>
                <a:latin typeface="Arial"/>
              </a:rPr>
              <a:t> Aug. 2001</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Analytical Risk Analysis</a:t>
            </a:r>
            <a:endParaRPr b="1" lang="en-US" sz="2500" strike="noStrike" u="none">
              <a:solidFill>
                <a:srgbClr val="ffffff"/>
              </a:solidFill>
              <a:effectLst/>
              <a:uFillTx/>
              <a:latin typeface="Arial"/>
            </a:endParaRPr>
          </a:p>
        </p:txBody>
      </p:sp>
      <p:sp>
        <p:nvSpPr>
          <p:cNvPr id="35" name="PlaceHolder 2"/>
          <p:cNvSpPr>
            <a:spLocks noGrp="1"/>
          </p:cNvSpPr>
          <p:nvPr>
            <p:ph/>
          </p:nvPr>
        </p:nvSpPr>
        <p:spPr>
          <a:xfrm>
            <a:off x="380880" y="838080"/>
            <a:ext cx="8305920" cy="5486400"/>
          </a:xfrm>
          <a:prstGeom prst="rect">
            <a:avLst/>
          </a:prstGeom>
          <a:noFill/>
          <a:ln w="0">
            <a:noFill/>
          </a:ln>
        </p:spPr>
        <p:txBody>
          <a:bodyPr lIns="92160" rIns="92160" tIns="46080" bIns="46080" anchor="t">
            <a:normAutofit/>
          </a:bodyPr>
          <a:p>
            <a:pPr marL="343080" indent="-343080">
              <a:lnSpc>
                <a:spcPct val="110000"/>
              </a:lnSpc>
              <a:spcBef>
                <a:spcPts val="6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VaR</a:t>
            </a:r>
            <a:endParaRPr b="1" lang="en-US" sz="2400" strike="noStrike" u="none">
              <a:solidFill>
                <a:srgbClr val="000000"/>
              </a:solidFill>
              <a:effectLst/>
              <a:uFillTx/>
              <a:latin typeface="Arial"/>
            </a:endParaRPr>
          </a:p>
          <a:p>
            <a:pPr lvl="1" marL="533520">
              <a:lnSpc>
                <a:spcPct val="110000"/>
              </a:lnSpc>
              <a:spcBef>
                <a:spcPts val="451"/>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Historical prototype with basic total VaR completed end of month</a:t>
            </a:r>
            <a:endParaRPr b="0" lang="en-US" sz="1800" strike="noStrike" u="none">
              <a:solidFill>
                <a:srgbClr val="000000"/>
              </a:solidFill>
              <a:effectLst/>
              <a:uFillTx/>
              <a:latin typeface="Arial"/>
            </a:endParaRPr>
          </a:p>
          <a:p>
            <a:pPr lvl="1" marL="533520">
              <a:lnSpc>
                <a:spcPct val="110000"/>
              </a:lnSpc>
              <a:spcBef>
                <a:spcPts val="451"/>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Other more detailed analysis completed as year goes on</a:t>
            </a:r>
            <a:endParaRPr b="0" lang="en-US" sz="1800" strike="noStrike" u="none">
              <a:solidFill>
                <a:srgbClr val="000000"/>
              </a:solidFill>
              <a:effectLst/>
              <a:uFillTx/>
              <a:latin typeface="Arial"/>
            </a:endParaRPr>
          </a:p>
          <a:p>
            <a:pPr lvl="1" marL="533520">
              <a:lnSpc>
                <a:spcPct val="110000"/>
              </a:lnSpc>
              <a:spcBef>
                <a:spcPts val="451"/>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Research performing analysis on Monte Carlo methodology</a:t>
            </a:r>
            <a:endParaRPr b="0" lang="en-US" sz="1800" strike="noStrike" u="none">
              <a:solidFill>
                <a:srgbClr val="000000"/>
              </a:solidFill>
              <a:effectLst/>
              <a:uFillTx/>
              <a:latin typeface="Arial"/>
            </a:endParaRPr>
          </a:p>
          <a:p>
            <a:pPr marL="343080" indent="-343080">
              <a:lnSpc>
                <a:spcPct val="110000"/>
              </a:lnSpc>
              <a:spcBef>
                <a:spcPts val="6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Correlation Sensitivity</a:t>
            </a:r>
            <a:endParaRPr b="1" lang="en-US" sz="2400" strike="noStrike" u="none">
              <a:solidFill>
                <a:srgbClr val="000000"/>
              </a:solidFill>
              <a:effectLst/>
              <a:uFillTx/>
              <a:latin typeface="Arial"/>
            </a:endParaRPr>
          </a:p>
          <a:p>
            <a:pPr lvl="1" marL="533520">
              <a:lnSpc>
                <a:spcPct val="110000"/>
              </a:lnSpc>
              <a:spcBef>
                <a:spcPts val="451"/>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Perform revaluation of CBO’s and first to defaults using a range of correlations</a:t>
            </a:r>
            <a:endParaRPr b="0" lang="en-US" sz="1800" strike="noStrike" u="none">
              <a:solidFill>
                <a:srgbClr val="000000"/>
              </a:solidFill>
              <a:effectLst/>
              <a:uFillTx/>
              <a:latin typeface="Arial"/>
            </a:endParaRPr>
          </a:p>
          <a:p>
            <a:pPr lvl="1" marL="533520">
              <a:lnSpc>
                <a:spcPct val="110000"/>
              </a:lnSpc>
              <a:spcBef>
                <a:spcPts val="451"/>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Impact on P&amp;L could be basis for ‘correlation reserve’</a:t>
            </a:r>
            <a:endParaRPr b="0" lang="en-US" sz="1800" strike="noStrike" u="none">
              <a:solidFill>
                <a:srgbClr val="000000"/>
              </a:solidFill>
              <a:effectLst/>
              <a:uFillTx/>
              <a:latin typeface="Arial"/>
            </a:endParaRPr>
          </a:p>
          <a:p>
            <a:pPr marL="343080" indent="-343080">
              <a:lnSpc>
                <a:spcPct val="110000"/>
              </a:lnSpc>
              <a:spcBef>
                <a:spcPts val="6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Equity ‘efficiency’</a:t>
            </a:r>
            <a:endParaRPr b="1" lang="en-US" sz="2400" strike="noStrike" u="none">
              <a:solidFill>
                <a:srgbClr val="000000"/>
              </a:solidFill>
              <a:effectLst/>
              <a:uFillTx/>
              <a:latin typeface="Arial"/>
            </a:endParaRPr>
          </a:p>
          <a:p>
            <a:pPr lvl="1" marL="533520">
              <a:lnSpc>
                <a:spcPct val="110000"/>
              </a:lnSpc>
              <a:spcBef>
                <a:spcPts val="451"/>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CBO valuation model can be adjusted to give information about the probability of ‘shorted’ CDS’s eating into equity tranche</a:t>
            </a:r>
            <a:endParaRPr b="0" lang="en-US" sz="1800" strike="noStrike" u="none">
              <a:solidFill>
                <a:srgbClr val="000000"/>
              </a:solidFill>
              <a:effectLst/>
              <a:uFillTx/>
              <a:latin typeface="Arial"/>
            </a:endParaRPr>
          </a:p>
          <a:p>
            <a:pPr lvl="1" marL="533520">
              <a:lnSpc>
                <a:spcPct val="110000"/>
              </a:lnSpc>
              <a:spcBef>
                <a:spcPts val="451"/>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Accuracy of results dependent upon ability to match CDS’s to CBO hedges</a:t>
            </a:r>
            <a:endParaRPr b="0" lang="en-US" sz="1800" strike="noStrike" u="none">
              <a:solidFill>
                <a:srgbClr val="000000"/>
              </a:solidFill>
              <a:effectLst/>
              <a:uFillTx/>
              <a:latin typeface="Arial"/>
            </a:endParaRPr>
          </a:p>
          <a:p>
            <a:pPr lvl="1" marL="533520">
              <a:lnSpc>
                <a:spcPct val="110000"/>
              </a:lnSpc>
              <a:spcBef>
                <a:spcPts val="451"/>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Overall project time 2 weeks once VaR model</a:t>
            </a:r>
            <a:r>
              <a:rPr b="0" lang="en-US" sz="2400" strike="noStrike" u="none">
                <a:solidFill>
                  <a:srgbClr val="000000"/>
                </a:solidFill>
                <a:effectLst/>
                <a:uFillTx/>
                <a:latin typeface="Arial"/>
              </a:rPr>
              <a:t> </a:t>
            </a:r>
            <a:r>
              <a:rPr b="0" lang="en-US" sz="1800" strike="noStrike" u="none">
                <a:solidFill>
                  <a:srgbClr val="000000"/>
                </a:solidFill>
                <a:effectLst/>
                <a:uFillTx/>
                <a:latin typeface="Arial"/>
              </a:rPr>
              <a:t>completed</a:t>
            </a:r>
            <a:endParaRPr b="0" lang="en-US" sz="1800" strike="noStrike" u="none">
              <a:solidFill>
                <a:srgbClr val="000000"/>
              </a:solidFill>
              <a:effectLst/>
              <a:uFillTx/>
              <a:latin typeface="Arial"/>
            </a:endParaRPr>
          </a:p>
          <a:p>
            <a:pPr marL="343080" indent="0">
              <a:lnSpc>
                <a:spcPct val="11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0">
              <a:lnSpc>
                <a:spcPct val="11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1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1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1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Analytical Risk Analysis (Cont)</a:t>
            </a:r>
            <a:endParaRPr b="1" lang="en-US" sz="2500" strike="noStrike" u="none">
              <a:solidFill>
                <a:srgbClr val="ffffff"/>
              </a:solidFill>
              <a:effectLst/>
              <a:uFillTx/>
              <a:latin typeface="Arial"/>
            </a:endParaRPr>
          </a:p>
        </p:txBody>
      </p:sp>
      <p:sp>
        <p:nvSpPr>
          <p:cNvPr id="37" name="PlaceHolder 2"/>
          <p:cNvSpPr>
            <a:spLocks noGrp="1"/>
          </p:cNvSpPr>
          <p:nvPr>
            <p:ph/>
          </p:nvPr>
        </p:nvSpPr>
        <p:spPr>
          <a:xfrm>
            <a:off x="380880" y="914400"/>
            <a:ext cx="8305920" cy="5486400"/>
          </a:xfrm>
          <a:prstGeom prst="rect">
            <a:avLst/>
          </a:prstGeom>
          <a:noFill/>
          <a:ln w="0">
            <a:noFill/>
          </a:ln>
        </p:spPr>
        <p:txBody>
          <a:bodyPr lIns="92160" rIns="92160" tIns="46080" bIns="46080" anchor="t">
            <a:normAutofit/>
          </a:bodyPr>
          <a:p>
            <a:pPr marL="343080" indent="-343080">
              <a:lnSpc>
                <a:spcPct val="120000"/>
              </a:lnSpc>
              <a:spcBef>
                <a:spcPts val="6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Create New Risk Metrics For Limits</a:t>
            </a:r>
            <a:endParaRPr b="1" lang="en-US" sz="2400" strike="noStrike" u="none">
              <a:solidFill>
                <a:srgbClr val="000000"/>
              </a:solidFill>
              <a:effectLst/>
              <a:uFillTx/>
              <a:latin typeface="Arial"/>
            </a:endParaRPr>
          </a:p>
          <a:p>
            <a:pPr lvl="1" marL="533520">
              <a:lnSpc>
                <a:spcPct val="120000"/>
              </a:lnSpc>
              <a:spcBef>
                <a:spcPts val="451"/>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Ideas include concentration limits</a:t>
            </a:r>
            <a:endParaRPr b="0" lang="en-US" sz="1800" strike="noStrike" u="none">
              <a:solidFill>
                <a:srgbClr val="000000"/>
              </a:solidFill>
              <a:effectLst/>
              <a:uFillTx/>
              <a:latin typeface="Arial"/>
            </a:endParaRPr>
          </a:p>
          <a:p>
            <a:pPr lvl="1" marL="533520">
              <a:lnSpc>
                <a:spcPct val="120000"/>
              </a:lnSpc>
              <a:spcBef>
                <a:spcPts val="451"/>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Market signals that provide early warning to senior management </a:t>
            </a:r>
            <a:endParaRPr b="0" lang="en-US" sz="1800" strike="noStrike" u="none">
              <a:solidFill>
                <a:srgbClr val="000000"/>
              </a:solidFill>
              <a:effectLst/>
              <a:uFillTx/>
              <a:latin typeface="Arial"/>
            </a:endParaRPr>
          </a:p>
          <a:p>
            <a:pPr marL="343080" indent="-343080">
              <a:lnSpc>
                <a:spcPct val="120000"/>
              </a:lnSpc>
              <a:spcBef>
                <a:spcPts val="6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Curve Construction Review</a:t>
            </a:r>
            <a:endParaRPr b="1" lang="en-US" sz="2400" strike="noStrike" u="none">
              <a:solidFill>
                <a:srgbClr val="000000"/>
              </a:solidFill>
              <a:effectLst/>
              <a:uFillTx/>
              <a:latin typeface="Arial"/>
            </a:endParaRPr>
          </a:p>
          <a:p>
            <a:pPr lvl="1" marL="533520">
              <a:lnSpc>
                <a:spcPct val="120000"/>
              </a:lnSpc>
              <a:spcBef>
                <a:spcPts val="451"/>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Liase with Research to examine the construction of the default curves from CDS prices</a:t>
            </a:r>
            <a:endParaRPr b="0" lang="en-US" sz="1800" strike="noStrike" u="none">
              <a:solidFill>
                <a:srgbClr val="000000"/>
              </a:solidFill>
              <a:effectLst/>
              <a:uFillTx/>
              <a:latin typeface="Arial"/>
            </a:endParaRPr>
          </a:p>
          <a:p>
            <a:pPr marL="343080" indent="-343080">
              <a:lnSpc>
                <a:spcPct val="120000"/>
              </a:lnSpc>
              <a:spcBef>
                <a:spcPts val="6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Currency/Interest Rate Effects</a:t>
            </a:r>
            <a:endParaRPr b="1" lang="en-US" sz="2400" strike="noStrike" u="none">
              <a:solidFill>
                <a:srgbClr val="000000"/>
              </a:solidFill>
              <a:effectLst/>
              <a:uFillTx/>
              <a:latin typeface="Arial"/>
            </a:endParaRPr>
          </a:p>
          <a:p>
            <a:pPr lvl="1" marL="533520">
              <a:lnSpc>
                <a:spcPct val="120000"/>
              </a:lnSpc>
              <a:spcBef>
                <a:spcPts val="451"/>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Consider the impact of FX in the credit portfolios: default creation, underlyings in basket trades with mixed FX exposures</a:t>
            </a:r>
            <a:endParaRPr b="0" lang="en-US" sz="1800" strike="noStrike" u="none">
              <a:solidFill>
                <a:srgbClr val="000000"/>
              </a:solidFill>
              <a:effectLst/>
              <a:uFillTx/>
              <a:latin typeface="Arial"/>
            </a:endParaRPr>
          </a:p>
          <a:p>
            <a:pPr marL="343080" indent="-343080">
              <a:lnSpc>
                <a:spcPct val="120000"/>
              </a:lnSpc>
              <a:spcBef>
                <a:spcPts val="6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Review Of New York Operations (Project Doorstep)</a:t>
            </a:r>
            <a:endParaRPr b="1" lang="en-US" sz="2400" strike="noStrike" u="none">
              <a:solidFill>
                <a:srgbClr val="000000"/>
              </a:solidFill>
              <a:effectLst/>
              <a:uFillTx/>
              <a:latin typeface="Arial"/>
            </a:endParaRPr>
          </a:p>
          <a:p>
            <a:pPr lvl="1" marL="533520">
              <a:lnSpc>
                <a:spcPct val="120000"/>
              </a:lnSpc>
              <a:spcBef>
                <a:spcPts val="451"/>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Visit operations in NY and define the processes by which they operate</a:t>
            </a:r>
            <a:endParaRPr b="0" lang="en-US" sz="1800" strike="noStrike" u="none">
              <a:solidFill>
                <a:srgbClr val="000000"/>
              </a:solidFill>
              <a:effectLst/>
              <a:uFillTx/>
              <a:latin typeface="Arial"/>
            </a:endParaRPr>
          </a:p>
          <a:p>
            <a:pPr lvl="1" marL="533520">
              <a:lnSpc>
                <a:spcPct val="120000"/>
              </a:lnSpc>
              <a:spcBef>
                <a:spcPts val="451"/>
              </a:spcBef>
              <a:buClr>
                <a:srgbClr val="4b73d5"/>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Produce process documentation with help of Arthur Andersen / Accenture</a:t>
            </a:r>
            <a:endParaRPr b="0" lang="en-US" sz="1800" strike="noStrike" u="none">
              <a:solidFill>
                <a:srgbClr val="000000"/>
              </a:solidFill>
              <a:effectLst/>
              <a:uFillTx/>
              <a:latin typeface="Arial"/>
            </a:endParaRPr>
          </a:p>
          <a:p>
            <a:pPr marL="343080" indent="0">
              <a:lnSpc>
                <a:spcPct val="12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0">
              <a:lnSpc>
                <a:spcPct val="12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304920"/>
            <a:ext cx="7848720" cy="38088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500" strike="noStrike" u="none">
                <a:solidFill>
                  <a:srgbClr val="ffffff"/>
                </a:solidFill>
                <a:effectLst/>
                <a:uFillTx/>
                <a:latin typeface="Arial"/>
              </a:rPr>
              <a:t>Other things………..</a:t>
            </a:r>
            <a:endParaRPr b="1" lang="en-US" sz="2500" strike="noStrike" u="none">
              <a:solidFill>
                <a:srgbClr val="ffffff"/>
              </a:solidFill>
              <a:effectLst/>
              <a:uFillTx/>
              <a:latin typeface="Arial"/>
            </a:endParaRPr>
          </a:p>
        </p:txBody>
      </p:sp>
      <p:sp>
        <p:nvSpPr>
          <p:cNvPr id="39" name="PlaceHolder 2"/>
          <p:cNvSpPr>
            <a:spLocks noGrp="1"/>
          </p:cNvSpPr>
          <p:nvPr>
            <p:ph/>
          </p:nvPr>
        </p:nvSpPr>
        <p:spPr>
          <a:xfrm>
            <a:off x="495360" y="1206360"/>
            <a:ext cx="8305920" cy="5486400"/>
          </a:xfrm>
          <a:prstGeom prst="rect">
            <a:avLst/>
          </a:prstGeom>
          <a:noFill/>
          <a:ln w="0">
            <a:noFill/>
          </a:ln>
        </p:spPr>
        <p:txBody>
          <a:bodyPr lIns="92160" rIns="92160" tIns="46080" bIns="46080" anchor="t">
            <a:normAutofit/>
          </a:bodyPr>
          <a:p>
            <a:pPr marL="343080" indent="-343080">
              <a:lnSpc>
                <a:spcPct val="120000"/>
              </a:lnSpc>
              <a:spcBef>
                <a:spcPts val="6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Documentation Basis Risk</a:t>
            </a:r>
            <a:endParaRPr b="1" lang="en-US" sz="2400" strike="noStrike" u="none">
              <a:solidFill>
                <a:srgbClr val="000000"/>
              </a:solidFill>
              <a:effectLst/>
              <a:uFillTx/>
              <a:latin typeface="Arial"/>
            </a:endParaRPr>
          </a:p>
          <a:p>
            <a:pPr marL="343080" indent="-343080">
              <a:lnSpc>
                <a:spcPct val="120000"/>
              </a:lnSpc>
              <a:spcBef>
                <a:spcPts val="6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Risk Review</a:t>
            </a:r>
            <a:endParaRPr b="1" lang="en-US" sz="2400" strike="noStrike" u="none">
              <a:solidFill>
                <a:srgbClr val="000000"/>
              </a:solidFill>
              <a:effectLst/>
              <a:uFillTx/>
              <a:latin typeface="Arial"/>
            </a:endParaRPr>
          </a:p>
          <a:p>
            <a:pPr marL="343080" indent="-343080">
              <a:lnSpc>
                <a:spcPct val="120000"/>
              </a:lnSpc>
              <a:spcBef>
                <a:spcPts val="601"/>
              </a:spcBef>
              <a:buClr>
                <a:srgbClr val="4b73d5"/>
              </a:buClr>
              <a:buSzPct val="8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RiskTrac</a:t>
            </a:r>
            <a:endParaRPr b="1" lang="en-US" sz="2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a:p>
            <a:pPr marL="343080" indent="0">
              <a:lnSpc>
                <a:spcPct val="12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6199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2000-08-03T12:02:19Z</dcterms:created>
  <dc:creator>cchaney</dc:creator>
  <dc:description/>
  <dc:language>en-US</dc:language>
  <cp:lastModifiedBy>rzipter</cp:lastModifiedBy>
  <cp:lastPrinted>2001-08-21T06:05:06Z</cp:lastPrinted>
  <dcterms:modified xsi:type="dcterms:W3CDTF">2001-09-17T07:50:26Z</dcterms:modified>
  <cp:revision>186</cp:revision>
  <dc:subject/>
  <dc:title>EnronCredit.com</dc:title>
</cp:coreProperties>
</file>